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3" r:id="rId14"/>
    <p:sldId id="334" r:id="rId15"/>
    <p:sldId id="335"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6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2BC74-EF56-FF4A-B10F-E49F55D4423A}" type="datetimeFigureOut">
              <a:rPr lang="en-US" smtClean="0"/>
              <a:pPr/>
              <a:t>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96CC0-0AE8-574E-AB44-D0AC8F9707E8}" type="slidenum">
              <a:rPr lang="en-US" smtClean="0"/>
              <a:pPr/>
              <a:t>‹#›</a:t>
            </a:fld>
            <a:endParaRPr lang="en-US"/>
          </a:p>
        </p:txBody>
      </p:sp>
    </p:spTree>
    <p:extLst>
      <p:ext uri="{BB962C8B-B14F-4D97-AF65-F5344CB8AC3E}">
        <p14:creationId xmlns:p14="http://schemas.microsoft.com/office/powerpoint/2010/main" val="14394238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696CC0-0AE8-574E-AB44-D0AC8F9707E8}" type="slidenum">
              <a:rPr lang="en-US" smtClean="0"/>
              <a:pPr/>
              <a:t>1</a:t>
            </a:fld>
            <a:endParaRPr lang="en-US" dirty="0"/>
          </a:p>
        </p:txBody>
      </p:sp>
    </p:spTree>
    <p:extLst>
      <p:ext uri="{BB962C8B-B14F-4D97-AF65-F5344CB8AC3E}">
        <p14:creationId xmlns:p14="http://schemas.microsoft.com/office/powerpoint/2010/main" val="2187563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tr-TR"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tr-TR"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tr-TR" smtClean="0"/>
              <a:t>Click to edit Master title style</a:t>
            </a:r>
            <a:endParaRPr lang="tr-T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tr-TR" smtClean="0"/>
              <a:t>Click to edit Master title style</a:t>
            </a:r>
            <a:endParaRPr lang="tr-T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7" name="Date Placeholder 6"/>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tr-TR" smtClean="0"/>
              <a:t>Click to edit Master title style</a:t>
            </a:r>
            <a:endParaRPr lang="tr-T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tr-T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r>
              <a:rPr lang="tr-TR"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fld id="{184A2AC2-3487-0B48-8CAB-499ECB40A478}" type="datetimeFigureOut">
              <a:rPr lang="en-US" smtClean="0"/>
              <a:pPr/>
              <a:t>2/1/2017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6EE-CD81-5442-8CD2-61B0FC542A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47" y="274588"/>
            <a:ext cx="8228707"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tr-TR" smtClean="0"/>
              <a:t>Click to edit Master title style</a:t>
            </a:r>
          </a:p>
        </p:txBody>
      </p:sp>
      <p:sp>
        <p:nvSpPr>
          <p:cNvPr id="1027" name="Text Placeholder 2"/>
          <p:cNvSpPr>
            <a:spLocks noGrp="1"/>
          </p:cNvSpPr>
          <p:nvPr>
            <p:ph type="body" idx="1"/>
          </p:nvPr>
        </p:nvSpPr>
        <p:spPr bwMode="auto">
          <a:xfrm>
            <a:off x="457647" y="1600647"/>
            <a:ext cx="8228707" cy="4525119"/>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4" name="Date Placeholder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a:defRPr sz="1200">
                <a:solidFill>
                  <a:schemeClr val="tx1">
                    <a:tint val="75000"/>
                  </a:schemeClr>
                </a:solidFill>
                <a:ea typeface="+mn-ea"/>
                <a:cs typeface="Arial" pitchFamily="34" charset="0"/>
              </a:defRPr>
            </a:lvl1pPr>
          </a:lstStyle>
          <a:p>
            <a:fld id="{184A2AC2-3487-0B48-8CAB-499ECB40A478}" type="datetimeFigureOut">
              <a:rPr lang="en-US" smtClean="0"/>
              <a:pPr/>
              <a:t>2/1/2017</a:t>
            </a:fld>
            <a:endParaRPr lang="en-US"/>
          </a:p>
        </p:txBody>
      </p:sp>
      <p:sp>
        <p:nvSpPr>
          <p:cNvPr id="5" name="Footer Placeholder 4"/>
          <p:cNvSpPr>
            <a:spLocks noGrp="1"/>
          </p:cNvSpPr>
          <p:nvPr>
            <p:ph type="ftr" sz="quarter" idx="3"/>
          </p:nvPr>
        </p:nvSpPr>
        <p:spPr>
          <a:xfrm>
            <a:off x="3124275" y="6356821"/>
            <a:ext cx="2895451" cy="365001"/>
          </a:xfrm>
          <a:prstGeom prst="rect">
            <a:avLst/>
          </a:prstGeom>
        </p:spPr>
        <p:txBody>
          <a:bodyPr vert="horz" lIns="91435" tIns="45718" rIns="91435" bIns="45718" rtlCol="0" anchor="ctr"/>
          <a:lstStyle>
            <a:lvl1pPr algn="ctr">
              <a:defRPr sz="1200">
                <a:solidFill>
                  <a:schemeClr val="tx1">
                    <a:tint val="75000"/>
                  </a:schemeClr>
                </a:solidFill>
                <a:ea typeface="+mn-ea"/>
                <a:cs typeface="Arial" pitchFamily="34" charset="0"/>
              </a:defRPr>
            </a:lvl1pPr>
          </a:lstStyle>
          <a:p>
            <a:endParaRPr lang="en-US"/>
          </a:p>
        </p:txBody>
      </p:sp>
      <p:sp>
        <p:nvSpPr>
          <p:cNvPr id="6" name="Slide Number Placeholder 5"/>
          <p:cNvSpPr>
            <a:spLocks noGrp="1"/>
          </p:cNvSpPr>
          <p:nvPr>
            <p:ph type="sldNum" sz="quarter" idx="4"/>
          </p:nvPr>
        </p:nvSpPr>
        <p:spPr>
          <a:xfrm>
            <a:off x="6553275" y="6356821"/>
            <a:ext cx="2133079" cy="365001"/>
          </a:xfrm>
          <a:prstGeom prst="rect">
            <a:avLst/>
          </a:prstGeom>
        </p:spPr>
        <p:txBody>
          <a:bodyPr vert="horz" lIns="91435" tIns="45718" rIns="91435" bIns="45718" rtlCol="0" anchor="ctr"/>
          <a:lstStyle>
            <a:lvl1pPr algn="r">
              <a:defRPr sz="1200">
                <a:solidFill>
                  <a:schemeClr val="tx1">
                    <a:tint val="75000"/>
                  </a:schemeClr>
                </a:solidFill>
                <a:ea typeface="+mn-ea"/>
                <a:cs typeface="Arial" pitchFamily="34" charset="0"/>
              </a:defRPr>
            </a:lvl1pPr>
          </a:lstStyle>
          <a:p>
            <a:fld id="{7918A6EE-CD81-5442-8CD2-61B0FC542A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45" rtl="0" eaLnBrk="1" fontAlgn="base" hangingPunct="1">
        <a:spcBef>
          <a:spcPct val="0"/>
        </a:spcBef>
        <a:spcAft>
          <a:spcPct val="0"/>
        </a:spcAft>
        <a:defRPr sz="4400" kern="1200">
          <a:solidFill>
            <a:schemeClr val="tx1"/>
          </a:solidFill>
          <a:latin typeface="+mj-lt"/>
          <a:ea typeface="+mj-ea"/>
          <a:cs typeface="맑은 고딕"/>
        </a:defRPr>
      </a:lvl1pPr>
      <a:lvl2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2pPr>
      <a:lvl3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3pPr>
      <a:lvl4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4pPr>
      <a:lvl5pPr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5pPr>
      <a:lvl6pPr marL="321457"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6pPr>
      <a:lvl7pPr marL="642915"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7pPr>
      <a:lvl8pPr marL="964372"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8pPr>
      <a:lvl9pPr marL="1285829" algn="ctr" defTabSz="914145" rtl="0" eaLnBrk="1" fontAlgn="base" hangingPunct="1">
        <a:spcBef>
          <a:spcPct val="0"/>
        </a:spcBef>
        <a:spcAft>
          <a:spcPct val="0"/>
        </a:spcAft>
        <a:defRPr sz="4400">
          <a:solidFill>
            <a:schemeClr val="tx1"/>
          </a:solidFill>
          <a:latin typeface="Calibri" pitchFamily="34" charset="0"/>
          <a:ea typeface="맑은 고딕"/>
          <a:cs typeface="맑은 고딕"/>
        </a:defRPr>
      </a:lvl9pPr>
    </p:titleStyle>
    <p:bodyStyle>
      <a:lvl1pPr marL="342665" indent="-342665" algn="l" defTabSz="914145" rtl="0" eaLnBrk="1" fontAlgn="base" hangingPunct="1">
        <a:spcBef>
          <a:spcPct val="20000"/>
        </a:spcBef>
        <a:spcAft>
          <a:spcPct val="0"/>
        </a:spcAft>
        <a:buFont typeface="Arial" pitchFamily="34" charset="0"/>
        <a:buChar char="•"/>
        <a:defRPr sz="3200" kern="1200">
          <a:solidFill>
            <a:schemeClr val="tx1"/>
          </a:solidFill>
          <a:latin typeface="+mn-lt"/>
          <a:ea typeface="+mn-ea"/>
          <a:cs typeface="맑은 고딕"/>
        </a:defRPr>
      </a:lvl1pPr>
      <a:lvl2pPr marL="742254" indent="-284624" algn="l" defTabSz="914145" rtl="0" eaLnBrk="1" fontAlgn="base" hangingPunct="1">
        <a:spcBef>
          <a:spcPct val="20000"/>
        </a:spcBef>
        <a:spcAft>
          <a:spcPct val="0"/>
        </a:spcAft>
        <a:buFont typeface="Arial" pitchFamily="34" charset="0"/>
        <a:buChar char="–"/>
        <a:defRPr sz="2800" kern="1200">
          <a:solidFill>
            <a:schemeClr val="tx1"/>
          </a:solidFill>
          <a:latin typeface="+mn-lt"/>
          <a:ea typeface="+mn-ea"/>
          <a:cs typeface="맑은 고딕"/>
        </a:defRPr>
      </a:lvl2pPr>
      <a:lvl3pPr marL="1141844" indent="-227699" algn="l" defTabSz="914145" rtl="0" eaLnBrk="1" fontAlgn="base" hangingPunct="1">
        <a:spcBef>
          <a:spcPct val="20000"/>
        </a:spcBef>
        <a:spcAft>
          <a:spcPct val="0"/>
        </a:spcAft>
        <a:buFont typeface="Arial" pitchFamily="34" charset="0"/>
        <a:buChar char="•"/>
        <a:defRPr sz="2400" kern="1200">
          <a:solidFill>
            <a:schemeClr val="tx1"/>
          </a:solidFill>
          <a:latin typeface="+mn-lt"/>
          <a:ea typeface="+mn-ea"/>
          <a:cs typeface="맑은 고딕"/>
        </a:defRPr>
      </a:lvl3pPr>
      <a:lvl4pPr marL="1599474" indent="-227699" algn="l" defTabSz="914145" rtl="0" eaLnBrk="1" fontAlgn="base" hangingPunct="1">
        <a:spcBef>
          <a:spcPct val="20000"/>
        </a:spcBef>
        <a:spcAft>
          <a:spcPct val="0"/>
        </a:spcAft>
        <a:buFont typeface="Arial" pitchFamily="34" charset="0"/>
        <a:buChar char="–"/>
        <a:defRPr sz="2000" kern="1200">
          <a:solidFill>
            <a:schemeClr val="tx1"/>
          </a:solidFill>
          <a:latin typeface="+mn-lt"/>
          <a:ea typeface="+mn-ea"/>
          <a:cs typeface="맑은 고딕"/>
        </a:defRPr>
      </a:lvl4pPr>
      <a:lvl5pPr marL="2057104" indent="-227699" algn="l" defTabSz="914145" rtl="0" eaLnBrk="1" fontAlgn="base" hangingPunct="1">
        <a:spcBef>
          <a:spcPct val="20000"/>
        </a:spcBef>
        <a:spcAft>
          <a:spcPct val="0"/>
        </a:spcAft>
        <a:buFont typeface="Arial" pitchFamily="34" charset="0"/>
        <a:buChar char="»"/>
        <a:defRPr sz="2000" kern="1200">
          <a:solidFill>
            <a:schemeClr val="tx1"/>
          </a:solidFill>
          <a:latin typeface="+mn-lt"/>
          <a:ea typeface="+mn-ea"/>
          <a:cs typeface="맑은 고딕"/>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1063"/>
            <a:ext cx="7772400" cy="1470025"/>
          </a:xfrm>
        </p:spPr>
        <p:txBody>
          <a:bodyPr/>
          <a:lstStyle/>
          <a:p>
            <a:r>
              <a:rPr lang="tr-TR" b="1" dirty="0" smtClean="0"/>
              <a:t>XPEECH </a:t>
            </a:r>
            <a:r>
              <a:rPr lang="tr-TR" b="1" dirty="0" err="1" smtClean="0"/>
              <a:t>Onestream</a:t>
            </a:r>
            <a:r>
              <a:rPr lang="tr-TR" b="1" dirty="0" smtClean="0"/>
              <a:t/>
            </a:r>
            <a:br>
              <a:rPr lang="tr-TR" b="1" dirty="0" smtClean="0"/>
            </a:br>
            <a:r>
              <a:rPr lang="tr-TR" b="1" dirty="0" smtClean="0"/>
              <a:t>6FXO 6FXS 2GSM 6SIP</a:t>
            </a:r>
            <a:endParaRPr lang="en-US" b="1" dirty="0"/>
          </a:p>
        </p:txBody>
      </p:sp>
      <p:pic>
        <p:nvPicPr>
          <p:cNvPr id="4" name="Picture 3" descr="XPEECHLOGO.jpg"/>
          <p:cNvPicPr>
            <a:picLocks noChangeAspect="1"/>
          </p:cNvPicPr>
          <p:nvPr/>
        </p:nvPicPr>
        <p:blipFill>
          <a:blip r:embed="rId3"/>
          <a:stretch>
            <a:fillRect/>
          </a:stretch>
        </p:blipFill>
        <p:spPr>
          <a:xfrm>
            <a:off x="2667000" y="990600"/>
            <a:ext cx="3590981" cy="1676400"/>
          </a:xfrm>
          <a:prstGeom prst="rect">
            <a:avLst/>
          </a:prstGeom>
        </p:spPr>
      </p:pic>
      <p:sp>
        <p:nvSpPr>
          <p:cNvPr id="5" name="Subtitle 6"/>
          <p:cNvSpPr txBox="1">
            <a:spLocks/>
          </p:cNvSpPr>
          <p:nvPr/>
        </p:nvSpPr>
        <p:spPr>
          <a:xfrm>
            <a:off x="1260366" y="4398001"/>
            <a:ext cx="6400354" cy="962174"/>
          </a:xfrm>
          <a:prstGeom prst="rect">
            <a:avLst/>
          </a:prstGeom>
        </p:spPr>
        <p:txBody>
          <a:bodyPr lIns="91435" tIns="45718" rIns="91435"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665" indent="-342665" algn="ctr" eaLnBrk="0" latinLnBrk="1" hangingPunct="0">
              <a:spcBef>
                <a:spcPct val="20000"/>
              </a:spcBef>
              <a:defRPr/>
            </a:pPr>
            <a:r>
              <a:rPr lang="tr-TR" sz="1700" dirty="0" smtClean="0">
                <a:effectLst>
                  <a:outerShdw blurRad="38100" dist="38100" dir="2700000" algn="tl">
                    <a:srgbClr val="C0C0C0"/>
                  </a:outerShdw>
                </a:effectLst>
                <a:latin typeface="Calibri" pitchFamily="34" charset="0"/>
              </a:rPr>
              <a:t>(Ergin BOYACI </a:t>
            </a:r>
            <a:r>
              <a:rPr lang="tr-TR" sz="1700" dirty="0">
                <a:effectLst>
                  <a:outerShdw blurRad="38100" dist="38100" dir="2700000" algn="tl">
                    <a:srgbClr val="C0C0C0"/>
                  </a:outerShdw>
                </a:effectLst>
                <a:latin typeface="Calibri" pitchFamily="34" charset="0"/>
              </a:rPr>
              <a:t>– Müşteri Deneyimi ve Ürün Geliştirme)</a:t>
            </a:r>
          </a:p>
          <a:p>
            <a:pPr marL="342665" indent="-342665" algn="ctr" eaLnBrk="0" latinLnBrk="1" hangingPunct="0">
              <a:spcBef>
                <a:spcPct val="20000"/>
              </a:spcBef>
              <a:defRPr/>
            </a:pPr>
            <a:r>
              <a:rPr lang="tr-TR" sz="1700" dirty="0" smtClean="0">
                <a:effectLst>
                  <a:outerShdw blurRad="38100" dist="38100" dir="2700000" algn="tl">
                    <a:srgbClr val="C0C0C0"/>
                  </a:outerShdw>
                </a:effectLst>
                <a:latin typeface="Calibri" pitchFamily="34" charset="0"/>
              </a:rPr>
              <a:t>Şubat 2012</a:t>
            </a:r>
            <a:endParaRPr lang="tr-TR" sz="5100" dirty="0">
              <a:effectLst>
                <a:outerShdw blurRad="38100" dist="38100" dir="2700000" algn="tl">
                  <a:srgbClr val="C0C0C0"/>
                </a:outerShdw>
              </a:effectLst>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30" y="1988840"/>
            <a:ext cx="459105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611560" y="1844824"/>
            <a:ext cx="3384376"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Adaptör bağlantısını yapın ve kırmızı ışık sönene kadar bekleyin</a:t>
            </a:r>
            <a:endParaRPr lang="tr-TR" dirty="0">
              <a:solidFill>
                <a:schemeClr val="tx1"/>
              </a:solidFill>
            </a:endParaRPr>
          </a:p>
        </p:txBody>
      </p:sp>
      <p:cxnSp>
        <p:nvCxnSpPr>
          <p:cNvPr id="6" name="Düz Ok Bağlayıcısı 5"/>
          <p:cNvCxnSpPr/>
          <p:nvPr/>
        </p:nvCxnSpPr>
        <p:spPr>
          <a:xfrm flipH="1" flipV="1">
            <a:off x="3059832" y="3140968"/>
            <a:ext cx="2160240"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flipH="1" flipV="1">
            <a:off x="3995936" y="1988840"/>
            <a:ext cx="324036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346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sp>
        <p:nvSpPr>
          <p:cNvPr id="2" name="Metin kutusu 1"/>
          <p:cNvSpPr txBox="1"/>
          <p:nvPr/>
        </p:nvSpPr>
        <p:spPr>
          <a:xfrm>
            <a:off x="952500" y="2060848"/>
            <a:ext cx="7527727" cy="2862322"/>
          </a:xfrm>
          <a:prstGeom prst="rect">
            <a:avLst/>
          </a:prstGeom>
          <a:noFill/>
        </p:spPr>
        <p:txBody>
          <a:bodyPr wrap="square" rtlCol="0">
            <a:spAutoFit/>
          </a:bodyPr>
          <a:lstStyle/>
          <a:p>
            <a:r>
              <a:rPr lang="tr-TR" dirty="0" err="1" smtClean="0"/>
              <a:t>Xpeech</a:t>
            </a:r>
            <a:r>
              <a:rPr lang="tr-TR" dirty="0" smtClean="0"/>
              <a:t> </a:t>
            </a:r>
            <a:r>
              <a:rPr lang="tr-TR" dirty="0" err="1" smtClean="0"/>
              <a:t>OneStream</a:t>
            </a:r>
            <a:r>
              <a:rPr lang="tr-TR" dirty="0" smtClean="0"/>
              <a:t> cihazı çalıştırıldığında ilk olarak DHCP sunucusundan IP almaya çalışır, bu sunucuyu bulamadığında 192.168.0.1 IP sini alır.</a:t>
            </a:r>
          </a:p>
          <a:p>
            <a:endParaRPr lang="tr-TR" dirty="0"/>
          </a:p>
          <a:p>
            <a:r>
              <a:rPr lang="tr-TR" dirty="0" smtClean="0"/>
              <a:t>Yukarıdaki belirtilen durum olmaz ise cihazı fabrika ayarlarına döndürmek gerekebilir. </a:t>
            </a:r>
          </a:p>
          <a:p>
            <a:endParaRPr lang="tr-TR" dirty="0"/>
          </a:p>
          <a:p>
            <a:r>
              <a:rPr lang="tr-TR" dirty="0" smtClean="0"/>
              <a:t>Fabrika ayarlarına çekmek için FXS portların herhangi birisine telefon makinası bağlanılır ve </a:t>
            </a:r>
            <a:r>
              <a:rPr lang="en-GB" b="1" dirty="0"/>
              <a:t>***</a:t>
            </a:r>
            <a:r>
              <a:rPr lang="en-GB" b="1" dirty="0" smtClean="0"/>
              <a:t>502*password</a:t>
            </a:r>
            <a:r>
              <a:rPr lang="tr-TR" b="1" dirty="0" smtClean="0"/>
              <a:t> </a:t>
            </a:r>
            <a:r>
              <a:rPr lang="tr-TR" dirty="0" smtClean="0"/>
              <a:t>tuşlanır</a:t>
            </a:r>
            <a:endParaRPr lang="tr-TR" dirty="0"/>
          </a:p>
          <a:p>
            <a:endParaRPr lang="tr-TR" dirty="0" smtClean="0"/>
          </a:p>
          <a:p>
            <a:r>
              <a:rPr lang="tr-TR" dirty="0" err="1" smtClean="0"/>
              <a:t>Password</a:t>
            </a:r>
            <a:r>
              <a:rPr lang="tr-TR" dirty="0" smtClean="0"/>
              <a:t> kısmı, cihazın şifresidir ve değişmediyse  12345678 </a:t>
            </a:r>
            <a:r>
              <a:rPr lang="tr-TR" dirty="0" err="1" smtClean="0"/>
              <a:t>dir</a:t>
            </a:r>
            <a:r>
              <a:rPr lang="tr-TR" dirty="0" smtClean="0"/>
              <a:t>. </a:t>
            </a:r>
            <a:endParaRPr lang="tr-TR" dirty="0"/>
          </a:p>
        </p:txBody>
      </p:sp>
    </p:spTree>
    <p:extLst>
      <p:ext uri="{BB962C8B-B14F-4D97-AF65-F5344CB8AC3E}">
        <p14:creationId xmlns:p14="http://schemas.microsoft.com/office/powerpoint/2010/main" val="2298328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sp>
        <p:nvSpPr>
          <p:cNvPr id="5" name="Metin kutusu 4"/>
          <p:cNvSpPr txBox="1"/>
          <p:nvPr/>
        </p:nvSpPr>
        <p:spPr>
          <a:xfrm>
            <a:off x="661686" y="1412776"/>
            <a:ext cx="7796659" cy="1077218"/>
          </a:xfrm>
          <a:prstGeom prst="rect">
            <a:avLst/>
          </a:prstGeom>
          <a:noFill/>
        </p:spPr>
        <p:txBody>
          <a:bodyPr wrap="square" rtlCol="0">
            <a:spAutoFit/>
          </a:bodyPr>
          <a:lstStyle/>
          <a:p>
            <a:r>
              <a:rPr lang="tr-TR" sz="1600" dirty="0" smtClean="0"/>
              <a:t>Yapılan bu işlemden sonra DHCP sunucusuna bağlanarak </a:t>
            </a:r>
            <a:r>
              <a:rPr lang="tr-TR" sz="1600" dirty="0" err="1" smtClean="0"/>
              <a:t>XpeechOneStream</a:t>
            </a:r>
            <a:r>
              <a:rPr lang="tr-TR" sz="1600" dirty="0" smtClean="0"/>
              <a:t> cihazının hangi IP </a:t>
            </a:r>
            <a:r>
              <a:rPr lang="tr-TR" sz="1600" dirty="0" err="1" smtClean="0"/>
              <a:t>yi</a:t>
            </a:r>
            <a:r>
              <a:rPr lang="tr-TR" sz="1600" dirty="0" smtClean="0"/>
              <a:t> aldığı öğrenilebilir, </a:t>
            </a:r>
            <a:r>
              <a:rPr lang="tr-TR" sz="1600" dirty="0" err="1" smtClean="0"/>
              <a:t>OneStream</a:t>
            </a:r>
            <a:r>
              <a:rPr lang="tr-TR" sz="1600" dirty="0" smtClean="0"/>
              <a:t> </a:t>
            </a:r>
            <a:r>
              <a:rPr lang="tr-TR" sz="1600" dirty="0" err="1"/>
              <a:t>Scanner</a:t>
            </a:r>
            <a:r>
              <a:rPr lang="tr-TR" sz="1600" dirty="0"/>
              <a:t> Application </a:t>
            </a:r>
            <a:r>
              <a:rPr lang="tr-TR" sz="1600" dirty="0" smtClean="0"/>
              <a:t>kullanılabilir veya </a:t>
            </a:r>
            <a:r>
              <a:rPr lang="tr-TR" sz="1600" dirty="0" err="1" smtClean="0"/>
              <a:t>WireShark</a:t>
            </a:r>
            <a:r>
              <a:rPr lang="tr-TR" sz="1600" dirty="0" smtClean="0"/>
              <a:t> kullanılarak </a:t>
            </a:r>
            <a:r>
              <a:rPr lang="tr-TR" sz="1600" dirty="0" err="1" smtClean="0"/>
              <a:t>filter</a:t>
            </a:r>
            <a:r>
              <a:rPr lang="tr-TR" sz="1600" dirty="0" smtClean="0"/>
              <a:t> bölümüne </a:t>
            </a:r>
            <a:r>
              <a:rPr lang="tr-TR" sz="1600" dirty="0" err="1" smtClean="0"/>
              <a:t>XpeechOnestream</a:t>
            </a:r>
            <a:r>
              <a:rPr lang="tr-TR" sz="1600" dirty="0" smtClean="0"/>
              <a:t> cihazının MAC adresi girilerek IP si tespit edilebilir.</a:t>
            </a:r>
            <a:endParaRPr lang="tr-TR" sz="16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2472315"/>
            <a:ext cx="9029794" cy="3613174"/>
          </a:xfrm>
          <a:prstGeom prst="rect">
            <a:avLst/>
          </a:prstGeom>
        </p:spPr>
      </p:pic>
    </p:spTree>
    <p:extLst>
      <p:ext uri="{BB962C8B-B14F-4D97-AF65-F5344CB8AC3E}">
        <p14:creationId xmlns:p14="http://schemas.microsoft.com/office/powerpoint/2010/main" val="2097626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sp>
        <p:nvSpPr>
          <p:cNvPr id="2" name="Metin kutusu 1"/>
          <p:cNvSpPr txBox="1"/>
          <p:nvPr/>
        </p:nvSpPr>
        <p:spPr>
          <a:xfrm>
            <a:off x="1043607" y="1517698"/>
            <a:ext cx="7436619" cy="646331"/>
          </a:xfrm>
          <a:prstGeom prst="rect">
            <a:avLst/>
          </a:prstGeom>
          <a:noFill/>
        </p:spPr>
        <p:txBody>
          <a:bodyPr wrap="square" rtlCol="0">
            <a:spAutoFit/>
          </a:bodyPr>
          <a:lstStyle/>
          <a:p>
            <a:r>
              <a:rPr lang="tr-TR" dirty="0" err="1" smtClean="0"/>
              <a:t>Lokasyonda</a:t>
            </a:r>
            <a:r>
              <a:rPr lang="tr-TR" dirty="0" smtClean="0"/>
              <a:t> DHCP sunucusu yok ise, yönetim bilgisayarımıza 192.168.0.2 IP sini verip cihaza bağlanabiliriz.</a:t>
            </a: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916" y="2164028"/>
            <a:ext cx="38481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52500" y="3284984"/>
            <a:ext cx="3547492" cy="1754326"/>
          </a:xfrm>
          <a:prstGeom prst="rect">
            <a:avLst/>
          </a:prstGeom>
          <a:noFill/>
        </p:spPr>
        <p:txBody>
          <a:bodyPr wrap="square" rtlCol="0">
            <a:spAutoFit/>
          </a:bodyPr>
          <a:lstStyle/>
          <a:p>
            <a:r>
              <a:rPr lang="tr-TR" dirty="0" smtClean="0"/>
              <a:t>Not:</a:t>
            </a:r>
          </a:p>
          <a:p>
            <a:r>
              <a:rPr lang="tr-TR" dirty="0" smtClean="0"/>
              <a:t>Bazı durumlarda </a:t>
            </a:r>
            <a:r>
              <a:rPr lang="tr-TR" dirty="0" err="1" smtClean="0"/>
              <a:t>XpeechOneStream</a:t>
            </a:r>
            <a:r>
              <a:rPr lang="tr-TR" dirty="0" smtClean="0"/>
              <a:t> cihazı doğrudan bilgisayarınızın </a:t>
            </a:r>
            <a:r>
              <a:rPr lang="tr-TR" dirty="0" err="1" smtClean="0"/>
              <a:t>ethernet</a:t>
            </a:r>
            <a:r>
              <a:rPr lang="tr-TR" dirty="0" smtClean="0"/>
              <a:t> portuna bağlanması gerekebilir bu durumlarda kabloyu </a:t>
            </a:r>
            <a:r>
              <a:rPr lang="tr-TR" dirty="0" err="1" smtClean="0"/>
              <a:t>cross</a:t>
            </a:r>
            <a:r>
              <a:rPr lang="tr-TR" dirty="0" smtClean="0"/>
              <a:t> yapmak gerekebilir.</a:t>
            </a:r>
            <a:endParaRPr lang="tr-TR" dirty="0"/>
          </a:p>
        </p:txBody>
      </p:sp>
    </p:spTree>
    <p:extLst>
      <p:ext uri="{BB962C8B-B14F-4D97-AF65-F5344CB8AC3E}">
        <p14:creationId xmlns:p14="http://schemas.microsoft.com/office/powerpoint/2010/main" val="1883421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sp>
        <p:nvSpPr>
          <p:cNvPr id="5" name="Metin kutusu 4"/>
          <p:cNvSpPr txBox="1"/>
          <p:nvPr/>
        </p:nvSpPr>
        <p:spPr>
          <a:xfrm>
            <a:off x="1403648" y="1674182"/>
            <a:ext cx="6192688" cy="646331"/>
          </a:xfrm>
          <a:prstGeom prst="rect">
            <a:avLst/>
          </a:prstGeom>
          <a:noFill/>
        </p:spPr>
        <p:txBody>
          <a:bodyPr wrap="square" rtlCol="0">
            <a:spAutoFit/>
          </a:bodyPr>
          <a:lstStyle/>
          <a:p>
            <a:r>
              <a:rPr lang="tr-TR" dirty="0" smtClean="0"/>
              <a:t>Cihazın yönetimi WEB ara yüzünden yapılır ve aşağıdaki şekilde bağlanılır.</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849" y="2320513"/>
            <a:ext cx="7325491" cy="3642444"/>
          </a:xfrm>
          <a:prstGeom prst="rect">
            <a:avLst/>
          </a:prstGeom>
          <a:ln cap="flat">
            <a:solidFill>
              <a:schemeClr val="tx1"/>
            </a:solidFill>
            <a:miter lim="800000"/>
          </a:ln>
        </p:spPr>
      </p:pic>
      <p:cxnSp>
        <p:nvCxnSpPr>
          <p:cNvPr id="8" name="Düz Ok Bağlayıcısı 7"/>
          <p:cNvCxnSpPr/>
          <p:nvPr/>
        </p:nvCxnSpPr>
        <p:spPr>
          <a:xfrm>
            <a:off x="2915816" y="3933056"/>
            <a:ext cx="1296144" cy="2086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4211960" y="3933056"/>
            <a:ext cx="1512168" cy="369332"/>
          </a:xfrm>
          <a:prstGeom prst="rect">
            <a:avLst/>
          </a:prstGeom>
          <a:noFill/>
        </p:spPr>
        <p:txBody>
          <a:bodyPr wrap="square" rtlCol="0">
            <a:spAutoFit/>
          </a:bodyPr>
          <a:lstStyle/>
          <a:p>
            <a:r>
              <a:rPr lang="tr-TR" dirty="0" smtClean="0"/>
              <a:t>12345678</a:t>
            </a:r>
            <a:endParaRPr lang="tr-TR" dirty="0"/>
          </a:p>
        </p:txBody>
      </p:sp>
    </p:spTree>
    <p:extLst>
      <p:ext uri="{BB962C8B-B14F-4D97-AF65-F5344CB8AC3E}">
        <p14:creationId xmlns:p14="http://schemas.microsoft.com/office/powerpoint/2010/main" val="2842400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884188"/>
            <a:ext cx="5504106" cy="5644239"/>
          </a:xfrm>
          <a:prstGeom prst="rect">
            <a:avLst/>
          </a:prstGeom>
          <a:ln w="3175">
            <a:solidFill>
              <a:schemeClr val="tx1"/>
            </a:solidFill>
            <a:miter lim="800000"/>
          </a:ln>
        </p:spPr>
      </p:pic>
      <p:sp>
        <p:nvSpPr>
          <p:cNvPr id="3" name="Metin kutusu 2"/>
          <p:cNvSpPr txBox="1"/>
          <p:nvPr/>
        </p:nvSpPr>
        <p:spPr>
          <a:xfrm>
            <a:off x="539552" y="2132856"/>
            <a:ext cx="2448272" cy="1477328"/>
          </a:xfrm>
          <a:prstGeom prst="rect">
            <a:avLst/>
          </a:prstGeom>
          <a:noFill/>
        </p:spPr>
        <p:txBody>
          <a:bodyPr wrap="square" rtlCol="0">
            <a:spAutoFit/>
          </a:bodyPr>
          <a:lstStyle/>
          <a:p>
            <a:r>
              <a:rPr lang="tr-TR" dirty="0" smtClean="0"/>
              <a:t>Cihazın Sol bölümündeki  menüleri seçerek istediğiniz bölümü seçip sistemi ayarlayabilirsiniz</a:t>
            </a:r>
            <a:endParaRPr lang="tr-TR" dirty="0"/>
          </a:p>
        </p:txBody>
      </p:sp>
    </p:spTree>
    <p:extLst>
      <p:ext uri="{BB962C8B-B14F-4D97-AF65-F5344CB8AC3E}">
        <p14:creationId xmlns:p14="http://schemas.microsoft.com/office/powerpoint/2010/main" val="52855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Yönetim ve Ara Yüz</a:t>
            </a:r>
            <a:endParaRPr lang="tr-TR" sz="3200" b="1" dirty="0"/>
          </a:p>
        </p:txBody>
      </p:sp>
      <p:sp>
        <p:nvSpPr>
          <p:cNvPr id="5" name="Metin kutusu 4"/>
          <p:cNvSpPr txBox="1"/>
          <p:nvPr/>
        </p:nvSpPr>
        <p:spPr>
          <a:xfrm>
            <a:off x="740351" y="1760131"/>
            <a:ext cx="7739876" cy="3970318"/>
          </a:xfrm>
          <a:prstGeom prst="rect">
            <a:avLst/>
          </a:prstGeom>
          <a:noFill/>
          <a:ln>
            <a:noFill/>
          </a:ln>
        </p:spPr>
        <p:txBody>
          <a:bodyPr wrap="none" rtlCol="0">
            <a:spAutoFit/>
          </a:bodyPr>
          <a:lstStyle/>
          <a:p>
            <a:r>
              <a:rPr lang="tr-TR" b="1" dirty="0" smtClean="0"/>
              <a:t>Home </a:t>
            </a:r>
            <a:r>
              <a:rPr lang="tr-TR" b="1" dirty="0" err="1" smtClean="0"/>
              <a:t>Status</a:t>
            </a:r>
            <a:r>
              <a:rPr lang="tr-TR" b="1" dirty="0" smtClean="0"/>
              <a:t>: </a:t>
            </a:r>
            <a:r>
              <a:rPr lang="tr-TR" dirty="0" smtClean="0"/>
              <a:t>Sistem </a:t>
            </a:r>
            <a:r>
              <a:rPr lang="tr-TR" dirty="0" err="1" smtClean="0"/>
              <a:t>konfigurasyonu</a:t>
            </a:r>
            <a:r>
              <a:rPr lang="tr-TR" dirty="0" smtClean="0"/>
              <a:t>, FW bilgisi ve bazı durum bilgilerini gösterir.</a:t>
            </a:r>
          </a:p>
          <a:p>
            <a:r>
              <a:rPr lang="tr-TR" b="1" dirty="0" err="1"/>
              <a:t>Groups</a:t>
            </a:r>
            <a:r>
              <a:rPr lang="tr-TR" b="1" dirty="0"/>
              <a:t> : </a:t>
            </a:r>
            <a:r>
              <a:rPr lang="tr-TR" dirty="0"/>
              <a:t>FXS, FXO, GSM ve VOIP grupları tanımlanır</a:t>
            </a:r>
            <a:r>
              <a:rPr lang="tr-TR" dirty="0" smtClean="0"/>
              <a:t>.</a:t>
            </a:r>
          </a:p>
          <a:p>
            <a:r>
              <a:rPr lang="tr-TR" b="1" dirty="0" err="1"/>
              <a:t>Routes</a:t>
            </a:r>
            <a:r>
              <a:rPr lang="tr-TR" b="1" dirty="0"/>
              <a:t> : </a:t>
            </a:r>
            <a:r>
              <a:rPr lang="tr-TR" dirty="0"/>
              <a:t>Gruplar arasındaki arama yönleri tanımlanır.</a:t>
            </a:r>
            <a:r>
              <a:rPr lang="tr-TR" b="1" dirty="0"/>
              <a:t>  </a:t>
            </a:r>
            <a:endParaRPr lang="tr-TR" b="1" dirty="0" smtClean="0"/>
          </a:p>
          <a:p>
            <a:r>
              <a:rPr lang="tr-TR" b="1" dirty="0"/>
              <a:t>Advanced : </a:t>
            </a:r>
            <a:r>
              <a:rPr lang="tr-TR" dirty="0"/>
              <a:t>Biraz daha spesifik ayarların yapıldığı yerdir, çevir sesleri gibi.</a:t>
            </a:r>
            <a:r>
              <a:rPr lang="tr-TR" b="1" dirty="0"/>
              <a:t> </a:t>
            </a:r>
            <a:endParaRPr lang="tr-TR" dirty="0"/>
          </a:p>
          <a:p>
            <a:r>
              <a:rPr lang="tr-TR" b="1" dirty="0"/>
              <a:t>SMS : </a:t>
            </a:r>
            <a:r>
              <a:rPr lang="tr-TR" dirty="0"/>
              <a:t>SMS alıp göndermek için kullanılır</a:t>
            </a:r>
            <a:r>
              <a:rPr lang="tr-TR" b="1" dirty="0"/>
              <a:t> </a:t>
            </a:r>
            <a:endParaRPr lang="tr-TR" b="1" dirty="0" smtClean="0"/>
          </a:p>
          <a:p>
            <a:r>
              <a:rPr lang="tr-TR" b="1" dirty="0"/>
              <a:t>Security : </a:t>
            </a:r>
            <a:r>
              <a:rPr lang="tr-TR" dirty="0"/>
              <a:t>Web şifresi ve Sim kartların </a:t>
            </a:r>
            <a:r>
              <a:rPr lang="tr-TR" dirty="0" err="1"/>
              <a:t>Pin</a:t>
            </a:r>
            <a:r>
              <a:rPr lang="tr-TR" dirty="0"/>
              <a:t> </a:t>
            </a:r>
            <a:r>
              <a:rPr lang="tr-TR" dirty="0" err="1"/>
              <a:t>leri</a:t>
            </a:r>
            <a:r>
              <a:rPr lang="tr-TR" dirty="0"/>
              <a:t> girilip değişebilir. </a:t>
            </a:r>
            <a:r>
              <a:rPr lang="tr-TR" b="1" dirty="0"/>
              <a:t> </a:t>
            </a:r>
            <a:endParaRPr lang="tr-TR" b="1" dirty="0" smtClean="0"/>
          </a:p>
          <a:p>
            <a:r>
              <a:rPr lang="tr-TR" b="1" dirty="0"/>
              <a:t>Lan </a:t>
            </a:r>
            <a:r>
              <a:rPr lang="tr-TR" b="1" dirty="0" err="1"/>
              <a:t>Settings</a:t>
            </a:r>
            <a:r>
              <a:rPr lang="tr-TR" b="1" dirty="0"/>
              <a:t> : </a:t>
            </a:r>
            <a:r>
              <a:rPr lang="tr-TR" dirty="0"/>
              <a:t>Network </a:t>
            </a:r>
            <a:r>
              <a:rPr lang="tr-TR" dirty="0" err="1"/>
              <a:t>interface</a:t>
            </a:r>
            <a:r>
              <a:rPr lang="tr-TR" dirty="0"/>
              <a:t> ayarları yapılır </a:t>
            </a:r>
            <a:r>
              <a:rPr lang="tr-TR" b="1" dirty="0"/>
              <a:t> </a:t>
            </a:r>
            <a:endParaRPr lang="tr-TR" b="1" dirty="0" smtClean="0"/>
          </a:p>
          <a:p>
            <a:r>
              <a:rPr lang="tr-TR" b="1" dirty="0"/>
              <a:t>Time/</a:t>
            </a:r>
            <a:r>
              <a:rPr lang="tr-TR" b="1" dirty="0" err="1"/>
              <a:t>Date</a:t>
            </a:r>
            <a:r>
              <a:rPr lang="tr-TR" b="1" dirty="0"/>
              <a:t> : </a:t>
            </a:r>
            <a:r>
              <a:rPr lang="tr-TR" dirty="0"/>
              <a:t>Saat Tarih ayarları yapılır </a:t>
            </a:r>
            <a:r>
              <a:rPr lang="tr-TR" b="1" dirty="0"/>
              <a:t> </a:t>
            </a:r>
            <a:endParaRPr lang="tr-TR" b="1" dirty="0" smtClean="0"/>
          </a:p>
          <a:p>
            <a:r>
              <a:rPr lang="tr-TR" b="1" dirty="0" err="1"/>
              <a:t>Load</a:t>
            </a:r>
            <a:r>
              <a:rPr lang="tr-TR" b="1" dirty="0"/>
              <a:t>/</a:t>
            </a:r>
            <a:r>
              <a:rPr lang="tr-TR" b="1" dirty="0" err="1"/>
              <a:t>Save</a:t>
            </a:r>
            <a:r>
              <a:rPr lang="tr-TR" b="1" dirty="0"/>
              <a:t> </a:t>
            </a:r>
            <a:r>
              <a:rPr lang="tr-TR" b="1" dirty="0" err="1"/>
              <a:t>Config</a:t>
            </a:r>
            <a:r>
              <a:rPr lang="tr-TR" b="1" dirty="0"/>
              <a:t>  : </a:t>
            </a:r>
            <a:r>
              <a:rPr lang="tr-TR" dirty="0" err="1"/>
              <a:t>konfigurasyon</a:t>
            </a:r>
            <a:r>
              <a:rPr lang="tr-TR" dirty="0"/>
              <a:t> yedek alma , yedekten alma </a:t>
            </a:r>
            <a:r>
              <a:rPr lang="tr-TR" dirty="0" err="1"/>
              <a:t>v.s</a:t>
            </a:r>
            <a:r>
              <a:rPr lang="tr-TR" dirty="0"/>
              <a:t>.</a:t>
            </a:r>
          </a:p>
          <a:p>
            <a:r>
              <a:rPr lang="tr-TR" b="1" dirty="0"/>
              <a:t>Update Firmware  : </a:t>
            </a:r>
            <a:r>
              <a:rPr lang="tr-TR" dirty="0" err="1"/>
              <a:t>konfigurasyon</a:t>
            </a:r>
            <a:r>
              <a:rPr lang="tr-TR" dirty="0"/>
              <a:t> yedek alma , yedekten alma </a:t>
            </a:r>
            <a:r>
              <a:rPr lang="tr-TR" dirty="0" err="1"/>
              <a:t>v.s</a:t>
            </a:r>
            <a:r>
              <a:rPr lang="tr-TR" dirty="0" smtClean="0"/>
              <a:t>.</a:t>
            </a:r>
          </a:p>
          <a:p>
            <a:r>
              <a:rPr lang="tr-TR" b="1" dirty="0" err="1"/>
              <a:t>Diagnostics</a:t>
            </a:r>
            <a:r>
              <a:rPr lang="tr-TR" b="1" dirty="0"/>
              <a:t> </a:t>
            </a:r>
            <a:r>
              <a:rPr lang="tr-TR" b="1" dirty="0" smtClean="0"/>
              <a:t>: </a:t>
            </a:r>
            <a:r>
              <a:rPr lang="tr-TR" dirty="0" smtClean="0"/>
              <a:t>Sorun bulmaya ve </a:t>
            </a:r>
            <a:r>
              <a:rPr lang="tr-TR" dirty="0" err="1" smtClean="0"/>
              <a:t>log</a:t>
            </a:r>
            <a:r>
              <a:rPr lang="tr-TR" dirty="0" smtClean="0"/>
              <a:t> almak için kullanılır.</a:t>
            </a:r>
          </a:p>
          <a:p>
            <a:r>
              <a:rPr lang="tr-TR" b="1" dirty="0" err="1"/>
              <a:t>Restart</a:t>
            </a:r>
            <a:r>
              <a:rPr lang="tr-TR" b="1" dirty="0"/>
              <a:t> </a:t>
            </a:r>
            <a:r>
              <a:rPr lang="tr-TR" b="1" dirty="0" smtClean="0"/>
              <a:t>: </a:t>
            </a:r>
            <a:r>
              <a:rPr lang="tr-TR" dirty="0" smtClean="0"/>
              <a:t>Sistemi yeniden başlatmak için kullanılır.</a:t>
            </a:r>
          </a:p>
          <a:p>
            <a:r>
              <a:rPr lang="tr-TR" b="1" dirty="0" err="1"/>
              <a:t>Logout</a:t>
            </a:r>
            <a:r>
              <a:rPr lang="tr-TR" b="1" dirty="0"/>
              <a:t> </a:t>
            </a:r>
            <a:r>
              <a:rPr lang="tr-TR" b="1" dirty="0" smtClean="0"/>
              <a:t>:</a:t>
            </a:r>
            <a:r>
              <a:rPr lang="tr-TR" dirty="0" smtClean="0"/>
              <a:t> Web </a:t>
            </a:r>
            <a:r>
              <a:rPr lang="tr-TR" dirty="0" err="1" smtClean="0"/>
              <a:t>arayüzünden</a:t>
            </a:r>
            <a:r>
              <a:rPr lang="tr-TR" dirty="0" smtClean="0"/>
              <a:t> çıkmak için kullanılır.</a:t>
            </a:r>
          </a:p>
          <a:p>
            <a:endParaRPr lang="tr-TR" dirty="0"/>
          </a:p>
        </p:txBody>
      </p:sp>
    </p:spTree>
    <p:extLst>
      <p:ext uri="{BB962C8B-B14F-4D97-AF65-F5344CB8AC3E}">
        <p14:creationId xmlns:p14="http://schemas.microsoft.com/office/powerpoint/2010/main" val="3109836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Home </a:t>
            </a:r>
            <a:r>
              <a:rPr lang="tr-TR" sz="3200" b="1" dirty="0" err="1" smtClean="0"/>
              <a:t>Status</a:t>
            </a:r>
            <a:endParaRPr lang="tr-TR" sz="3200" b="1" dirty="0"/>
          </a:p>
        </p:txBody>
      </p:sp>
      <p:sp>
        <p:nvSpPr>
          <p:cNvPr id="5" name="Metin kutusu 4"/>
          <p:cNvSpPr txBox="1"/>
          <p:nvPr/>
        </p:nvSpPr>
        <p:spPr>
          <a:xfrm>
            <a:off x="344772" y="1702365"/>
            <a:ext cx="2968056" cy="2862322"/>
          </a:xfrm>
          <a:prstGeom prst="rect">
            <a:avLst/>
          </a:prstGeom>
          <a:noFill/>
          <a:ln>
            <a:noFill/>
          </a:ln>
        </p:spPr>
        <p:txBody>
          <a:bodyPr wrap="square" rtlCol="0">
            <a:spAutoFit/>
          </a:bodyPr>
          <a:lstStyle/>
          <a:p>
            <a:r>
              <a:rPr lang="tr-TR" b="1" dirty="0" err="1"/>
              <a:t>System</a:t>
            </a:r>
            <a:r>
              <a:rPr lang="tr-TR" b="1" dirty="0"/>
              <a:t> </a:t>
            </a:r>
            <a:r>
              <a:rPr lang="tr-TR" b="1" dirty="0" smtClean="0"/>
              <a:t>Information: </a:t>
            </a:r>
            <a:r>
              <a:rPr lang="tr-TR" dirty="0" smtClean="0"/>
              <a:t>Cihaz seri No: ve FW bilgilerini içerir.</a:t>
            </a:r>
          </a:p>
          <a:p>
            <a:r>
              <a:rPr lang="tr-TR" b="1" dirty="0" err="1" smtClean="0"/>
              <a:t>Status</a:t>
            </a:r>
            <a:r>
              <a:rPr lang="tr-TR" b="1" dirty="0" smtClean="0"/>
              <a:t>: </a:t>
            </a:r>
            <a:r>
              <a:rPr lang="tr-TR" dirty="0" smtClean="0"/>
              <a:t>Çevre bağlantı portlarının durumunu gösterir.</a:t>
            </a:r>
          </a:p>
          <a:p>
            <a:r>
              <a:rPr lang="tr-TR" b="1" dirty="0"/>
              <a:t>SIP </a:t>
            </a:r>
            <a:r>
              <a:rPr lang="tr-TR" b="1" dirty="0" smtClean="0"/>
              <a:t>Networks: </a:t>
            </a:r>
            <a:r>
              <a:rPr lang="tr-TR" dirty="0" err="1" smtClean="0"/>
              <a:t>Sip</a:t>
            </a:r>
            <a:r>
              <a:rPr lang="tr-TR" dirty="0" smtClean="0"/>
              <a:t> </a:t>
            </a:r>
            <a:r>
              <a:rPr lang="tr-TR" dirty="0" err="1" smtClean="0"/>
              <a:t>Trunk</a:t>
            </a:r>
            <a:r>
              <a:rPr lang="tr-TR" dirty="0" smtClean="0"/>
              <a:t> portunu gösterir.</a:t>
            </a:r>
            <a:r>
              <a:rPr lang="tr-TR" b="1" dirty="0" smtClean="0"/>
              <a:t> </a:t>
            </a:r>
          </a:p>
          <a:p>
            <a:r>
              <a:rPr lang="tr-TR" b="1" dirty="0"/>
              <a:t>SIP </a:t>
            </a:r>
            <a:r>
              <a:rPr lang="tr-TR" b="1" dirty="0" smtClean="0"/>
              <a:t>Extensions: </a:t>
            </a:r>
            <a:r>
              <a:rPr lang="tr-TR" dirty="0" err="1" smtClean="0"/>
              <a:t>Sip</a:t>
            </a:r>
            <a:r>
              <a:rPr lang="tr-TR" dirty="0" smtClean="0"/>
              <a:t> User </a:t>
            </a:r>
            <a:r>
              <a:rPr lang="tr-TR" dirty="0" err="1" smtClean="0"/>
              <a:t>lerın</a:t>
            </a:r>
            <a:r>
              <a:rPr lang="tr-TR" dirty="0" smtClean="0"/>
              <a:t> </a:t>
            </a:r>
            <a:r>
              <a:rPr lang="tr-TR" dirty="0" err="1" smtClean="0"/>
              <a:t>durmunu</a:t>
            </a:r>
            <a:r>
              <a:rPr lang="tr-TR" dirty="0" smtClean="0"/>
              <a:t> gösterir</a:t>
            </a: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24744"/>
            <a:ext cx="5192811" cy="4351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942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Home </a:t>
            </a:r>
            <a:r>
              <a:rPr lang="tr-TR" sz="3200" b="1" dirty="0" err="1" smtClean="0"/>
              <a:t>Status</a:t>
            </a:r>
            <a:endParaRPr lang="tr-TR" sz="3200" b="1" dirty="0"/>
          </a:p>
        </p:txBody>
      </p:sp>
      <p:sp>
        <p:nvSpPr>
          <p:cNvPr id="5" name="Metin kutusu 4"/>
          <p:cNvSpPr txBox="1"/>
          <p:nvPr/>
        </p:nvSpPr>
        <p:spPr>
          <a:xfrm>
            <a:off x="344772" y="1702365"/>
            <a:ext cx="2968056" cy="2862322"/>
          </a:xfrm>
          <a:prstGeom prst="rect">
            <a:avLst/>
          </a:prstGeom>
          <a:noFill/>
          <a:ln>
            <a:noFill/>
          </a:ln>
        </p:spPr>
        <p:txBody>
          <a:bodyPr wrap="square" rtlCol="0">
            <a:spAutoFit/>
          </a:bodyPr>
          <a:lstStyle/>
          <a:p>
            <a:r>
              <a:rPr lang="tr-TR" b="1" dirty="0" err="1"/>
              <a:t>System</a:t>
            </a:r>
            <a:r>
              <a:rPr lang="tr-TR" b="1" dirty="0"/>
              <a:t> </a:t>
            </a:r>
            <a:r>
              <a:rPr lang="tr-TR" b="1" dirty="0" smtClean="0"/>
              <a:t>Information: </a:t>
            </a:r>
            <a:r>
              <a:rPr lang="tr-TR" dirty="0" smtClean="0"/>
              <a:t>Cihaz seri No: ve FW bilgilerini içerir.</a:t>
            </a:r>
          </a:p>
          <a:p>
            <a:r>
              <a:rPr lang="tr-TR" b="1" dirty="0" err="1" smtClean="0"/>
              <a:t>Status</a:t>
            </a:r>
            <a:r>
              <a:rPr lang="tr-TR" b="1" dirty="0" smtClean="0"/>
              <a:t>: </a:t>
            </a:r>
            <a:r>
              <a:rPr lang="tr-TR" dirty="0" smtClean="0"/>
              <a:t>Çevre bağlantı portlarının durumunu gösterir.</a:t>
            </a:r>
          </a:p>
          <a:p>
            <a:r>
              <a:rPr lang="tr-TR" b="1" dirty="0"/>
              <a:t>SIP </a:t>
            </a:r>
            <a:r>
              <a:rPr lang="tr-TR" b="1" dirty="0" smtClean="0"/>
              <a:t>Networks: </a:t>
            </a:r>
            <a:r>
              <a:rPr lang="tr-TR" dirty="0" err="1" smtClean="0"/>
              <a:t>Sip</a:t>
            </a:r>
            <a:r>
              <a:rPr lang="tr-TR" dirty="0" smtClean="0"/>
              <a:t> </a:t>
            </a:r>
            <a:r>
              <a:rPr lang="tr-TR" dirty="0" err="1" smtClean="0"/>
              <a:t>Trunk</a:t>
            </a:r>
            <a:r>
              <a:rPr lang="tr-TR" dirty="0" smtClean="0"/>
              <a:t> portunu gösterir.</a:t>
            </a:r>
            <a:r>
              <a:rPr lang="tr-TR" b="1" dirty="0" smtClean="0"/>
              <a:t> </a:t>
            </a:r>
          </a:p>
          <a:p>
            <a:r>
              <a:rPr lang="tr-TR" b="1" dirty="0"/>
              <a:t>SIP </a:t>
            </a:r>
            <a:r>
              <a:rPr lang="tr-TR" b="1" dirty="0" smtClean="0"/>
              <a:t>Extensions: </a:t>
            </a:r>
            <a:r>
              <a:rPr lang="tr-TR" dirty="0" err="1" smtClean="0"/>
              <a:t>Sip</a:t>
            </a:r>
            <a:r>
              <a:rPr lang="tr-TR" dirty="0" smtClean="0"/>
              <a:t> User </a:t>
            </a:r>
            <a:r>
              <a:rPr lang="tr-TR" dirty="0" err="1" smtClean="0"/>
              <a:t>lerın</a:t>
            </a:r>
            <a:r>
              <a:rPr lang="tr-TR" dirty="0" smtClean="0"/>
              <a:t> </a:t>
            </a:r>
            <a:r>
              <a:rPr lang="tr-TR" dirty="0" err="1" smtClean="0"/>
              <a:t>durmunu</a:t>
            </a:r>
            <a:r>
              <a:rPr lang="tr-TR" dirty="0" smtClean="0"/>
              <a:t> gösterir</a:t>
            </a: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24744"/>
            <a:ext cx="5192811" cy="43519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43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endParaRPr lang="tr-TR" sz="3200" b="1" dirty="0"/>
          </a:p>
        </p:txBody>
      </p:sp>
      <p:sp>
        <p:nvSpPr>
          <p:cNvPr id="5" name="Metin kutusu 4"/>
          <p:cNvSpPr txBox="1"/>
          <p:nvPr/>
        </p:nvSpPr>
        <p:spPr>
          <a:xfrm>
            <a:off x="1609022" y="4941168"/>
            <a:ext cx="6840760" cy="923330"/>
          </a:xfrm>
          <a:prstGeom prst="rect">
            <a:avLst/>
          </a:prstGeom>
          <a:noFill/>
          <a:ln>
            <a:noFill/>
          </a:ln>
        </p:spPr>
        <p:txBody>
          <a:bodyPr wrap="square" rtlCol="0">
            <a:spAutoFit/>
          </a:bodyPr>
          <a:lstStyle/>
          <a:p>
            <a:r>
              <a:rPr lang="tr-TR" dirty="0" err="1" smtClean="0"/>
              <a:t>Xpeech</a:t>
            </a:r>
            <a:r>
              <a:rPr lang="tr-TR" dirty="0" smtClean="0"/>
              <a:t> </a:t>
            </a:r>
            <a:r>
              <a:rPr lang="tr-TR" dirty="0" err="1" smtClean="0"/>
              <a:t>Onestream</a:t>
            </a:r>
            <a:r>
              <a:rPr lang="tr-TR" dirty="0" smtClean="0"/>
              <a:t> cihazı arama yapmak ve çağrı almak için bir çok arabirime sahiptir. Bu arabirimlerden gelen ve giden çağrıları işlerken esneklik sağlamak için bu ara yüzler gruplara bölünürler.</a:t>
            </a:r>
            <a:endParaRPr lang="tr-TR"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02365"/>
            <a:ext cx="5868219" cy="2857899"/>
          </a:xfrm>
          <a:prstGeom prst="rect">
            <a:avLst/>
          </a:prstGeom>
          <a:ln>
            <a:solidFill>
              <a:schemeClr val="tx1"/>
            </a:solidFill>
          </a:ln>
        </p:spPr>
      </p:pic>
    </p:spTree>
    <p:extLst>
      <p:ext uri="{BB962C8B-B14F-4D97-AF65-F5344CB8AC3E}">
        <p14:creationId xmlns:p14="http://schemas.microsoft.com/office/powerpoint/2010/main" val="3658261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lang="tr-TR" sz="3200" b="1" dirty="0" smtClean="0">
                <a:latin typeface="+mj-lt"/>
                <a:ea typeface="+mj-ea"/>
                <a:cs typeface="맑은 고딕"/>
              </a:rPr>
              <a:t>İçindekiler</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72" y="1059841"/>
            <a:ext cx="3645024" cy="3645024"/>
          </a:xfrm>
          <a:prstGeom prst="rect">
            <a:avLst/>
          </a:prstGeom>
        </p:spPr>
      </p:pic>
      <p:sp>
        <p:nvSpPr>
          <p:cNvPr id="3" name="Metin kutusu 2"/>
          <p:cNvSpPr txBox="1"/>
          <p:nvPr/>
        </p:nvSpPr>
        <p:spPr>
          <a:xfrm>
            <a:off x="827584" y="2276872"/>
            <a:ext cx="4824536" cy="1200329"/>
          </a:xfrm>
          <a:prstGeom prst="rect">
            <a:avLst/>
          </a:prstGeom>
          <a:noFill/>
        </p:spPr>
        <p:txBody>
          <a:bodyPr wrap="square" rtlCol="0">
            <a:spAutoFit/>
          </a:bodyPr>
          <a:lstStyle/>
          <a:p>
            <a:pPr marL="342900" indent="-342900">
              <a:buAutoNum type="arabicPeriod"/>
            </a:pPr>
            <a:r>
              <a:rPr lang="tr-TR" dirty="0" smtClean="0"/>
              <a:t>Kapasite</a:t>
            </a:r>
          </a:p>
          <a:p>
            <a:pPr marL="342900" indent="-342900">
              <a:buAutoNum type="arabicPeriod"/>
            </a:pPr>
            <a:r>
              <a:rPr lang="tr-TR" dirty="0" smtClean="0"/>
              <a:t>Kullanım</a:t>
            </a:r>
          </a:p>
          <a:p>
            <a:pPr marL="342900" indent="-342900">
              <a:buAutoNum type="arabicPeriod"/>
            </a:pPr>
            <a:r>
              <a:rPr lang="tr-TR" dirty="0" smtClean="0"/>
              <a:t>Harici Bağlantılar</a:t>
            </a:r>
          </a:p>
          <a:p>
            <a:pPr marL="342900" indent="-342900">
              <a:buAutoNum type="arabicPeriod"/>
            </a:pPr>
            <a:r>
              <a:rPr lang="tr-TR" dirty="0" smtClean="0"/>
              <a:t>Yönetim ve Ara yüz</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r>
              <a:rPr lang="tr-TR" sz="3200" b="1" dirty="0" smtClean="0"/>
              <a:t> / GSM</a:t>
            </a:r>
            <a:endParaRPr lang="tr-TR" sz="3200" b="1" dirty="0"/>
          </a:p>
        </p:txBody>
      </p:sp>
      <p:sp>
        <p:nvSpPr>
          <p:cNvPr id="5" name="Metin kutusu 4"/>
          <p:cNvSpPr txBox="1"/>
          <p:nvPr/>
        </p:nvSpPr>
        <p:spPr>
          <a:xfrm>
            <a:off x="493943" y="1702365"/>
            <a:ext cx="2133841" cy="3693319"/>
          </a:xfrm>
          <a:prstGeom prst="rect">
            <a:avLst/>
          </a:prstGeom>
          <a:noFill/>
          <a:ln>
            <a:noFill/>
          </a:ln>
        </p:spPr>
        <p:txBody>
          <a:bodyPr wrap="square" rtlCol="0">
            <a:spAutoFit/>
          </a:bodyPr>
          <a:lstStyle/>
          <a:p>
            <a:r>
              <a:rPr lang="tr-TR" dirty="0" err="1" smtClean="0"/>
              <a:t>Group</a:t>
            </a:r>
            <a:r>
              <a:rPr lang="tr-TR" dirty="0" smtClean="0"/>
              <a:t>  dan yeni bir arabirim eklenebildiği gibi var olan grup açılıp düzenlenebilir, GSM grubu gibi, yandaki resimde GSM grubuna iki adet sim dahil edilmiş ve bunlarla ilgili özel ayarlamalar yapılabilir, dakika kısıtlaması gibi.</a:t>
            </a:r>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025912"/>
            <a:ext cx="5832648" cy="50462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835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r>
              <a:rPr lang="tr-TR" sz="3200" b="1" dirty="0" smtClean="0"/>
              <a:t> / FXS</a:t>
            </a:r>
            <a:endParaRPr lang="tr-TR" sz="3200" b="1" dirty="0"/>
          </a:p>
        </p:txBody>
      </p:sp>
      <p:sp>
        <p:nvSpPr>
          <p:cNvPr id="5" name="Metin kutusu 4"/>
          <p:cNvSpPr txBox="1"/>
          <p:nvPr/>
        </p:nvSpPr>
        <p:spPr>
          <a:xfrm>
            <a:off x="493943" y="2471211"/>
            <a:ext cx="2493882" cy="1477328"/>
          </a:xfrm>
          <a:prstGeom prst="rect">
            <a:avLst/>
          </a:prstGeom>
          <a:noFill/>
          <a:ln>
            <a:noFill/>
          </a:ln>
        </p:spPr>
        <p:txBody>
          <a:bodyPr wrap="square" rtlCol="0">
            <a:spAutoFit/>
          </a:bodyPr>
          <a:lstStyle/>
          <a:p>
            <a:r>
              <a:rPr lang="tr-TR" dirty="0" smtClean="0"/>
              <a:t>FXS grubuna hangi portların dahil olması isteniyorsa seçilir.</a:t>
            </a:r>
          </a:p>
          <a:p>
            <a:r>
              <a:rPr lang="tr-TR" dirty="0" smtClean="0"/>
              <a:t>CLI </a:t>
            </a:r>
            <a:r>
              <a:rPr lang="tr-TR" dirty="0" err="1" smtClean="0"/>
              <a:t>Options</a:t>
            </a:r>
            <a:r>
              <a:rPr lang="tr-TR" dirty="0" smtClean="0"/>
              <a:t> dan ring </a:t>
            </a:r>
            <a:r>
              <a:rPr lang="tr-TR" dirty="0" err="1" smtClean="0"/>
              <a:t>Before</a:t>
            </a:r>
            <a:r>
              <a:rPr lang="tr-TR" dirty="0" smtClean="0"/>
              <a:t> CLI seçilir.</a:t>
            </a: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80728"/>
            <a:ext cx="5671939" cy="5381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35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r>
              <a:rPr lang="tr-TR" sz="3200" b="1" dirty="0" smtClean="0"/>
              <a:t> / FXO</a:t>
            </a:r>
            <a:endParaRPr lang="tr-TR" sz="3200" b="1" dirty="0"/>
          </a:p>
        </p:txBody>
      </p:sp>
      <p:sp>
        <p:nvSpPr>
          <p:cNvPr id="5" name="Metin kutusu 4"/>
          <p:cNvSpPr txBox="1"/>
          <p:nvPr/>
        </p:nvSpPr>
        <p:spPr>
          <a:xfrm>
            <a:off x="493943" y="2471211"/>
            <a:ext cx="2565890" cy="923330"/>
          </a:xfrm>
          <a:prstGeom prst="rect">
            <a:avLst/>
          </a:prstGeom>
          <a:noFill/>
          <a:ln>
            <a:noFill/>
          </a:ln>
        </p:spPr>
        <p:txBody>
          <a:bodyPr wrap="square" rtlCol="0">
            <a:spAutoFit/>
          </a:bodyPr>
          <a:lstStyle/>
          <a:p>
            <a:r>
              <a:rPr lang="tr-TR" dirty="0" smtClean="0"/>
              <a:t>FXO grubuna hangi portların dahil olması isteniyorsa seçilir.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4" y="1047402"/>
            <a:ext cx="5665464" cy="5405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51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r>
              <a:rPr lang="tr-TR" sz="3200" b="1" dirty="0" smtClean="0"/>
              <a:t> / SOL </a:t>
            </a:r>
            <a:r>
              <a:rPr lang="tr-TR" sz="3200" b="1" dirty="0" err="1" smtClean="0"/>
              <a:t>Sip</a:t>
            </a:r>
            <a:r>
              <a:rPr lang="tr-TR" sz="3200" b="1" dirty="0" smtClean="0"/>
              <a:t> Network</a:t>
            </a:r>
            <a:endParaRPr lang="tr-TR" sz="3200" b="1" dirty="0"/>
          </a:p>
        </p:txBody>
      </p:sp>
      <p:sp>
        <p:nvSpPr>
          <p:cNvPr id="5" name="Metin kutusu 4"/>
          <p:cNvSpPr txBox="1"/>
          <p:nvPr/>
        </p:nvSpPr>
        <p:spPr>
          <a:xfrm>
            <a:off x="493943" y="2471211"/>
            <a:ext cx="2565890" cy="1754326"/>
          </a:xfrm>
          <a:prstGeom prst="rect">
            <a:avLst/>
          </a:prstGeom>
          <a:noFill/>
          <a:ln>
            <a:noFill/>
          </a:ln>
        </p:spPr>
        <p:txBody>
          <a:bodyPr wrap="square" rtlCol="0">
            <a:spAutoFit/>
          </a:bodyPr>
          <a:lstStyle/>
          <a:p>
            <a:r>
              <a:rPr lang="tr-TR" dirty="0" smtClean="0"/>
              <a:t>SOL veya </a:t>
            </a:r>
            <a:r>
              <a:rPr lang="tr-TR" dirty="0" err="1" smtClean="0"/>
              <a:t>Sip</a:t>
            </a:r>
            <a:r>
              <a:rPr lang="tr-TR" dirty="0" smtClean="0"/>
              <a:t> </a:t>
            </a:r>
            <a:r>
              <a:rPr lang="tr-TR" dirty="0" err="1" smtClean="0"/>
              <a:t>Trunk</a:t>
            </a:r>
            <a:r>
              <a:rPr lang="tr-TR" dirty="0" smtClean="0"/>
              <a:t> olarak SIP hizmeti veren sunucunun bilgileri girilir, örnek </a:t>
            </a:r>
            <a:r>
              <a:rPr lang="tr-TR" dirty="0" err="1" smtClean="0"/>
              <a:t>register</a:t>
            </a:r>
            <a:r>
              <a:rPr lang="tr-TR" dirty="0" smtClean="0"/>
              <a:t> gerektirmeyen bir sunucuya ait.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69245"/>
            <a:ext cx="5648325" cy="562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835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Groups</a:t>
            </a:r>
            <a:r>
              <a:rPr lang="tr-TR" sz="3200" b="1" dirty="0" smtClean="0"/>
              <a:t> / </a:t>
            </a:r>
            <a:r>
              <a:rPr lang="tr-TR" sz="3200" b="1" dirty="0" err="1" smtClean="0"/>
              <a:t>Sip</a:t>
            </a:r>
            <a:r>
              <a:rPr lang="tr-TR" sz="3200" b="1" dirty="0" smtClean="0"/>
              <a:t> </a:t>
            </a:r>
            <a:r>
              <a:rPr lang="tr-TR" sz="3200" b="1" dirty="0" err="1" smtClean="0"/>
              <a:t>Extentions</a:t>
            </a:r>
            <a:endParaRPr lang="tr-TR" sz="3200" b="1" dirty="0"/>
          </a:p>
        </p:txBody>
      </p:sp>
      <p:sp>
        <p:nvSpPr>
          <p:cNvPr id="5" name="Metin kutusu 4"/>
          <p:cNvSpPr txBox="1"/>
          <p:nvPr/>
        </p:nvSpPr>
        <p:spPr>
          <a:xfrm>
            <a:off x="493943" y="2471211"/>
            <a:ext cx="2565890" cy="1200329"/>
          </a:xfrm>
          <a:prstGeom prst="rect">
            <a:avLst/>
          </a:prstGeom>
          <a:noFill/>
          <a:ln>
            <a:noFill/>
          </a:ln>
        </p:spPr>
        <p:txBody>
          <a:bodyPr wrap="square" rtlCol="0">
            <a:spAutoFit/>
          </a:bodyPr>
          <a:lstStyle/>
          <a:p>
            <a:r>
              <a:rPr lang="tr-TR" dirty="0" err="1" smtClean="0"/>
              <a:t>Sip</a:t>
            </a:r>
            <a:r>
              <a:rPr lang="tr-TR" dirty="0" smtClean="0"/>
              <a:t> Proxy sunusu olarak seçildiğinde </a:t>
            </a:r>
            <a:r>
              <a:rPr lang="tr-TR" dirty="0" err="1" smtClean="0"/>
              <a:t>Sip</a:t>
            </a:r>
            <a:r>
              <a:rPr lang="tr-TR" dirty="0" smtClean="0"/>
              <a:t> kullanıcılarının tanımlandığı yer.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4" y="885477"/>
            <a:ext cx="5648696" cy="557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3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Routes</a:t>
            </a:r>
            <a:endParaRPr lang="tr-TR" sz="3200" b="1" dirty="0"/>
          </a:p>
        </p:txBody>
      </p:sp>
      <p:sp>
        <p:nvSpPr>
          <p:cNvPr id="5" name="Metin kutusu 4"/>
          <p:cNvSpPr txBox="1"/>
          <p:nvPr/>
        </p:nvSpPr>
        <p:spPr>
          <a:xfrm>
            <a:off x="1619672" y="4869160"/>
            <a:ext cx="5904656" cy="646331"/>
          </a:xfrm>
          <a:prstGeom prst="rect">
            <a:avLst/>
          </a:prstGeom>
          <a:noFill/>
          <a:ln>
            <a:noFill/>
          </a:ln>
        </p:spPr>
        <p:txBody>
          <a:bodyPr wrap="square" rtlCol="0">
            <a:spAutoFit/>
          </a:bodyPr>
          <a:lstStyle/>
          <a:p>
            <a:r>
              <a:rPr lang="tr-TR" dirty="0" err="1" smtClean="0"/>
              <a:t>Routes</a:t>
            </a:r>
            <a:r>
              <a:rPr lang="tr-TR" dirty="0" smtClean="0"/>
              <a:t> bölümünden aranan ve arayan numaraya göre gruplar arasındaki yönlendirme için kuralların yazıldığı bölümdür, LCR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44" y="1698529"/>
            <a:ext cx="8820472" cy="26957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10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Routes</a:t>
            </a:r>
            <a:endParaRPr lang="tr-TR" sz="32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602" y="1556791"/>
            <a:ext cx="4839495" cy="44666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132856"/>
            <a:ext cx="3096344" cy="1754326"/>
          </a:xfrm>
          <a:prstGeom prst="rect">
            <a:avLst/>
          </a:prstGeom>
          <a:noFill/>
        </p:spPr>
        <p:txBody>
          <a:bodyPr wrap="square" rtlCol="0">
            <a:spAutoFit/>
          </a:bodyPr>
          <a:lstStyle/>
          <a:p>
            <a:r>
              <a:rPr lang="tr-TR" dirty="0" err="1" smtClean="0"/>
              <a:t>Add</a:t>
            </a:r>
            <a:r>
              <a:rPr lang="tr-TR" dirty="0" smtClean="0"/>
              <a:t> </a:t>
            </a:r>
            <a:r>
              <a:rPr lang="tr-TR" dirty="0" err="1" smtClean="0"/>
              <a:t>Route</a:t>
            </a:r>
            <a:r>
              <a:rPr lang="tr-TR" dirty="0" smtClean="0"/>
              <a:t> tıklanarak yeni yön kuralı </a:t>
            </a:r>
            <a:r>
              <a:rPr lang="tr-TR" dirty="0" err="1" smtClean="0"/>
              <a:t>ulşturulabilir</a:t>
            </a:r>
            <a:r>
              <a:rPr lang="tr-TR" dirty="0" smtClean="0"/>
              <a:t>, yeni yön tablosundaki bölümlere ayrıntılı olarak hangi parametrelerin gireceği aşağıda açıklanmıştır.</a:t>
            </a:r>
            <a:endParaRPr lang="tr-TR" dirty="0"/>
          </a:p>
        </p:txBody>
      </p:sp>
    </p:spTree>
    <p:extLst>
      <p:ext uri="{BB962C8B-B14F-4D97-AF65-F5344CB8AC3E}">
        <p14:creationId xmlns:p14="http://schemas.microsoft.com/office/powerpoint/2010/main" val="3185866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Routes</a:t>
            </a:r>
            <a:r>
              <a:rPr lang="tr-TR" sz="3200" b="1" dirty="0" smtClean="0"/>
              <a:t> / FROM </a:t>
            </a:r>
            <a:r>
              <a:rPr lang="tr-TR" sz="3200" b="1" dirty="0" err="1" smtClean="0"/>
              <a:t>Section</a:t>
            </a:r>
            <a:endParaRPr lang="tr-TR" sz="3200" b="1" dirty="0"/>
          </a:p>
        </p:txBody>
      </p:sp>
      <p:sp>
        <p:nvSpPr>
          <p:cNvPr id="2" name="Metin kutusu 1"/>
          <p:cNvSpPr txBox="1"/>
          <p:nvPr/>
        </p:nvSpPr>
        <p:spPr>
          <a:xfrm>
            <a:off x="761938" y="2060848"/>
            <a:ext cx="7704856" cy="2862322"/>
          </a:xfrm>
          <a:prstGeom prst="rect">
            <a:avLst/>
          </a:prstGeom>
          <a:noFill/>
        </p:spPr>
        <p:txBody>
          <a:bodyPr wrap="square" rtlCol="0">
            <a:spAutoFit/>
          </a:bodyPr>
          <a:lstStyle/>
          <a:p>
            <a:pPr algn="ctr"/>
            <a:r>
              <a:rPr lang="tr-TR" b="1" dirty="0" smtClean="0"/>
              <a:t>FROM BÖLÜMÜ</a:t>
            </a:r>
          </a:p>
          <a:p>
            <a:r>
              <a:rPr lang="tr-TR" b="1" dirty="0" err="1" smtClean="0"/>
              <a:t>From</a:t>
            </a:r>
            <a:r>
              <a:rPr lang="tr-TR" b="1" dirty="0" smtClean="0"/>
              <a:t> </a:t>
            </a:r>
            <a:r>
              <a:rPr lang="tr-TR" b="1" dirty="0" err="1"/>
              <a:t>Group</a:t>
            </a:r>
            <a:r>
              <a:rPr lang="tr-TR" b="1" dirty="0"/>
              <a:t> </a:t>
            </a:r>
            <a:r>
              <a:rPr lang="tr-TR" b="1" i="1" dirty="0" smtClean="0"/>
              <a:t>: </a:t>
            </a:r>
            <a:r>
              <a:rPr lang="tr-TR" dirty="0" smtClean="0"/>
              <a:t>Çağrıyı başlatan nokta ( </a:t>
            </a:r>
            <a:r>
              <a:rPr lang="tr-TR" dirty="0" err="1" smtClean="0"/>
              <a:t>Group</a:t>
            </a:r>
            <a:r>
              <a:rPr lang="tr-TR" dirty="0" smtClean="0"/>
              <a:t> Name) GSM,FXS </a:t>
            </a:r>
            <a:r>
              <a:rPr lang="tr-TR" dirty="0" err="1" smtClean="0"/>
              <a:t>v.s</a:t>
            </a:r>
            <a:r>
              <a:rPr lang="tr-TR" dirty="0" smtClean="0"/>
              <a:t>.</a:t>
            </a:r>
          </a:p>
          <a:p>
            <a:r>
              <a:rPr lang="tr-TR" b="1" dirty="0" err="1"/>
              <a:t>Destination</a:t>
            </a:r>
            <a:r>
              <a:rPr lang="tr-TR" b="1" dirty="0"/>
              <a:t> </a:t>
            </a:r>
            <a:r>
              <a:rPr lang="tr-TR" b="1" dirty="0" err="1"/>
              <a:t>Addresses</a:t>
            </a:r>
            <a:r>
              <a:rPr lang="tr-TR" b="1" dirty="0"/>
              <a:t> </a:t>
            </a:r>
            <a:r>
              <a:rPr lang="tr-TR" b="1" i="1" dirty="0" smtClean="0"/>
              <a:t>: </a:t>
            </a:r>
            <a:r>
              <a:rPr lang="tr-TR" dirty="0" smtClean="0"/>
              <a:t>Aranılacak numara girilir</a:t>
            </a:r>
          </a:p>
          <a:p>
            <a:r>
              <a:rPr lang="tr-TR" dirty="0"/>
              <a:t>	</a:t>
            </a:r>
            <a:r>
              <a:rPr lang="tr-TR" dirty="0" smtClean="0"/>
              <a:t>	</a:t>
            </a:r>
            <a:r>
              <a:rPr lang="en-US" dirty="0"/>
              <a:t>s </a:t>
            </a:r>
            <a:r>
              <a:rPr lang="tr-TR" dirty="0" smtClean="0"/>
              <a:t>-numara yok ise ( GSM ve FXO dan gelen aramalar )</a:t>
            </a:r>
            <a:endParaRPr lang="en-US" dirty="0"/>
          </a:p>
          <a:p>
            <a:r>
              <a:rPr lang="tr-TR" dirty="0" smtClean="0"/>
              <a:t>		? -Herhangi bir numara</a:t>
            </a:r>
            <a:endParaRPr lang="tr-TR" dirty="0"/>
          </a:p>
          <a:p>
            <a:r>
              <a:rPr lang="tr-TR" dirty="0" smtClean="0"/>
              <a:t>		</a:t>
            </a:r>
            <a:r>
              <a:rPr lang="en-US" dirty="0" smtClean="0"/>
              <a:t>0</a:t>
            </a:r>
            <a:r>
              <a:rPr lang="tr-TR" dirty="0" smtClean="0"/>
              <a:t>8</a:t>
            </a:r>
            <a:r>
              <a:rPr lang="en-US" dirty="0" smtClean="0"/>
              <a:t>?</a:t>
            </a:r>
            <a:r>
              <a:rPr lang="tr-TR" dirty="0" smtClean="0"/>
              <a:t> -08 ile başlayan herhangi bir  umara</a:t>
            </a:r>
            <a:r>
              <a:rPr lang="en-US" dirty="0" smtClean="0"/>
              <a:t> </a:t>
            </a:r>
            <a:endParaRPr lang="en-US" dirty="0"/>
          </a:p>
          <a:p>
            <a:r>
              <a:rPr lang="tr-TR" dirty="0" smtClean="0"/>
              <a:t>		3199700  -sadece bu numara</a:t>
            </a:r>
            <a:r>
              <a:rPr lang="en-US" dirty="0" smtClean="0"/>
              <a:t> </a:t>
            </a:r>
            <a:endParaRPr lang="en-US" dirty="0"/>
          </a:p>
          <a:p>
            <a:r>
              <a:rPr lang="tr-TR" dirty="0"/>
              <a:t>	</a:t>
            </a:r>
            <a:r>
              <a:rPr lang="tr-TR" dirty="0" smtClean="0"/>
              <a:t>	_02XXXXXXXXX -02 ile başlayıp 11 haneli numara</a:t>
            </a:r>
            <a:r>
              <a:rPr lang="en-US" dirty="0" smtClean="0"/>
              <a:t> </a:t>
            </a:r>
            <a:endParaRPr lang="tr-TR" dirty="0" smtClean="0"/>
          </a:p>
          <a:p>
            <a:r>
              <a:rPr lang="tr-TR" b="1" dirty="0" err="1"/>
              <a:t>Originating</a:t>
            </a:r>
            <a:r>
              <a:rPr lang="tr-TR" b="1" dirty="0"/>
              <a:t> </a:t>
            </a:r>
            <a:r>
              <a:rPr lang="tr-TR" b="1" dirty="0" err="1"/>
              <a:t>Address</a:t>
            </a:r>
            <a:r>
              <a:rPr lang="tr-TR" b="1" dirty="0"/>
              <a:t> </a:t>
            </a:r>
            <a:r>
              <a:rPr lang="tr-TR" b="1" dirty="0" smtClean="0"/>
              <a:t>: </a:t>
            </a:r>
            <a:r>
              <a:rPr lang="tr-TR" dirty="0" smtClean="0"/>
              <a:t>Çağrıyı başlatan numara bilgisi, genelde burası boş bırakılır</a:t>
            </a:r>
          </a:p>
          <a:p>
            <a:endParaRPr lang="tr-TR" dirty="0"/>
          </a:p>
        </p:txBody>
      </p:sp>
    </p:spTree>
    <p:extLst>
      <p:ext uri="{BB962C8B-B14F-4D97-AF65-F5344CB8AC3E}">
        <p14:creationId xmlns:p14="http://schemas.microsoft.com/office/powerpoint/2010/main" val="802142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Routes</a:t>
            </a:r>
            <a:r>
              <a:rPr lang="tr-TR" sz="3200" b="1" dirty="0" smtClean="0"/>
              <a:t> / </a:t>
            </a:r>
            <a:r>
              <a:rPr lang="tr-TR" sz="3200" b="1" dirty="0" err="1"/>
              <a:t>Options</a:t>
            </a:r>
            <a:r>
              <a:rPr lang="tr-TR" sz="3200" b="1" dirty="0"/>
              <a:t> </a:t>
            </a:r>
            <a:r>
              <a:rPr lang="tr-TR" sz="3200" b="1" dirty="0" err="1" smtClean="0"/>
              <a:t>Section</a:t>
            </a:r>
            <a:endParaRPr lang="tr-TR" sz="3200" b="1" dirty="0"/>
          </a:p>
        </p:txBody>
      </p:sp>
      <p:sp>
        <p:nvSpPr>
          <p:cNvPr id="2" name="Metin kutusu 1"/>
          <p:cNvSpPr txBox="1"/>
          <p:nvPr/>
        </p:nvSpPr>
        <p:spPr>
          <a:xfrm>
            <a:off x="827584" y="2564904"/>
            <a:ext cx="7920880" cy="2031325"/>
          </a:xfrm>
          <a:prstGeom prst="rect">
            <a:avLst/>
          </a:prstGeom>
          <a:noFill/>
        </p:spPr>
        <p:txBody>
          <a:bodyPr wrap="square" rtlCol="0">
            <a:spAutoFit/>
          </a:bodyPr>
          <a:lstStyle/>
          <a:p>
            <a:pPr algn="ctr"/>
            <a:r>
              <a:rPr lang="tr-TR" b="1" dirty="0" err="1"/>
              <a:t>Options</a:t>
            </a:r>
            <a:r>
              <a:rPr lang="tr-TR" b="1" dirty="0"/>
              <a:t> </a:t>
            </a:r>
            <a:r>
              <a:rPr lang="tr-TR" b="1" dirty="0" err="1"/>
              <a:t>Section</a:t>
            </a:r>
            <a:r>
              <a:rPr lang="tr-TR" b="1" dirty="0"/>
              <a:t> </a:t>
            </a:r>
            <a:endParaRPr lang="tr-TR" b="1" dirty="0" smtClean="0"/>
          </a:p>
          <a:p>
            <a:r>
              <a:rPr lang="tr-TR" b="1" dirty="0" err="1"/>
              <a:t>Modified</a:t>
            </a:r>
            <a:r>
              <a:rPr lang="tr-TR" b="1" dirty="0"/>
              <a:t> </a:t>
            </a:r>
            <a:r>
              <a:rPr lang="tr-TR" b="1" dirty="0" err="1"/>
              <a:t>Originating</a:t>
            </a:r>
            <a:r>
              <a:rPr lang="tr-TR" b="1" dirty="0"/>
              <a:t> </a:t>
            </a:r>
            <a:r>
              <a:rPr lang="tr-TR" b="1" dirty="0" err="1" smtClean="0"/>
              <a:t>Address</a:t>
            </a:r>
            <a:r>
              <a:rPr lang="tr-TR" b="1" dirty="0" smtClean="0"/>
              <a:t>: </a:t>
            </a:r>
            <a:r>
              <a:rPr lang="tr-TR" dirty="0" smtClean="0"/>
              <a:t>Arayan Numara Bilgisini değiştirmek için Kullanılır</a:t>
            </a:r>
          </a:p>
          <a:p>
            <a:r>
              <a:rPr lang="tr-TR" b="1" dirty="0" err="1"/>
              <a:t>Modified</a:t>
            </a:r>
            <a:r>
              <a:rPr lang="tr-TR" b="1" dirty="0"/>
              <a:t> </a:t>
            </a:r>
            <a:r>
              <a:rPr lang="tr-TR" b="1" dirty="0" err="1"/>
              <a:t>Display</a:t>
            </a:r>
            <a:r>
              <a:rPr lang="tr-TR" b="1" dirty="0"/>
              <a:t> Name </a:t>
            </a:r>
            <a:r>
              <a:rPr lang="tr-TR" b="1" dirty="0" smtClean="0"/>
              <a:t>: </a:t>
            </a:r>
            <a:r>
              <a:rPr lang="tr-TR" dirty="0" err="1" smtClean="0"/>
              <a:t>Display</a:t>
            </a:r>
            <a:r>
              <a:rPr lang="tr-TR" dirty="0" smtClean="0"/>
              <a:t> Name Bilgisini değiştirmek için kullanılır</a:t>
            </a:r>
          </a:p>
          <a:p>
            <a:r>
              <a:rPr lang="tr-TR" b="1" dirty="0" err="1"/>
              <a:t>Allow</a:t>
            </a:r>
            <a:r>
              <a:rPr lang="tr-TR" b="1" dirty="0"/>
              <a:t> Call Transfer </a:t>
            </a:r>
            <a:r>
              <a:rPr lang="tr-TR" b="1" dirty="0" smtClean="0"/>
              <a:t>: </a:t>
            </a:r>
            <a:r>
              <a:rPr lang="tr-TR" dirty="0" smtClean="0"/>
              <a:t>FXS portu ise eğer bu port çağrı </a:t>
            </a:r>
            <a:r>
              <a:rPr lang="tr-TR" dirty="0" err="1" smtClean="0"/>
              <a:t>tranfseri</a:t>
            </a:r>
            <a:r>
              <a:rPr lang="tr-TR" dirty="0" smtClean="0"/>
              <a:t> yapabilir</a:t>
            </a:r>
          </a:p>
          <a:p>
            <a:r>
              <a:rPr lang="tr-TR" b="1" dirty="0" err="1"/>
              <a:t>Inclusive</a:t>
            </a:r>
            <a:r>
              <a:rPr lang="tr-TR" b="1" dirty="0"/>
              <a:t> </a:t>
            </a:r>
            <a:r>
              <a:rPr lang="tr-TR" b="1" dirty="0" err="1"/>
              <a:t>Minutes</a:t>
            </a:r>
            <a:r>
              <a:rPr lang="tr-TR" b="1" dirty="0"/>
              <a:t> Counter </a:t>
            </a:r>
            <a:r>
              <a:rPr lang="tr-TR" b="1" dirty="0" smtClean="0"/>
              <a:t>: </a:t>
            </a:r>
            <a:r>
              <a:rPr lang="tr-TR" dirty="0" smtClean="0"/>
              <a:t>GSM den çıkacak ise , sayaç numarası yazılır</a:t>
            </a:r>
          </a:p>
          <a:p>
            <a:r>
              <a:rPr lang="tr-TR" b="1" dirty="0" err="1"/>
              <a:t>Failover</a:t>
            </a:r>
            <a:r>
              <a:rPr lang="tr-TR" b="1" dirty="0"/>
              <a:t> On </a:t>
            </a:r>
            <a:r>
              <a:rPr lang="tr-TR" b="1" dirty="0" smtClean="0"/>
              <a:t>: </a:t>
            </a:r>
            <a:r>
              <a:rPr lang="tr-TR" dirty="0" smtClean="0"/>
              <a:t>Hangi durumlarda </a:t>
            </a:r>
            <a:r>
              <a:rPr lang="tr-TR" dirty="0" err="1" smtClean="0"/>
              <a:t>reroute</a:t>
            </a:r>
            <a:r>
              <a:rPr lang="tr-TR" dirty="0" smtClean="0"/>
              <a:t> işlemi gerçekleşeceği bilgisi seçilir</a:t>
            </a:r>
          </a:p>
          <a:p>
            <a:endParaRPr lang="tr-TR" dirty="0"/>
          </a:p>
        </p:txBody>
      </p:sp>
    </p:spTree>
    <p:extLst>
      <p:ext uri="{BB962C8B-B14F-4D97-AF65-F5344CB8AC3E}">
        <p14:creationId xmlns:p14="http://schemas.microsoft.com/office/powerpoint/2010/main" val="760440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Routes</a:t>
            </a:r>
            <a:r>
              <a:rPr lang="tr-TR" sz="3200" b="1" dirty="0" smtClean="0"/>
              <a:t> / </a:t>
            </a:r>
            <a:r>
              <a:rPr lang="tr-TR" sz="3200" b="1" dirty="0" err="1" smtClean="0"/>
              <a:t>To</a:t>
            </a:r>
            <a:r>
              <a:rPr lang="tr-TR" sz="3200" b="1" dirty="0" smtClean="0"/>
              <a:t> </a:t>
            </a:r>
            <a:r>
              <a:rPr lang="tr-TR" sz="3200" b="1" dirty="0" err="1" smtClean="0"/>
              <a:t>Section</a:t>
            </a:r>
            <a:endParaRPr lang="tr-TR" sz="3200" b="1" dirty="0"/>
          </a:p>
        </p:txBody>
      </p:sp>
      <p:sp>
        <p:nvSpPr>
          <p:cNvPr id="2" name="Metin kutusu 1"/>
          <p:cNvSpPr txBox="1"/>
          <p:nvPr/>
        </p:nvSpPr>
        <p:spPr>
          <a:xfrm>
            <a:off x="827584" y="1916832"/>
            <a:ext cx="7920880" cy="3139321"/>
          </a:xfrm>
          <a:prstGeom prst="rect">
            <a:avLst/>
          </a:prstGeom>
          <a:noFill/>
        </p:spPr>
        <p:txBody>
          <a:bodyPr wrap="square" rtlCol="0">
            <a:spAutoFit/>
          </a:bodyPr>
          <a:lstStyle/>
          <a:p>
            <a:pPr algn="ctr"/>
            <a:r>
              <a:rPr lang="tr-TR" b="1" dirty="0" err="1" smtClean="0"/>
              <a:t>To</a:t>
            </a:r>
            <a:r>
              <a:rPr lang="tr-TR" b="1" dirty="0" smtClean="0"/>
              <a:t> </a:t>
            </a:r>
            <a:r>
              <a:rPr lang="tr-TR" b="1" dirty="0" err="1"/>
              <a:t>Section</a:t>
            </a:r>
            <a:r>
              <a:rPr lang="tr-TR" b="1" dirty="0"/>
              <a:t> </a:t>
            </a:r>
            <a:endParaRPr lang="tr-TR" b="1" dirty="0" smtClean="0"/>
          </a:p>
          <a:p>
            <a:r>
              <a:rPr lang="tr-TR" b="1" dirty="0" err="1"/>
              <a:t>To</a:t>
            </a:r>
            <a:r>
              <a:rPr lang="tr-TR" b="1" dirty="0"/>
              <a:t> </a:t>
            </a:r>
            <a:r>
              <a:rPr lang="tr-TR" b="1" dirty="0" err="1"/>
              <a:t>Group</a:t>
            </a:r>
            <a:r>
              <a:rPr lang="tr-TR" b="1" dirty="0"/>
              <a:t> </a:t>
            </a:r>
            <a:r>
              <a:rPr lang="tr-TR" b="1" dirty="0" smtClean="0"/>
              <a:t>: </a:t>
            </a:r>
            <a:r>
              <a:rPr lang="tr-TR" dirty="0" smtClean="0"/>
              <a:t>Bir önceki ayarların hedef grubu seçilir, yani çıkış portu gibi</a:t>
            </a:r>
          </a:p>
          <a:p>
            <a:r>
              <a:rPr lang="tr-TR" b="1" dirty="0" err="1"/>
              <a:t>Modified</a:t>
            </a:r>
            <a:r>
              <a:rPr lang="tr-TR" b="1" dirty="0"/>
              <a:t> </a:t>
            </a:r>
            <a:r>
              <a:rPr lang="tr-TR" b="1" dirty="0" err="1"/>
              <a:t>Destination</a:t>
            </a:r>
            <a:r>
              <a:rPr lang="tr-TR" b="1" dirty="0"/>
              <a:t> </a:t>
            </a:r>
            <a:r>
              <a:rPr lang="tr-TR" b="1" dirty="0" err="1" smtClean="0"/>
              <a:t>Address</a:t>
            </a:r>
            <a:r>
              <a:rPr lang="tr-TR" b="1" dirty="0" smtClean="0"/>
              <a:t>: </a:t>
            </a:r>
            <a:r>
              <a:rPr lang="tr-TR" dirty="0" err="1" smtClean="0"/>
              <a:t>Prefix</a:t>
            </a:r>
            <a:r>
              <a:rPr lang="tr-TR" dirty="0" smtClean="0"/>
              <a:t> ekleme 0212? Aranan her </a:t>
            </a:r>
            <a:r>
              <a:rPr lang="tr-TR" dirty="0" err="1" smtClean="0"/>
              <a:t>numaarnın</a:t>
            </a:r>
            <a:r>
              <a:rPr lang="tr-TR" dirty="0" smtClean="0"/>
              <a:t> önüne 0212 eklenir</a:t>
            </a:r>
          </a:p>
          <a:p>
            <a:r>
              <a:rPr lang="tr-TR" b="1" dirty="0" err="1"/>
              <a:t>Strip</a:t>
            </a:r>
            <a:r>
              <a:rPr lang="tr-TR" b="1" dirty="0"/>
              <a:t> </a:t>
            </a:r>
            <a:r>
              <a:rPr lang="tr-TR" b="1" dirty="0" err="1"/>
              <a:t>digits</a:t>
            </a:r>
            <a:r>
              <a:rPr lang="tr-TR" b="1" dirty="0"/>
              <a:t> </a:t>
            </a:r>
            <a:r>
              <a:rPr lang="tr-TR" b="1" dirty="0" smtClean="0"/>
              <a:t>: </a:t>
            </a:r>
            <a:r>
              <a:rPr lang="tr-TR" dirty="0" smtClean="0"/>
              <a:t>numaranın solundan kaç </a:t>
            </a:r>
            <a:r>
              <a:rPr lang="tr-TR" dirty="0" err="1" smtClean="0"/>
              <a:t>digit</a:t>
            </a:r>
            <a:r>
              <a:rPr lang="tr-TR" dirty="0" smtClean="0"/>
              <a:t> kesileceği bilgisidir</a:t>
            </a:r>
          </a:p>
          <a:p>
            <a:r>
              <a:rPr lang="en-US" b="1" dirty="0"/>
              <a:t>Call Splitting (Add Split button) </a:t>
            </a:r>
            <a:r>
              <a:rPr lang="tr-TR" b="1" dirty="0" smtClean="0"/>
              <a:t>: </a:t>
            </a:r>
            <a:r>
              <a:rPr lang="tr-TR" dirty="0" smtClean="0"/>
              <a:t>Aynı anda bu çağrıyı birden fazla hedefe göndermek için kullanılır.</a:t>
            </a:r>
          </a:p>
          <a:p>
            <a:r>
              <a:rPr lang="tr-TR" b="1" dirty="0" err="1"/>
              <a:t>Failover</a:t>
            </a:r>
            <a:r>
              <a:rPr lang="tr-TR" b="1" dirty="0"/>
              <a:t> (</a:t>
            </a:r>
            <a:r>
              <a:rPr lang="tr-TR" b="1" dirty="0" err="1"/>
              <a:t>Add</a:t>
            </a:r>
            <a:r>
              <a:rPr lang="tr-TR" b="1" dirty="0"/>
              <a:t> </a:t>
            </a:r>
            <a:r>
              <a:rPr lang="tr-TR" b="1" dirty="0" err="1"/>
              <a:t>Failover</a:t>
            </a:r>
            <a:r>
              <a:rPr lang="tr-TR" b="1" dirty="0"/>
              <a:t> </a:t>
            </a:r>
            <a:r>
              <a:rPr lang="tr-TR" b="1" dirty="0" err="1"/>
              <a:t>button</a:t>
            </a:r>
            <a:r>
              <a:rPr lang="tr-TR" b="1" dirty="0"/>
              <a:t>) </a:t>
            </a:r>
            <a:r>
              <a:rPr lang="tr-TR" b="1" dirty="0" smtClean="0"/>
              <a:t>: </a:t>
            </a:r>
            <a:r>
              <a:rPr lang="tr-TR" dirty="0" err="1" smtClean="0"/>
              <a:t>Reroute</a:t>
            </a:r>
            <a:r>
              <a:rPr lang="tr-TR" dirty="0" smtClean="0"/>
              <a:t> yapılması isteniyorsa hedef  grup seçilir.</a:t>
            </a:r>
          </a:p>
          <a:p>
            <a:r>
              <a:rPr lang="tr-TR" b="1" dirty="0"/>
              <a:t>Advanced SIP </a:t>
            </a:r>
            <a:r>
              <a:rPr lang="tr-TR" b="1" dirty="0" err="1"/>
              <a:t>Parameters</a:t>
            </a:r>
            <a:r>
              <a:rPr lang="tr-TR" b="1" dirty="0"/>
              <a:t> </a:t>
            </a:r>
            <a:r>
              <a:rPr lang="tr-TR" b="1" dirty="0" smtClean="0"/>
              <a:t>: </a:t>
            </a:r>
            <a:r>
              <a:rPr lang="tr-TR" dirty="0" smtClean="0"/>
              <a:t>FAX aramaları için G711  </a:t>
            </a:r>
            <a:r>
              <a:rPr lang="tr-TR" dirty="0" err="1" smtClean="0"/>
              <a:t>kodeğini</a:t>
            </a:r>
            <a:r>
              <a:rPr lang="tr-TR" dirty="0" smtClean="0"/>
              <a:t> kullan denilebilir, yada arayan numara bilgisi p-</a:t>
            </a:r>
            <a:r>
              <a:rPr lang="tr-TR" dirty="0" err="1" smtClean="0"/>
              <a:t>preferred</a:t>
            </a:r>
            <a:r>
              <a:rPr lang="tr-TR" dirty="0" smtClean="0"/>
              <a:t>-</a:t>
            </a:r>
            <a:r>
              <a:rPr lang="tr-TR" dirty="0" err="1" smtClean="0"/>
              <a:t>identity</a:t>
            </a:r>
            <a:r>
              <a:rPr lang="tr-TR" dirty="0" smtClean="0"/>
              <a:t>  olarak gönderilebilir.</a:t>
            </a:r>
          </a:p>
          <a:p>
            <a:r>
              <a:rPr lang="tr-TR" dirty="0" smtClean="0"/>
              <a:t>  </a:t>
            </a:r>
            <a:endParaRPr lang="tr-TR" dirty="0"/>
          </a:p>
        </p:txBody>
      </p:sp>
    </p:spTree>
    <p:extLst>
      <p:ext uri="{BB962C8B-B14F-4D97-AF65-F5344CB8AC3E}">
        <p14:creationId xmlns:p14="http://schemas.microsoft.com/office/powerpoint/2010/main" val="20528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30172" y="-70362"/>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lang="tr-TR" sz="3200" b="1" dirty="0" smtClean="0">
                <a:latin typeface="+mj-lt"/>
                <a:ea typeface="+mj-ea"/>
                <a:cs typeface="맑은 고딕"/>
              </a:rPr>
              <a:t>Kapasite</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72" y="1059841"/>
            <a:ext cx="3645024" cy="3645024"/>
          </a:xfrm>
          <a:prstGeom prst="rect">
            <a:avLst/>
          </a:prstGeom>
        </p:spPr>
      </p:pic>
      <p:sp>
        <p:nvSpPr>
          <p:cNvPr id="3" name="Metin kutusu 2"/>
          <p:cNvSpPr txBox="1"/>
          <p:nvPr/>
        </p:nvSpPr>
        <p:spPr>
          <a:xfrm>
            <a:off x="796185" y="3068960"/>
            <a:ext cx="5128445" cy="369332"/>
          </a:xfrm>
          <a:prstGeom prst="rect">
            <a:avLst/>
          </a:prstGeom>
          <a:noFill/>
        </p:spPr>
        <p:txBody>
          <a:bodyPr wrap="square" rtlCol="0">
            <a:spAutoFit/>
          </a:bodyPr>
          <a:lstStyle/>
          <a:p>
            <a:r>
              <a:rPr lang="tr-TR" dirty="0" err="1" smtClean="0"/>
              <a:t>Xpeech</a:t>
            </a:r>
            <a:r>
              <a:rPr lang="tr-TR" dirty="0" smtClean="0"/>
              <a:t> </a:t>
            </a:r>
            <a:r>
              <a:rPr lang="tr-TR" dirty="0" err="1" smtClean="0"/>
              <a:t>Onestream</a:t>
            </a:r>
            <a:r>
              <a:rPr lang="tr-TR" dirty="0" smtClean="0"/>
              <a:t> cihazı 6FXO, 6FXS, 2GSM &amp; 6SIP </a:t>
            </a:r>
          </a:p>
        </p:txBody>
      </p:sp>
    </p:spTree>
    <p:extLst>
      <p:ext uri="{BB962C8B-B14F-4D97-AF65-F5344CB8AC3E}">
        <p14:creationId xmlns:p14="http://schemas.microsoft.com/office/powerpoint/2010/main" val="62660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Advanced / </a:t>
            </a:r>
            <a:r>
              <a:rPr lang="tr-TR" sz="3200" b="1" dirty="0" err="1" smtClean="0"/>
              <a:t>Audio</a:t>
            </a:r>
            <a:r>
              <a:rPr lang="tr-TR" sz="3200" b="1" dirty="0" smtClean="0"/>
              <a:t> </a:t>
            </a:r>
            <a:r>
              <a:rPr lang="tr-TR" sz="3200" b="1" dirty="0" err="1" smtClean="0"/>
              <a:t>Setting</a:t>
            </a:r>
            <a:r>
              <a:rPr lang="tr-TR" sz="3200" b="1" dirty="0" smtClean="0"/>
              <a:t> </a:t>
            </a:r>
            <a:endParaRPr lang="tr-TR" sz="3200"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2365"/>
            <a:ext cx="4105275" cy="391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10627" y="2492896"/>
            <a:ext cx="4552721" cy="2031325"/>
          </a:xfrm>
          <a:prstGeom prst="rect">
            <a:avLst/>
          </a:prstGeom>
          <a:noFill/>
        </p:spPr>
        <p:txBody>
          <a:bodyPr wrap="none" rtlCol="0">
            <a:spAutoFit/>
          </a:bodyPr>
          <a:lstStyle/>
          <a:p>
            <a:r>
              <a:rPr lang="tr-TR" dirty="0" smtClean="0"/>
              <a:t>Ses ayar bölümü:</a:t>
            </a:r>
          </a:p>
          <a:p>
            <a:r>
              <a:rPr lang="tr-TR" b="1" dirty="0" err="1" smtClean="0"/>
              <a:t>Tone</a:t>
            </a:r>
            <a:r>
              <a:rPr lang="tr-TR" b="1" dirty="0" smtClean="0"/>
              <a:t> </a:t>
            </a:r>
            <a:r>
              <a:rPr lang="tr-TR" b="1" dirty="0" err="1" smtClean="0"/>
              <a:t>Selection</a:t>
            </a:r>
            <a:r>
              <a:rPr lang="tr-TR" dirty="0" smtClean="0"/>
              <a:t>: Ülke Tonları seçilir</a:t>
            </a:r>
          </a:p>
          <a:p>
            <a:r>
              <a:rPr lang="tr-TR" b="1" dirty="0" err="1" smtClean="0"/>
              <a:t>Gain</a:t>
            </a:r>
            <a:r>
              <a:rPr lang="tr-TR" b="1" dirty="0" smtClean="0"/>
              <a:t> Control</a:t>
            </a:r>
            <a:r>
              <a:rPr lang="tr-TR" dirty="0" smtClean="0"/>
              <a:t>: Otomatik de bırakılır</a:t>
            </a:r>
          </a:p>
          <a:p>
            <a:r>
              <a:rPr lang="tr-TR" b="1" dirty="0" err="1" smtClean="0"/>
              <a:t>Jitter</a:t>
            </a:r>
            <a:r>
              <a:rPr lang="tr-TR" b="1" dirty="0" smtClean="0"/>
              <a:t> </a:t>
            </a:r>
            <a:r>
              <a:rPr lang="tr-TR" b="1" dirty="0" err="1" smtClean="0"/>
              <a:t>Buffer</a:t>
            </a:r>
            <a:r>
              <a:rPr lang="tr-TR" dirty="0" smtClean="0"/>
              <a:t>: paketlerdeki </a:t>
            </a:r>
            <a:r>
              <a:rPr lang="tr-TR" dirty="0" err="1" smtClean="0"/>
              <a:t>geçikmeyi</a:t>
            </a:r>
            <a:r>
              <a:rPr lang="tr-TR" dirty="0" smtClean="0"/>
              <a:t> minimum </a:t>
            </a:r>
          </a:p>
          <a:p>
            <a:r>
              <a:rPr lang="tr-TR" dirty="0" smtClean="0"/>
              <a:t>Seviyede tutar.</a:t>
            </a:r>
          </a:p>
          <a:p>
            <a:r>
              <a:rPr lang="tr-TR" b="1" dirty="0" err="1" smtClean="0"/>
              <a:t>Hook</a:t>
            </a:r>
            <a:r>
              <a:rPr lang="tr-TR" b="1" dirty="0" smtClean="0"/>
              <a:t> Flash</a:t>
            </a:r>
            <a:r>
              <a:rPr lang="tr-TR" dirty="0" smtClean="0"/>
              <a:t>: 600 </a:t>
            </a:r>
            <a:r>
              <a:rPr lang="tr-TR" dirty="0" err="1" smtClean="0"/>
              <a:t>ms</a:t>
            </a:r>
            <a:r>
              <a:rPr lang="tr-TR" dirty="0" smtClean="0"/>
              <a:t> olarak ayarlanır</a:t>
            </a:r>
          </a:p>
          <a:p>
            <a:r>
              <a:rPr lang="tr-TR" b="1" dirty="0" smtClean="0"/>
              <a:t>DTMF </a:t>
            </a:r>
            <a:r>
              <a:rPr lang="tr-TR" b="1" dirty="0" err="1" smtClean="0"/>
              <a:t>Detection</a:t>
            </a:r>
            <a:r>
              <a:rPr lang="tr-TR" dirty="0" smtClean="0"/>
              <a:t>: var olan ayarlarda </a:t>
            </a:r>
            <a:r>
              <a:rPr lang="tr-TR" dirty="0"/>
              <a:t>b</a:t>
            </a:r>
            <a:r>
              <a:rPr lang="tr-TR" dirty="0" smtClean="0"/>
              <a:t>ırakılır</a:t>
            </a:r>
            <a:endParaRPr lang="tr-TR" dirty="0"/>
          </a:p>
        </p:txBody>
      </p:sp>
    </p:spTree>
    <p:extLst>
      <p:ext uri="{BB962C8B-B14F-4D97-AF65-F5344CB8AC3E}">
        <p14:creationId xmlns:p14="http://schemas.microsoft.com/office/powerpoint/2010/main" val="1027180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Advanced /</a:t>
            </a:r>
            <a:r>
              <a:rPr lang="tr-TR" sz="3200" b="1" dirty="0" err="1" smtClean="0"/>
              <a:t>Sip</a:t>
            </a:r>
            <a:r>
              <a:rPr lang="tr-TR" sz="3200" b="1" dirty="0" smtClean="0"/>
              <a:t> </a:t>
            </a:r>
            <a:r>
              <a:rPr lang="tr-TR" sz="3200" b="1" dirty="0" err="1" smtClean="0"/>
              <a:t>Setting</a:t>
            </a:r>
            <a:r>
              <a:rPr lang="tr-TR" sz="3200" b="1" dirty="0" smtClean="0"/>
              <a:t> </a:t>
            </a:r>
            <a:endParaRPr lang="tr-TR" sz="32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052736"/>
            <a:ext cx="3895725"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94687" y="2348880"/>
            <a:ext cx="4752528" cy="2031325"/>
          </a:xfrm>
          <a:prstGeom prst="rect">
            <a:avLst/>
          </a:prstGeom>
          <a:noFill/>
        </p:spPr>
        <p:txBody>
          <a:bodyPr wrap="square" rtlCol="0">
            <a:spAutoFit/>
          </a:bodyPr>
          <a:lstStyle/>
          <a:p>
            <a:r>
              <a:rPr lang="tr-TR" b="1" dirty="0"/>
              <a:t>RTP </a:t>
            </a:r>
            <a:r>
              <a:rPr lang="tr-TR" b="1" dirty="0" err="1"/>
              <a:t>Timeout</a:t>
            </a:r>
            <a:r>
              <a:rPr lang="tr-TR" b="1" dirty="0"/>
              <a:t> </a:t>
            </a:r>
            <a:r>
              <a:rPr lang="tr-TR" b="1" dirty="0" smtClean="0"/>
              <a:t>: </a:t>
            </a:r>
            <a:r>
              <a:rPr lang="tr-TR" dirty="0" err="1" smtClean="0"/>
              <a:t>sürde</a:t>
            </a:r>
            <a:r>
              <a:rPr lang="tr-TR" dirty="0" smtClean="0"/>
              <a:t> paket akışı başlamaz ise çağrı sonlanır</a:t>
            </a:r>
            <a:r>
              <a:rPr lang="tr-TR" b="1" dirty="0" smtClean="0"/>
              <a:t>.</a:t>
            </a:r>
          </a:p>
          <a:p>
            <a:r>
              <a:rPr lang="tr-TR" b="1" dirty="0"/>
              <a:t>RTP Port </a:t>
            </a:r>
            <a:r>
              <a:rPr lang="tr-TR" b="1" dirty="0" err="1"/>
              <a:t>Range</a:t>
            </a:r>
            <a:r>
              <a:rPr lang="tr-TR" b="1" dirty="0"/>
              <a:t> </a:t>
            </a:r>
            <a:r>
              <a:rPr lang="tr-TR" b="1" dirty="0" smtClean="0"/>
              <a:t>: </a:t>
            </a:r>
            <a:r>
              <a:rPr lang="tr-TR" dirty="0" smtClean="0"/>
              <a:t>RTP port aralığı.</a:t>
            </a:r>
          </a:p>
          <a:p>
            <a:r>
              <a:rPr lang="tr-TR" b="1" dirty="0" err="1"/>
              <a:t>Fax</a:t>
            </a:r>
            <a:r>
              <a:rPr lang="tr-TR" b="1" dirty="0"/>
              <a:t> </a:t>
            </a:r>
            <a:r>
              <a:rPr lang="tr-TR" b="1" dirty="0" err="1"/>
              <a:t>Mode</a:t>
            </a:r>
            <a:r>
              <a:rPr lang="tr-TR" b="1" dirty="0"/>
              <a:t> </a:t>
            </a:r>
            <a:r>
              <a:rPr lang="tr-TR" b="1" dirty="0" smtClean="0"/>
              <a:t>: </a:t>
            </a:r>
            <a:r>
              <a:rPr lang="tr-TR" dirty="0" smtClean="0"/>
              <a:t>T.38 </a:t>
            </a:r>
            <a:r>
              <a:rPr lang="tr-TR" dirty="0" err="1" smtClean="0"/>
              <a:t>Fax</a:t>
            </a:r>
            <a:r>
              <a:rPr lang="tr-TR" dirty="0" smtClean="0"/>
              <a:t> tonu algılandığında T38 olarak </a:t>
            </a:r>
            <a:r>
              <a:rPr lang="tr-TR" dirty="0" err="1" smtClean="0"/>
              <a:t>reinvite</a:t>
            </a:r>
            <a:r>
              <a:rPr lang="tr-TR" dirty="0" smtClean="0"/>
              <a:t> gönderilir, </a:t>
            </a:r>
            <a:r>
              <a:rPr lang="tr-TR" dirty="0" err="1" smtClean="0"/>
              <a:t>Passthroogh</a:t>
            </a:r>
            <a:r>
              <a:rPr lang="tr-TR" dirty="0" smtClean="0"/>
              <a:t> ise G711 de kullanılır.</a:t>
            </a:r>
          </a:p>
          <a:p>
            <a:r>
              <a:rPr lang="tr-TR" dirty="0" smtClean="0"/>
              <a:t> </a:t>
            </a:r>
            <a:endParaRPr lang="tr-TR" dirty="0"/>
          </a:p>
        </p:txBody>
      </p:sp>
    </p:spTree>
    <p:extLst>
      <p:ext uri="{BB962C8B-B14F-4D97-AF65-F5344CB8AC3E}">
        <p14:creationId xmlns:p14="http://schemas.microsoft.com/office/powerpoint/2010/main" val="3990470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Advanced /</a:t>
            </a:r>
            <a:r>
              <a:rPr lang="tr-TR" sz="3200" b="1" dirty="0" err="1"/>
              <a:t>External</a:t>
            </a:r>
            <a:r>
              <a:rPr lang="tr-TR" sz="3200" b="1" dirty="0"/>
              <a:t> (Internet) IP </a:t>
            </a:r>
            <a:r>
              <a:rPr lang="tr-TR" sz="3200" b="1" dirty="0" err="1"/>
              <a:t>Address</a:t>
            </a:r>
            <a:r>
              <a:rPr lang="tr-TR" sz="3200" b="1" dirty="0"/>
              <a:t> </a:t>
            </a:r>
            <a:r>
              <a:rPr lang="tr-TR" sz="3200" b="1" dirty="0" smtClean="0"/>
              <a:t> </a:t>
            </a:r>
            <a:endParaRPr lang="tr-TR" sz="32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8" y="980728"/>
            <a:ext cx="5343525" cy="3514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828800" y="5013176"/>
            <a:ext cx="5551512" cy="646331"/>
          </a:xfrm>
          <a:prstGeom prst="rect">
            <a:avLst/>
          </a:prstGeom>
          <a:noFill/>
        </p:spPr>
        <p:txBody>
          <a:bodyPr wrap="square" rtlCol="0">
            <a:spAutoFit/>
          </a:bodyPr>
          <a:lstStyle/>
          <a:p>
            <a:r>
              <a:rPr lang="tr-TR" dirty="0" smtClean="0"/>
              <a:t>Sistem NAT arkasında çalışacak ise STUN veya NAT IP si girilir</a:t>
            </a:r>
            <a:endParaRPr lang="tr-TR" dirty="0"/>
          </a:p>
        </p:txBody>
      </p:sp>
    </p:spTree>
    <p:extLst>
      <p:ext uri="{BB962C8B-B14F-4D97-AF65-F5344CB8AC3E}">
        <p14:creationId xmlns:p14="http://schemas.microsoft.com/office/powerpoint/2010/main" val="338615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Advanced /</a:t>
            </a:r>
            <a:r>
              <a:rPr lang="tr-TR" sz="3200" b="1" dirty="0" err="1"/>
              <a:t>Digit</a:t>
            </a:r>
            <a:r>
              <a:rPr lang="tr-TR" sz="3200" b="1" dirty="0"/>
              <a:t> </a:t>
            </a:r>
            <a:r>
              <a:rPr lang="tr-TR" sz="3200" b="1" dirty="0" err="1"/>
              <a:t>Timeouts</a:t>
            </a:r>
            <a:r>
              <a:rPr lang="tr-TR" sz="3200" b="1" dirty="0"/>
              <a:t> </a:t>
            </a:r>
            <a:r>
              <a:rPr lang="tr-TR" sz="3200" b="1" dirty="0" smtClean="0"/>
              <a:t>  </a:t>
            </a:r>
            <a:endParaRPr lang="tr-TR" sz="32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267557"/>
            <a:ext cx="4143375" cy="3286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132856"/>
            <a:ext cx="4345677" cy="2585323"/>
          </a:xfrm>
          <a:prstGeom prst="rect">
            <a:avLst/>
          </a:prstGeom>
          <a:noFill/>
        </p:spPr>
        <p:txBody>
          <a:bodyPr wrap="none" rtlCol="0">
            <a:spAutoFit/>
          </a:bodyPr>
          <a:lstStyle/>
          <a:p>
            <a:r>
              <a:rPr lang="tr-TR" b="1" dirty="0" smtClean="0"/>
              <a:t>First </a:t>
            </a:r>
            <a:r>
              <a:rPr lang="tr-TR" b="1" dirty="0" err="1" smtClean="0"/>
              <a:t>digit</a:t>
            </a:r>
            <a:r>
              <a:rPr lang="tr-TR" b="1" dirty="0" smtClean="0"/>
              <a:t> Time </a:t>
            </a:r>
            <a:r>
              <a:rPr lang="tr-TR" b="1" dirty="0" err="1" smtClean="0"/>
              <a:t>out</a:t>
            </a:r>
            <a:r>
              <a:rPr lang="tr-TR" dirty="0" smtClean="0"/>
              <a:t>: Numara çevirmeye</a:t>
            </a:r>
          </a:p>
          <a:p>
            <a:r>
              <a:rPr lang="tr-TR" dirty="0" smtClean="0"/>
              <a:t>başlamadan önceki bekleme süresi</a:t>
            </a:r>
          </a:p>
          <a:p>
            <a:r>
              <a:rPr lang="tr-TR" b="1" dirty="0" err="1" smtClean="0"/>
              <a:t>İnter</a:t>
            </a:r>
            <a:r>
              <a:rPr lang="tr-TR" b="1" dirty="0" smtClean="0"/>
              <a:t> </a:t>
            </a:r>
            <a:r>
              <a:rPr lang="tr-TR" b="1" dirty="0" err="1" smtClean="0"/>
              <a:t>Digit</a:t>
            </a:r>
            <a:r>
              <a:rPr lang="tr-TR" b="1" dirty="0" smtClean="0"/>
              <a:t> Time </a:t>
            </a:r>
            <a:r>
              <a:rPr lang="tr-TR" b="1" dirty="0" err="1" smtClean="0"/>
              <a:t>out</a:t>
            </a:r>
            <a:r>
              <a:rPr lang="tr-TR" dirty="0" smtClean="0"/>
              <a:t>: </a:t>
            </a:r>
            <a:r>
              <a:rPr lang="tr-TR" dirty="0" err="1" smtClean="0"/>
              <a:t>digit</a:t>
            </a:r>
            <a:r>
              <a:rPr lang="tr-TR" dirty="0" smtClean="0"/>
              <a:t> bekleme süresi</a:t>
            </a:r>
          </a:p>
          <a:p>
            <a:r>
              <a:rPr lang="tr-TR" b="1" dirty="0" smtClean="0"/>
              <a:t>VPN </a:t>
            </a:r>
            <a:r>
              <a:rPr lang="tr-TR" b="1" dirty="0" err="1" smtClean="0"/>
              <a:t>Delay</a:t>
            </a:r>
            <a:r>
              <a:rPr lang="tr-TR" dirty="0" smtClean="0"/>
              <a:t>: Türkcell Mobil PBX de </a:t>
            </a:r>
            <a:r>
              <a:rPr lang="tr-TR" dirty="0" err="1" smtClean="0"/>
              <a:t>incoming</a:t>
            </a:r>
            <a:r>
              <a:rPr lang="tr-TR" dirty="0" smtClean="0"/>
              <a:t> </a:t>
            </a:r>
          </a:p>
          <a:p>
            <a:r>
              <a:rPr lang="tr-TR" dirty="0" smtClean="0"/>
              <a:t>Aramalarda FXS </a:t>
            </a:r>
            <a:r>
              <a:rPr lang="tr-TR" dirty="0" err="1" smtClean="0"/>
              <a:t>Off</a:t>
            </a:r>
            <a:r>
              <a:rPr lang="tr-TR" dirty="0" smtClean="0"/>
              <a:t> </a:t>
            </a:r>
            <a:r>
              <a:rPr lang="tr-TR" dirty="0" err="1" smtClean="0"/>
              <a:t>Hook</a:t>
            </a:r>
            <a:r>
              <a:rPr lang="tr-TR" dirty="0" smtClean="0"/>
              <a:t> dan sonra ki bekle </a:t>
            </a:r>
          </a:p>
          <a:p>
            <a:r>
              <a:rPr lang="tr-TR" dirty="0" smtClean="0"/>
              <a:t>Ve # den sonraki numarayı </a:t>
            </a:r>
            <a:r>
              <a:rPr lang="tr-TR" dirty="0" err="1" smtClean="0"/>
              <a:t>dtmf</a:t>
            </a:r>
            <a:r>
              <a:rPr lang="tr-TR" dirty="0" smtClean="0"/>
              <a:t> olarak tuşla</a:t>
            </a:r>
          </a:p>
          <a:p>
            <a:r>
              <a:rPr lang="tr-TR" b="1" dirty="0" smtClean="0"/>
              <a:t>Transfer </a:t>
            </a:r>
            <a:r>
              <a:rPr lang="tr-TR" b="1" dirty="0" err="1" smtClean="0"/>
              <a:t>key</a:t>
            </a:r>
            <a:r>
              <a:rPr lang="tr-TR" dirty="0" smtClean="0"/>
              <a:t>: Transfer DTMF tuşu</a:t>
            </a:r>
          </a:p>
          <a:p>
            <a:r>
              <a:rPr lang="tr-TR" b="1" dirty="0" err="1" smtClean="0"/>
              <a:t>Hook</a:t>
            </a:r>
            <a:r>
              <a:rPr lang="tr-TR" b="1" dirty="0" smtClean="0"/>
              <a:t> Flash </a:t>
            </a:r>
            <a:r>
              <a:rPr lang="tr-TR" b="1" dirty="0" err="1" smtClean="0"/>
              <a:t>key</a:t>
            </a:r>
            <a:r>
              <a:rPr lang="tr-TR" dirty="0" smtClean="0"/>
              <a:t>: Flash DTMF tuşu</a:t>
            </a:r>
          </a:p>
          <a:p>
            <a:r>
              <a:rPr lang="tr-TR" b="1" dirty="0" err="1" smtClean="0"/>
              <a:t>Pickup</a:t>
            </a:r>
            <a:r>
              <a:rPr lang="tr-TR" b="1" dirty="0" smtClean="0"/>
              <a:t> </a:t>
            </a:r>
            <a:r>
              <a:rPr lang="tr-TR" b="1" dirty="0" err="1" smtClean="0"/>
              <a:t>Key</a:t>
            </a:r>
            <a:r>
              <a:rPr lang="tr-TR" dirty="0" smtClean="0"/>
              <a:t>: çağrı toplama DTMF tuşu</a:t>
            </a:r>
            <a:endParaRPr lang="tr-TR" dirty="0"/>
          </a:p>
        </p:txBody>
      </p:sp>
    </p:spTree>
    <p:extLst>
      <p:ext uri="{BB962C8B-B14F-4D97-AF65-F5344CB8AC3E}">
        <p14:creationId xmlns:p14="http://schemas.microsoft.com/office/powerpoint/2010/main" val="3051088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Advanced /</a:t>
            </a:r>
            <a:r>
              <a:rPr lang="tr-TR" sz="3200" b="1" dirty="0" err="1"/>
              <a:t>Other</a:t>
            </a:r>
            <a:r>
              <a:rPr lang="tr-TR" sz="3200" b="1" dirty="0"/>
              <a:t> Advanced </a:t>
            </a:r>
            <a:r>
              <a:rPr lang="tr-TR" sz="3200" b="1" dirty="0" err="1"/>
              <a:t>Settings</a:t>
            </a:r>
            <a:r>
              <a:rPr lang="tr-TR" sz="3200" b="1" dirty="0"/>
              <a:t> </a:t>
            </a:r>
            <a:r>
              <a:rPr lang="tr-TR" sz="3200" b="1" dirty="0" smtClean="0"/>
              <a:t>   </a:t>
            </a:r>
            <a:endParaRPr lang="tr-TR" sz="32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04864"/>
            <a:ext cx="3686175" cy="1914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979712" y="5157192"/>
            <a:ext cx="6081408" cy="646331"/>
          </a:xfrm>
          <a:prstGeom prst="rect">
            <a:avLst/>
          </a:prstGeom>
          <a:noFill/>
        </p:spPr>
        <p:txBody>
          <a:bodyPr wrap="none" rtlCol="0">
            <a:spAutoFit/>
          </a:bodyPr>
          <a:lstStyle/>
          <a:p>
            <a:r>
              <a:rPr lang="tr-TR" dirty="0" smtClean="0"/>
              <a:t>Sim kartlarda PIN olsa dahi 112 GSM gruplarına yönlendirildiyse</a:t>
            </a:r>
          </a:p>
          <a:p>
            <a:r>
              <a:rPr lang="tr-TR" dirty="0"/>
              <a:t>e</a:t>
            </a:r>
            <a:r>
              <a:rPr lang="tr-TR" dirty="0" smtClean="0"/>
              <a:t>ğer bu numara aranabilir</a:t>
            </a:r>
            <a:endParaRPr lang="tr-TR" dirty="0"/>
          </a:p>
        </p:txBody>
      </p:sp>
    </p:spTree>
    <p:extLst>
      <p:ext uri="{BB962C8B-B14F-4D97-AF65-F5344CB8AC3E}">
        <p14:creationId xmlns:p14="http://schemas.microsoft.com/office/powerpoint/2010/main" val="4235096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SMS    </a:t>
            </a:r>
            <a:endParaRPr lang="tr-TR"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56792"/>
            <a:ext cx="6125046" cy="4536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276872"/>
            <a:ext cx="2287806" cy="646331"/>
          </a:xfrm>
          <a:prstGeom prst="rect">
            <a:avLst/>
          </a:prstGeom>
          <a:noFill/>
        </p:spPr>
        <p:txBody>
          <a:bodyPr wrap="none" rtlCol="0">
            <a:spAutoFit/>
          </a:bodyPr>
          <a:lstStyle/>
          <a:p>
            <a:r>
              <a:rPr lang="tr-TR" dirty="0" smtClean="0"/>
              <a:t>SMS bölümünden</a:t>
            </a:r>
          </a:p>
          <a:p>
            <a:r>
              <a:rPr lang="tr-TR" dirty="0" smtClean="0"/>
              <a:t>SMS alıp gönderilebilir</a:t>
            </a:r>
            <a:endParaRPr lang="tr-TR" dirty="0"/>
          </a:p>
        </p:txBody>
      </p:sp>
    </p:spTree>
    <p:extLst>
      <p:ext uri="{BB962C8B-B14F-4D97-AF65-F5344CB8AC3E}">
        <p14:creationId xmlns:p14="http://schemas.microsoft.com/office/powerpoint/2010/main" val="4276656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smtClean="0"/>
              <a:t>SMS </a:t>
            </a:r>
            <a:r>
              <a:rPr lang="tr-TR" sz="3200" b="1" dirty="0" err="1" smtClean="0"/>
              <a:t>Options</a:t>
            </a:r>
            <a:r>
              <a:rPr lang="tr-TR" sz="3200" b="1" dirty="0" smtClean="0"/>
              <a:t>   </a:t>
            </a:r>
            <a:endParaRPr lang="tr-TR" sz="32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172" y="1052736"/>
            <a:ext cx="6162675" cy="288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411760" y="4437112"/>
            <a:ext cx="5329472" cy="1200329"/>
          </a:xfrm>
          <a:prstGeom prst="rect">
            <a:avLst/>
          </a:prstGeom>
          <a:noFill/>
        </p:spPr>
        <p:txBody>
          <a:bodyPr wrap="none" rtlCol="0">
            <a:spAutoFit/>
          </a:bodyPr>
          <a:lstStyle/>
          <a:p>
            <a:r>
              <a:rPr lang="tr-TR" b="1" dirty="0" smtClean="0"/>
              <a:t>SMS </a:t>
            </a:r>
            <a:r>
              <a:rPr lang="tr-TR" b="1" dirty="0" err="1" smtClean="0"/>
              <a:t>Sending</a:t>
            </a:r>
            <a:r>
              <a:rPr lang="tr-TR" b="1" dirty="0" smtClean="0"/>
              <a:t> </a:t>
            </a:r>
            <a:r>
              <a:rPr lang="tr-TR" b="1" dirty="0" err="1" smtClean="0"/>
              <a:t>Mode</a:t>
            </a:r>
            <a:r>
              <a:rPr lang="tr-TR" dirty="0" smtClean="0"/>
              <a:t>: tek bir sim veya her ikisi seçilebilir.</a:t>
            </a:r>
          </a:p>
          <a:p>
            <a:r>
              <a:rPr lang="tr-TR" b="1" dirty="0" err="1" smtClean="0"/>
              <a:t>Module</a:t>
            </a:r>
            <a:r>
              <a:rPr lang="tr-TR" b="1" dirty="0" smtClean="0"/>
              <a:t> 1 SMS </a:t>
            </a:r>
            <a:r>
              <a:rPr lang="tr-TR" b="1" dirty="0" err="1" smtClean="0"/>
              <a:t>Centre</a:t>
            </a:r>
            <a:r>
              <a:rPr lang="tr-TR" b="1" dirty="0" smtClean="0"/>
              <a:t> </a:t>
            </a:r>
            <a:r>
              <a:rPr lang="tr-TR" b="1" dirty="0" err="1" smtClean="0"/>
              <a:t>Number</a:t>
            </a:r>
            <a:r>
              <a:rPr lang="tr-TR" dirty="0" smtClean="0"/>
              <a:t>:</a:t>
            </a:r>
          </a:p>
          <a:p>
            <a:r>
              <a:rPr lang="tr-TR" b="1" dirty="0" err="1" smtClean="0"/>
              <a:t>Module</a:t>
            </a:r>
            <a:r>
              <a:rPr lang="tr-TR" b="1" dirty="0" smtClean="0"/>
              <a:t> 2 SMS </a:t>
            </a:r>
            <a:r>
              <a:rPr lang="tr-TR" b="1" dirty="0" err="1" smtClean="0"/>
              <a:t>Centre</a:t>
            </a:r>
            <a:r>
              <a:rPr lang="tr-TR" b="1" dirty="0" smtClean="0"/>
              <a:t> </a:t>
            </a:r>
            <a:r>
              <a:rPr lang="tr-TR" b="1" dirty="0" err="1" smtClean="0"/>
              <a:t>Number</a:t>
            </a:r>
            <a:r>
              <a:rPr lang="tr-TR" b="1" dirty="0" smtClean="0"/>
              <a:t>:</a:t>
            </a:r>
          </a:p>
          <a:p>
            <a:r>
              <a:rPr lang="tr-TR" b="1" dirty="0" err="1" smtClean="0"/>
              <a:t>Missed</a:t>
            </a:r>
            <a:r>
              <a:rPr lang="tr-TR" b="1" dirty="0" smtClean="0"/>
              <a:t> Call SMS</a:t>
            </a:r>
            <a:r>
              <a:rPr lang="tr-TR" dirty="0" smtClean="0"/>
              <a:t>: cevapsız aramada SMS gönder</a:t>
            </a:r>
            <a:endParaRPr lang="tr-TR" dirty="0"/>
          </a:p>
        </p:txBody>
      </p:sp>
    </p:spTree>
    <p:extLst>
      <p:ext uri="{BB962C8B-B14F-4D97-AF65-F5344CB8AC3E}">
        <p14:creationId xmlns:p14="http://schemas.microsoft.com/office/powerpoint/2010/main" val="2053025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Security </a:t>
            </a:r>
            <a:r>
              <a:rPr lang="tr-TR" sz="3200" b="1" dirty="0" smtClean="0"/>
              <a:t>   </a:t>
            </a:r>
            <a:endParaRPr lang="tr-TR" sz="32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636" y="912997"/>
            <a:ext cx="4181475" cy="5457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51519" y="2627175"/>
            <a:ext cx="4388958" cy="2308324"/>
          </a:xfrm>
          <a:prstGeom prst="rect">
            <a:avLst/>
          </a:prstGeom>
          <a:noFill/>
        </p:spPr>
        <p:txBody>
          <a:bodyPr wrap="none" rtlCol="0">
            <a:spAutoFit/>
          </a:bodyPr>
          <a:lstStyle/>
          <a:p>
            <a:r>
              <a:rPr lang="tr-TR" b="1" dirty="0" smtClean="0"/>
              <a:t>Security:</a:t>
            </a:r>
            <a:r>
              <a:rPr lang="tr-TR" dirty="0" smtClean="0"/>
              <a:t> WEB ara yüz şifresi değiştirilebilir.</a:t>
            </a:r>
          </a:p>
          <a:p>
            <a:r>
              <a:rPr lang="tr-TR" b="1" dirty="0" smtClean="0"/>
              <a:t>Sim lock1: </a:t>
            </a:r>
            <a:r>
              <a:rPr lang="tr-TR" dirty="0" smtClean="0"/>
              <a:t>Sim kartın PIN numarası girilebilir</a:t>
            </a:r>
          </a:p>
          <a:p>
            <a:r>
              <a:rPr lang="tr-TR" dirty="0" smtClean="0"/>
              <a:t>	veya </a:t>
            </a:r>
            <a:r>
              <a:rPr lang="tr-TR" dirty="0" err="1" smtClean="0"/>
              <a:t>pin</a:t>
            </a:r>
            <a:r>
              <a:rPr lang="tr-TR" dirty="0" smtClean="0"/>
              <a:t> kodu sorgulaması kaldırılabilir.</a:t>
            </a:r>
          </a:p>
          <a:p>
            <a:r>
              <a:rPr lang="tr-TR" b="1" dirty="0" smtClean="0"/>
              <a:t>Phone </a:t>
            </a:r>
            <a:r>
              <a:rPr lang="tr-TR" b="1" dirty="0" err="1" smtClean="0"/>
              <a:t>Lock</a:t>
            </a:r>
            <a:r>
              <a:rPr lang="tr-TR" b="1" dirty="0" smtClean="0"/>
              <a:t>: </a:t>
            </a:r>
            <a:r>
              <a:rPr lang="tr-TR" dirty="0" smtClean="0"/>
              <a:t>GSM </a:t>
            </a:r>
            <a:r>
              <a:rPr lang="tr-TR" dirty="0" err="1" smtClean="0"/>
              <a:t>modulu</a:t>
            </a:r>
            <a:r>
              <a:rPr lang="tr-TR" dirty="0" smtClean="0"/>
              <a:t> sadece üzerindeki</a:t>
            </a:r>
          </a:p>
          <a:p>
            <a:r>
              <a:rPr lang="tr-TR" dirty="0" smtClean="0"/>
              <a:t>	sim kartla çalışacak şekilde kilitlenebilir, </a:t>
            </a:r>
          </a:p>
          <a:p>
            <a:r>
              <a:rPr lang="tr-TR" dirty="0" smtClean="0"/>
              <a:t>	varsayılan şifresi 12345678 </a:t>
            </a:r>
            <a:r>
              <a:rPr lang="tr-TR" dirty="0" err="1" smtClean="0"/>
              <a:t>dir</a:t>
            </a:r>
            <a:r>
              <a:rPr lang="tr-TR" dirty="0" smtClean="0"/>
              <a:t>.</a:t>
            </a:r>
          </a:p>
          <a:p>
            <a:endParaRPr lang="tr-TR" dirty="0"/>
          </a:p>
          <a:p>
            <a:r>
              <a:rPr lang="tr-TR" dirty="0" smtClean="0"/>
              <a:t>Not: aynı işlemler sim 2 içinde yapılır.</a:t>
            </a:r>
            <a:endParaRPr lang="tr-TR" dirty="0"/>
          </a:p>
        </p:txBody>
      </p:sp>
    </p:spTree>
    <p:extLst>
      <p:ext uri="{BB962C8B-B14F-4D97-AF65-F5344CB8AC3E}">
        <p14:creationId xmlns:p14="http://schemas.microsoft.com/office/powerpoint/2010/main" val="3008481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LAN </a:t>
            </a:r>
            <a:r>
              <a:rPr lang="tr-TR" sz="3200" b="1" dirty="0" err="1"/>
              <a:t>Settings</a:t>
            </a:r>
            <a:r>
              <a:rPr lang="tr-TR" sz="3200" b="1" dirty="0"/>
              <a:t> </a:t>
            </a:r>
            <a:r>
              <a:rPr lang="tr-TR" sz="3200" b="1" dirty="0" smtClean="0"/>
              <a:t>    </a:t>
            </a:r>
            <a:endParaRPr lang="tr-TR" sz="32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344" y="1702365"/>
            <a:ext cx="4467112" cy="39940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95536" y="2204864"/>
            <a:ext cx="3686266" cy="646331"/>
          </a:xfrm>
          <a:prstGeom prst="rect">
            <a:avLst/>
          </a:prstGeom>
          <a:noFill/>
        </p:spPr>
        <p:txBody>
          <a:bodyPr wrap="none" rtlCol="0">
            <a:spAutoFit/>
          </a:bodyPr>
          <a:lstStyle/>
          <a:p>
            <a:r>
              <a:rPr lang="tr-TR" dirty="0" smtClean="0"/>
              <a:t>Cihazın Ethernet ara yüzünün çalışma</a:t>
            </a:r>
          </a:p>
          <a:p>
            <a:r>
              <a:rPr lang="tr-TR" dirty="0" smtClean="0"/>
              <a:t> </a:t>
            </a:r>
            <a:r>
              <a:rPr lang="tr-TR" dirty="0" err="1" smtClean="0"/>
              <a:t>modu</a:t>
            </a:r>
            <a:r>
              <a:rPr lang="tr-TR" dirty="0" smtClean="0"/>
              <a:t> seçilir.</a:t>
            </a:r>
            <a:endParaRPr lang="tr-TR" dirty="0"/>
          </a:p>
        </p:txBody>
      </p:sp>
    </p:spTree>
    <p:extLst>
      <p:ext uri="{BB962C8B-B14F-4D97-AF65-F5344CB8AC3E}">
        <p14:creationId xmlns:p14="http://schemas.microsoft.com/office/powerpoint/2010/main" val="16514537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Time / </a:t>
            </a:r>
            <a:r>
              <a:rPr lang="tr-TR" sz="3200" b="1" dirty="0" err="1"/>
              <a:t>Date</a:t>
            </a:r>
            <a:r>
              <a:rPr lang="tr-TR" sz="3200" b="1" dirty="0"/>
              <a:t> </a:t>
            </a:r>
            <a:r>
              <a:rPr lang="tr-TR" sz="3200" b="1" dirty="0" smtClean="0"/>
              <a:t>     </a:t>
            </a:r>
            <a:endParaRPr lang="tr-TR" sz="32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1"/>
            <a:ext cx="5915025" cy="477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467544" y="2564904"/>
            <a:ext cx="2469137" cy="1754326"/>
          </a:xfrm>
          <a:prstGeom prst="rect">
            <a:avLst/>
          </a:prstGeom>
          <a:noFill/>
        </p:spPr>
        <p:txBody>
          <a:bodyPr wrap="none" rtlCol="0">
            <a:spAutoFit/>
          </a:bodyPr>
          <a:lstStyle/>
          <a:p>
            <a:r>
              <a:rPr lang="tr-TR" dirty="0" smtClean="0"/>
              <a:t>Saat tarih ayarları</a:t>
            </a:r>
          </a:p>
          <a:p>
            <a:r>
              <a:rPr lang="tr-TR" dirty="0" smtClean="0"/>
              <a:t>Görüldüğü gibi yapılır.</a:t>
            </a:r>
          </a:p>
          <a:p>
            <a:endParaRPr lang="tr-TR" dirty="0"/>
          </a:p>
          <a:p>
            <a:r>
              <a:rPr lang="tr-TR" b="1" dirty="0" smtClean="0"/>
              <a:t>Auto </a:t>
            </a:r>
            <a:r>
              <a:rPr lang="tr-TR" b="1" dirty="0" err="1" smtClean="0"/>
              <a:t>Restart</a:t>
            </a:r>
            <a:r>
              <a:rPr lang="tr-TR" b="1" dirty="0" smtClean="0"/>
              <a:t>: </a:t>
            </a:r>
            <a:r>
              <a:rPr lang="tr-TR" dirty="0" smtClean="0"/>
              <a:t>cihazın</a:t>
            </a:r>
          </a:p>
          <a:p>
            <a:r>
              <a:rPr lang="tr-TR" dirty="0" smtClean="0"/>
              <a:t>Yazılı olan saat de </a:t>
            </a:r>
          </a:p>
          <a:p>
            <a:r>
              <a:rPr lang="tr-TR" dirty="0" err="1" smtClean="0"/>
              <a:t>Restart</a:t>
            </a:r>
            <a:r>
              <a:rPr lang="tr-TR" dirty="0" smtClean="0"/>
              <a:t> edilmesi sağlanır</a:t>
            </a:r>
            <a:endParaRPr lang="tr-TR" dirty="0"/>
          </a:p>
        </p:txBody>
      </p:sp>
    </p:spTree>
    <p:extLst>
      <p:ext uri="{BB962C8B-B14F-4D97-AF65-F5344CB8AC3E}">
        <p14:creationId xmlns:p14="http://schemas.microsoft.com/office/powerpoint/2010/main" val="124171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marL="0" marR="0" lvl="0" indent="0" defTabSz="914145" rtl="0" eaLnBrk="1" fontAlgn="base" latinLnBrk="0" hangingPunct="1">
              <a:lnSpc>
                <a:spcPct val="100000"/>
              </a:lnSpc>
              <a:spcBef>
                <a:spcPct val="0"/>
              </a:spcBef>
              <a:spcAft>
                <a:spcPct val="0"/>
              </a:spcAft>
              <a:buClrTx/>
              <a:buSzTx/>
              <a:buFontTx/>
              <a:buNone/>
              <a:tabLst/>
              <a:defRPr/>
            </a:pPr>
            <a:r>
              <a:rPr lang="tr-TR" sz="3200" b="1" noProof="0" dirty="0" smtClean="0">
                <a:latin typeface="+mj-lt"/>
                <a:ea typeface="+mj-ea"/>
                <a:cs typeface="맑은 고딕"/>
              </a:rPr>
              <a:t>Kullanım</a:t>
            </a:r>
            <a:endParaRPr kumimoji="0" lang="tr-TR" sz="3200" b="1" i="0" u="none" strike="noStrike" kern="1200" cap="none" spc="0" normalizeH="0" baseline="0" noProof="0" dirty="0">
              <a:ln>
                <a:noFill/>
              </a:ln>
              <a:solidFill>
                <a:schemeClr val="tx1"/>
              </a:solidFill>
              <a:uLnTx/>
              <a:uFillTx/>
              <a:latin typeface="+mj-lt"/>
              <a:ea typeface="+mj-ea"/>
              <a:cs typeface="맑은 고딕"/>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72" y="1059841"/>
            <a:ext cx="3645024" cy="3645024"/>
          </a:xfrm>
          <a:prstGeom prst="rect">
            <a:avLst/>
          </a:prstGeom>
        </p:spPr>
      </p:pic>
      <p:sp>
        <p:nvSpPr>
          <p:cNvPr id="3" name="Metin kutusu 2"/>
          <p:cNvSpPr txBox="1"/>
          <p:nvPr/>
        </p:nvSpPr>
        <p:spPr>
          <a:xfrm>
            <a:off x="827584" y="2276872"/>
            <a:ext cx="4824536" cy="1200329"/>
          </a:xfrm>
          <a:prstGeom prst="rect">
            <a:avLst/>
          </a:prstGeom>
          <a:noFill/>
        </p:spPr>
        <p:txBody>
          <a:bodyPr wrap="square" rtlCol="0">
            <a:spAutoFit/>
          </a:bodyPr>
          <a:lstStyle/>
          <a:p>
            <a:r>
              <a:rPr lang="tr-TR" dirty="0" smtClean="0"/>
              <a:t>FXS </a:t>
            </a:r>
            <a:r>
              <a:rPr lang="tr-TR" dirty="0" err="1" smtClean="0"/>
              <a:t>Voip</a:t>
            </a:r>
            <a:r>
              <a:rPr lang="tr-TR" dirty="0" smtClean="0"/>
              <a:t> Gateway, FXS FXO Gateway ve bunlara ilave olarak 2 hatlı FCT olarak kullanılabildiği gibi üzerindeki GSM karları VOIP hattının yedeği olarak da kullanılabilir.</a:t>
            </a:r>
          </a:p>
        </p:txBody>
      </p:sp>
    </p:spTree>
    <p:extLst>
      <p:ext uri="{BB962C8B-B14F-4D97-AF65-F5344CB8AC3E}">
        <p14:creationId xmlns:p14="http://schemas.microsoft.com/office/powerpoint/2010/main" val="4187270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a:t>Load</a:t>
            </a:r>
            <a:r>
              <a:rPr lang="tr-TR" sz="3200" b="1" dirty="0"/>
              <a:t>/</a:t>
            </a:r>
            <a:r>
              <a:rPr lang="tr-TR" sz="3200" b="1" dirty="0" err="1"/>
              <a:t>Save</a:t>
            </a:r>
            <a:r>
              <a:rPr lang="tr-TR" sz="3200" b="1" dirty="0"/>
              <a:t> </a:t>
            </a:r>
            <a:r>
              <a:rPr lang="tr-TR" sz="3200" b="1" dirty="0" err="1" smtClean="0"/>
              <a:t>Config</a:t>
            </a:r>
            <a:r>
              <a:rPr lang="tr-TR" sz="3200" b="1" dirty="0" smtClean="0"/>
              <a:t>      </a:t>
            </a:r>
            <a:endParaRPr lang="tr-TR" sz="32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772816"/>
            <a:ext cx="5114925" cy="4010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39552" y="3316163"/>
            <a:ext cx="3049233" cy="923330"/>
          </a:xfrm>
          <a:prstGeom prst="rect">
            <a:avLst/>
          </a:prstGeom>
          <a:noFill/>
        </p:spPr>
        <p:txBody>
          <a:bodyPr wrap="none" rtlCol="0">
            <a:spAutoFit/>
          </a:bodyPr>
          <a:lstStyle/>
          <a:p>
            <a:r>
              <a:rPr lang="tr-TR" dirty="0" err="1" smtClean="0"/>
              <a:t>Load</a:t>
            </a:r>
            <a:r>
              <a:rPr lang="tr-TR" dirty="0" smtClean="0"/>
              <a:t>: PC den </a:t>
            </a:r>
            <a:r>
              <a:rPr lang="tr-TR" dirty="0" err="1" smtClean="0"/>
              <a:t>konfig</a:t>
            </a:r>
            <a:r>
              <a:rPr lang="tr-TR" dirty="0" smtClean="0"/>
              <a:t> yüklemek</a:t>
            </a:r>
          </a:p>
          <a:p>
            <a:r>
              <a:rPr lang="tr-TR" dirty="0" err="1" smtClean="0"/>
              <a:t>Save</a:t>
            </a:r>
            <a:r>
              <a:rPr lang="tr-TR" dirty="0" smtClean="0"/>
              <a:t>: PC ye </a:t>
            </a:r>
            <a:r>
              <a:rPr lang="tr-TR" dirty="0" err="1" smtClean="0"/>
              <a:t>konfig</a:t>
            </a:r>
            <a:r>
              <a:rPr lang="tr-TR" dirty="0" smtClean="0"/>
              <a:t> yedeklemek</a:t>
            </a:r>
          </a:p>
          <a:p>
            <a:r>
              <a:rPr lang="tr-TR" dirty="0" err="1" smtClean="0"/>
              <a:t>Factory</a:t>
            </a:r>
            <a:r>
              <a:rPr lang="tr-TR" dirty="0" smtClean="0"/>
              <a:t> </a:t>
            </a:r>
            <a:r>
              <a:rPr lang="tr-TR" dirty="0" err="1" smtClean="0"/>
              <a:t>Reset</a:t>
            </a:r>
            <a:r>
              <a:rPr lang="tr-TR" dirty="0" smtClean="0"/>
              <a:t>: Fabrika ayarları</a:t>
            </a:r>
          </a:p>
        </p:txBody>
      </p:sp>
    </p:spTree>
    <p:extLst>
      <p:ext uri="{BB962C8B-B14F-4D97-AF65-F5344CB8AC3E}">
        <p14:creationId xmlns:p14="http://schemas.microsoft.com/office/powerpoint/2010/main" val="420839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Update </a:t>
            </a:r>
            <a:r>
              <a:rPr lang="tr-TR" sz="3200" b="1" dirty="0" smtClean="0"/>
              <a:t>Firmware      </a:t>
            </a:r>
            <a:endParaRPr lang="tr-TR" sz="32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787" y="1052736"/>
            <a:ext cx="5048250" cy="3629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835518" y="5205746"/>
            <a:ext cx="5106783" cy="369332"/>
          </a:xfrm>
          <a:prstGeom prst="rect">
            <a:avLst/>
          </a:prstGeom>
          <a:noFill/>
        </p:spPr>
        <p:txBody>
          <a:bodyPr wrap="none" rtlCol="0">
            <a:spAutoFit/>
          </a:bodyPr>
          <a:lstStyle/>
          <a:p>
            <a:r>
              <a:rPr lang="tr-TR" dirty="0" smtClean="0"/>
              <a:t>Lokal ve uzak sunucudan FW güncellemesi yapılabilir</a:t>
            </a:r>
            <a:endParaRPr lang="tr-TR" dirty="0"/>
          </a:p>
        </p:txBody>
      </p:sp>
    </p:spTree>
    <p:extLst>
      <p:ext uri="{BB962C8B-B14F-4D97-AF65-F5344CB8AC3E}">
        <p14:creationId xmlns:p14="http://schemas.microsoft.com/office/powerpoint/2010/main" val="1178146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Diagnostics</a:t>
            </a:r>
            <a:r>
              <a:rPr lang="tr-TR" sz="3200" b="1" dirty="0" smtClean="0"/>
              <a:t>      </a:t>
            </a:r>
            <a:endParaRPr lang="tr-TR" sz="32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1" y="2420888"/>
            <a:ext cx="6691659" cy="4123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573267" y="1321526"/>
            <a:ext cx="3180486" cy="369332"/>
          </a:xfrm>
          <a:prstGeom prst="rect">
            <a:avLst/>
          </a:prstGeom>
          <a:noFill/>
        </p:spPr>
        <p:txBody>
          <a:bodyPr wrap="none" rtlCol="0">
            <a:spAutoFit/>
          </a:bodyPr>
          <a:lstStyle/>
          <a:p>
            <a:r>
              <a:rPr lang="tr-TR" dirty="0" err="1" smtClean="0"/>
              <a:t>Log</a:t>
            </a:r>
            <a:r>
              <a:rPr lang="tr-TR" dirty="0" smtClean="0"/>
              <a:t> ve </a:t>
            </a:r>
            <a:r>
              <a:rPr lang="tr-TR" dirty="0" err="1" smtClean="0"/>
              <a:t>Trace</a:t>
            </a:r>
            <a:r>
              <a:rPr lang="tr-TR" dirty="0" smtClean="0"/>
              <a:t> almak için kullanılır</a:t>
            </a:r>
            <a:endParaRPr lang="tr-TR" dirty="0"/>
          </a:p>
        </p:txBody>
      </p:sp>
    </p:spTree>
    <p:extLst>
      <p:ext uri="{BB962C8B-B14F-4D97-AF65-F5344CB8AC3E}">
        <p14:creationId xmlns:p14="http://schemas.microsoft.com/office/powerpoint/2010/main" val="903617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76200" y="-42327"/>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err="1" smtClean="0"/>
              <a:t>Restart</a:t>
            </a:r>
            <a:r>
              <a:rPr lang="tr-TR" sz="3200" b="1" dirty="0" smtClean="0"/>
              <a:t> &amp; </a:t>
            </a:r>
            <a:r>
              <a:rPr lang="tr-TR" sz="3200" b="1" dirty="0" err="1" smtClean="0"/>
              <a:t>logout</a:t>
            </a:r>
            <a:r>
              <a:rPr lang="tr-TR" sz="3200" b="1" dirty="0" smtClean="0"/>
              <a:t>      </a:t>
            </a:r>
            <a:endParaRPr lang="tr-TR" sz="3200" b="1" dirty="0"/>
          </a:p>
        </p:txBody>
      </p:sp>
      <p:sp>
        <p:nvSpPr>
          <p:cNvPr id="2" name="Metin kutusu 1"/>
          <p:cNvSpPr txBox="1"/>
          <p:nvPr/>
        </p:nvSpPr>
        <p:spPr>
          <a:xfrm>
            <a:off x="2627784" y="3021052"/>
            <a:ext cx="4686091" cy="1200329"/>
          </a:xfrm>
          <a:prstGeom prst="rect">
            <a:avLst/>
          </a:prstGeom>
          <a:noFill/>
        </p:spPr>
        <p:txBody>
          <a:bodyPr wrap="none" rtlCol="0">
            <a:spAutoFit/>
          </a:bodyPr>
          <a:lstStyle/>
          <a:p>
            <a:r>
              <a:rPr lang="tr-TR" dirty="0" err="1" smtClean="0"/>
              <a:t>Restart</a:t>
            </a:r>
            <a:r>
              <a:rPr lang="tr-TR" dirty="0" smtClean="0"/>
              <a:t>: cihazı yeniden başlatır.</a:t>
            </a:r>
          </a:p>
          <a:p>
            <a:endParaRPr lang="tr-TR" dirty="0"/>
          </a:p>
          <a:p>
            <a:endParaRPr lang="tr-TR" dirty="0" smtClean="0"/>
          </a:p>
          <a:p>
            <a:r>
              <a:rPr lang="tr-TR" dirty="0" err="1"/>
              <a:t>L</a:t>
            </a:r>
            <a:r>
              <a:rPr lang="tr-TR" dirty="0" err="1" smtClean="0"/>
              <a:t>ogOut</a:t>
            </a:r>
            <a:r>
              <a:rPr lang="tr-TR" dirty="0" smtClean="0"/>
              <a:t>: Web </a:t>
            </a:r>
            <a:r>
              <a:rPr lang="tr-TR" dirty="0" err="1" smtClean="0"/>
              <a:t>aratyüzünden</a:t>
            </a:r>
            <a:r>
              <a:rPr lang="tr-TR" dirty="0" smtClean="0"/>
              <a:t> çıkmak için kullanılır.</a:t>
            </a:r>
          </a:p>
        </p:txBody>
      </p:sp>
    </p:spTree>
    <p:extLst>
      <p:ext uri="{BB962C8B-B14F-4D97-AF65-F5344CB8AC3E}">
        <p14:creationId xmlns:p14="http://schemas.microsoft.com/office/powerpoint/2010/main" val="329711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26" y="1261374"/>
            <a:ext cx="3566169" cy="468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683568" y="3429000"/>
            <a:ext cx="4464496" cy="646331"/>
          </a:xfrm>
          <a:prstGeom prst="rect">
            <a:avLst/>
          </a:prstGeom>
          <a:noFill/>
        </p:spPr>
        <p:txBody>
          <a:bodyPr wrap="square" rtlCol="0">
            <a:spAutoFit/>
          </a:bodyPr>
          <a:lstStyle/>
          <a:p>
            <a:r>
              <a:rPr lang="tr-TR" dirty="0" smtClean="0"/>
              <a:t>Antenler ve Sim kartlar gösterildiği şekilde takılır</a:t>
            </a:r>
            <a:endParaRPr lang="tr-TR" dirty="0"/>
          </a:p>
        </p:txBody>
      </p:sp>
    </p:spTree>
    <p:extLst>
      <p:ext uri="{BB962C8B-B14F-4D97-AF65-F5344CB8AC3E}">
        <p14:creationId xmlns:p14="http://schemas.microsoft.com/office/powerpoint/2010/main" val="1289708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02365"/>
            <a:ext cx="6866441" cy="237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979712" y="5013176"/>
            <a:ext cx="6146361"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Kapağın Vidası Sökülür</a:t>
            </a:r>
            <a:endParaRPr lang="tr-TR" dirty="0">
              <a:solidFill>
                <a:schemeClr val="tx1"/>
              </a:solidFill>
            </a:endParaRPr>
          </a:p>
        </p:txBody>
      </p:sp>
      <p:cxnSp>
        <p:nvCxnSpPr>
          <p:cNvPr id="6" name="Düz Ok Bağlayıcısı 5"/>
          <p:cNvCxnSpPr/>
          <p:nvPr/>
        </p:nvCxnSpPr>
        <p:spPr>
          <a:xfrm>
            <a:off x="4692852" y="3645024"/>
            <a:ext cx="0"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33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sp>
        <p:nvSpPr>
          <p:cNvPr id="2" name="Dikdörtgen 1"/>
          <p:cNvSpPr/>
          <p:nvPr/>
        </p:nvSpPr>
        <p:spPr>
          <a:xfrm>
            <a:off x="1691680" y="5157192"/>
            <a:ext cx="6146361"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Topraklama Bağlantısı Yapılır</a:t>
            </a:r>
            <a:endParaRPr lang="tr-TR"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49" y="1689966"/>
            <a:ext cx="7284022" cy="266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Ok Bağlayıcısı 4"/>
          <p:cNvCxnSpPr>
            <a:endCxn id="2" idx="0"/>
          </p:cNvCxnSpPr>
          <p:nvPr/>
        </p:nvCxnSpPr>
        <p:spPr>
          <a:xfrm flipH="1">
            <a:off x="4764861" y="3933056"/>
            <a:ext cx="2543443"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52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sp>
        <p:nvSpPr>
          <p:cNvPr id="2" name="Dikdörtgen 1"/>
          <p:cNvSpPr/>
          <p:nvPr/>
        </p:nvSpPr>
        <p:spPr>
          <a:xfrm>
            <a:off x="1691680" y="5157192"/>
            <a:ext cx="6146361"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FXS bağlantıları</a:t>
            </a:r>
            <a:endParaRPr lang="tr-TR"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2205038"/>
            <a:ext cx="64960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Düz Ok Bağlayıcısı 5"/>
          <p:cNvCxnSpPr>
            <a:endCxn id="2" idx="0"/>
          </p:cNvCxnSpPr>
          <p:nvPr/>
        </p:nvCxnSpPr>
        <p:spPr>
          <a:xfrm flipH="1">
            <a:off x="4764861" y="4149080"/>
            <a:ext cx="1967379"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7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PEECHLOGO.jpg"/>
          <p:cNvPicPr>
            <a:picLocks noChangeAspect="1"/>
          </p:cNvPicPr>
          <p:nvPr/>
        </p:nvPicPr>
        <p:blipFill>
          <a:blip r:embed="rId2"/>
          <a:stretch>
            <a:fillRect/>
          </a:stretch>
        </p:blipFill>
        <p:spPr>
          <a:xfrm>
            <a:off x="76200" y="884188"/>
            <a:ext cx="1752600" cy="818177"/>
          </a:xfrm>
          <a:prstGeom prst="rect">
            <a:avLst/>
          </a:prstGeom>
        </p:spPr>
      </p:pic>
      <p:sp>
        <p:nvSpPr>
          <p:cNvPr id="9" name="1 Başlık"/>
          <p:cNvSpPr txBox="1">
            <a:spLocks/>
          </p:cNvSpPr>
          <p:nvPr/>
        </p:nvSpPr>
        <p:spPr bwMode="auto">
          <a:xfrm>
            <a:off x="251520" y="-27384"/>
            <a:ext cx="8228707" cy="911572"/>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defTabSz="914145" fontAlgn="base">
              <a:spcBef>
                <a:spcPct val="0"/>
              </a:spcBef>
              <a:spcAft>
                <a:spcPct val="0"/>
              </a:spcAft>
              <a:defRPr/>
            </a:pPr>
            <a:r>
              <a:rPr lang="tr-TR" sz="3200" b="1" dirty="0"/>
              <a:t>Harici </a:t>
            </a:r>
            <a:r>
              <a:rPr lang="tr-TR" sz="3200" b="1" dirty="0" smtClean="0"/>
              <a:t>Bağlantılar</a:t>
            </a:r>
            <a:endParaRPr lang="tr-TR" sz="3200" b="1" dirty="0"/>
          </a:p>
        </p:txBody>
      </p:sp>
      <p:sp>
        <p:nvSpPr>
          <p:cNvPr id="2" name="Dikdörtgen 1"/>
          <p:cNvSpPr/>
          <p:nvPr/>
        </p:nvSpPr>
        <p:spPr>
          <a:xfrm>
            <a:off x="1691680" y="5157192"/>
            <a:ext cx="6146361"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Arka kapağı takın </a:t>
            </a:r>
            <a:endParaRPr lang="tr-TR" dirty="0">
              <a:solidFill>
                <a:schemeClr val="tx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10" y="1258283"/>
            <a:ext cx="44577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160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ircom Haz?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Bircom Haz?r Template.potx</Template>
  <TotalTime>5452</TotalTime>
  <Words>1167</Words>
  <Application>Microsoft Office PowerPoint</Application>
  <PresentationFormat>On-screen Show (4:3)</PresentationFormat>
  <Paragraphs>179</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맑은 고딕</vt:lpstr>
      <vt:lpstr>Arial</vt:lpstr>
      <vt:lpstr>Calibri</vt:lpstr>
      <vt:lpstr>Bircom Haz?r Template</vt:lpstr>
      <vt:lpstr>XPEECH Onestream 6FXO 6FXS 2GSM 6SIP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Bircom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Serkan ER</dc:creator>
  <cp:lastModifiedBy>ergin boyaci</cp:lastModifiedBy>
  <cp:revision>307</cp:revision>
  <dcterms:created xsi:type="dcterms:W3CDTF">2011-08-11T06:57:34Z</dcterms:created>
  <dcterms:modified xsi:type="dcterms:W3CDTF">2017-02-01T07:40:41Z</dcterms:modified>
</cp:coreProperties>
</file>