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2" r:id="rId2"/>
    <p:sldId id="306" r:id="rId3"/>
    <p:sldId id="371" r:id="rId4"/>
    <p:sldId id="386" r:id="rId5"/>
    <p:sldId id="387" r:id="rId6"/>
    <p:sldId id="311" r:id="rId7"/>
    <p:sldId id="372" r:id="rId8"/>
    <p:sldId id="389" r:id="rId9"/>
    <p:sldId id="395" r:id="rId10"/>
    <p:sldId id="375" r:id="rId11"/>
    <p:sldId id="391" r:id="rId12"/>
    <p:sldId id="392" r:id="rId13"/>
    <p:sldId id="394" r:id="rId14"/>
    <p:sldId id="393" r:id="rId15"/>
    <p:sldId id="396" r:id="rId16"/>
    <p:sldId id="384" r:id="rId17"/>
    <p:sldId id="397" r:id="rId18"/>
    <p:sldId id="352" r:id="rId19"/>
    <p:sldId id="354" r:id="rId20"/>
    <p:sldId id="401" r:id="rId21"/>
    <p:sldId id="402" r:id="rId22"/>
    <p:sldId id="403" r:id="rId23"/>
    <p:sldId id="404" r:id="rId24"/>
    <p:sldId id="405" r:id="rId25"/>
    <p:sldId id="406" r:id="rId26"/>
    <p:sldId id="357" r:id="rId27"/>
  </p:sldIdLst>
  <p:sldSz cx="9144000" cy="6858000" type="screen4x3"/>
  <p:notesSz cx="6858000" cy="9144000"/>
  <p:custDataLst>
    <p:tags r:id="rId29"/>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311" autoAdjust="0"/>
  </p:normalViewPr>
  <p:slideViewPr>
    <p:cSldViewPr>
      <p:cViewPr varScale="1">
        <p:scale>
          <a:sx n="70" d="100"/>
          <a:sy n="70" d="100"/>
        </p:scale>
        <p:origin x="1386" y="48"/>
      </p:cViewPr>
      <p:guideLst>
        <p:guide orient="horz" pos="2160"/>
        <p:guide pos="2880"/>
      </p:guideLst>
    </p:cSldViewPr>
  </p:slideViewPr>
  <p:outlineViewPr>
    <p:cViewPr>
      <p:scale>
        <a:sx n="33" d="100"/>
        <a:sy n="33" d="100"/>
      </p:scale>
      <p:origin x="0" y="6744"/>
    </p:cViewPr>
  </p:outlineViewPr>
  <p:notesTextViewPr>
    <p:cViewPr>
      <p:scale>
        <a:sx n="1" d="1"/>
        <a:sy n="1" d="1"/>
      </p:scale>
      <p:origin x="0" y="0"/>
    </p:cViewPr>
  </p:notesTextViewPr>
  <p:sorterViewPr>
    <p:cViewPr>
      <p:scale>
        <a:sx n="70" d="100"/>
        <a:sy n="70" d="100"/>
      </p:scale>
      <p:origin x="0" y="13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4F3C7-E852-4B78-B1BA-84322D6D4E20}" type="doc">
      <dgm:prSet loTypeId="urn:microsoft.com/office/officeart/2005/8/layout/gear1" loCatId="process" qsTypeId="urn:microsoft.com/office/officeart/2005/8/quickstyle/simple1" qsCatId="simple" csTypeId="urn:microsoft.com/office/officeart/2005/8/colors/colorful4" csCatId="colorful" phldr="1"/>
      <dgm:spPr/>
      <dgm:t>
        <a:bodyPr/>
        <a:lstStyle/>
        <a:p>
          <a:endParaRPr lang="tr-TR"/>
        </a:p>
      </dgm:t>
    </dgm:pt>
    <dgm:pt modelId="{B66CB312-AD77-46F0-8C39-C04A43645B95}">
      <dgm:prSet phldrT="[Text]"/>
      <dgm:spPr/>
      <dgm:t>
        <a:bodyPr/>
        <a:lstStyle/>
        <a:p>
          <a:r>
            <a:rPr lang="tr-TR" b="1" dirty="0" smtClean="0"/>
            <a:t>Turkcell Mobil Santral</a:t>
          </a:r>
          <a:endParaRPr lang="tr-TR" b="1" dirty="0"/>
        </a:p>
      </dgm:t>
    </dgm:pt>
    <dgm:pt modelId="{92895BF7-C3E6-43DC-A899-002F1961E7C8}" type="parTrans" cxnId="{48C21C07-29AB-4FE3-AD03-1E83D46FE931}">
      <dgm:prSet/>
      <dgm:spPr/>
      <dgm:t>
        <a:bodyPr/>
        <a:lstStyle/>
        <a:p>
          <a:endParaRPr lang="tr-TR" b="1"/>
        </a:p>
      </dgm:t>
    </dgm:pt>
    <dgm:pt modelId="{61ADB16A-9E9D-4911-83B6-D7E467D45FC4}" type="sibTrans" cxnId="{48C21C07-29AB-4FE3-AD03-1E83D46FE931}">
      <dgm:prSet/>
      <dgm:spPr/>
      <dgm:t>
        <a:bodyPr/>
        <a:lstStyle/>
        <a:p>
          <a:endParaRPr lang="tr-TR" b="1"/>
        </a:p>
      </dgm:t>
    </dgm:pt>
    <dgm:pt modelId="{E0BAFB93-3EA0-4237-BFDF-72BAD1682FC2}">
      <dgm:prSet phldrT="[Text]"/>
      <dgm:spPr/>
      <dgm:t>
        <a:bodyPr/>
        <a:lstStyle/>
        <a:p>
          <a:r>
            <a:rPr lang="tr-TR" b="1" dirty="0" smtClean="0"/>
            <a:t>Mevcut Santral</a:t>
          </a:r>
          <a:endParaRPr lang="tr-TR" b="1" dirty="0"/>
        </a:p>
      </dgm:t>
    </dgm:pt>
    <dgm:pt modelId="{4CC382DD-59BF-46C3-8D09-51873117718E}" type="parTrans" cxnId="{786CAD98-3EBB-465A-915A-DD7369179E14}">
      <dgm:prSet/>
      <dgm:spPr/>
      <dgm:t>
        <a:bodyPr/>
        <a:lstStyle/>
        <a:p>
          <a:endParaRPr lang="tr-TR" b="1"/>
        </a:p>
      </dgm:t>
    </dgm:pt>
    <dgm:pt modelId="{BA8015E7-BF11-48C7-9955-1EE4575768B7}" type="sibTrans" cxnId="{786CAD98-3EBB-465A-915A-DD7369179E14}">
      <dgm:prSet/>
      <dgm:spPr/>
      <dgm:t>
        <a:bodyPr/>
        <a:lstStyle/>
        <a:p>
          <a:endParaRPr lang="tr-TR" b="1"/>
        </a:p>
      </dgm:t>
    </dgm:pt>
    <dgm:pt modelId="{3D9D7FA6-C310-4218-AE55-DE7AB232E918}">
      <dgm:prSet phldrT="[Text]"/>
      <dgm:spPr/>
      <dgm:t>
        <a:bodyPr/>
        <a:lstStyle/>
        <a:p>
          <a:r>
            <a:rPr lang="tr-TR" b="1" dirty="0" err="1" smtClean="0"/>
            <a:t>Xpeech</a:t>
          </a:r>
          <a:r>
            <a:rPr lang="tr-TR" b="1" dirty="0" smtClean="0"/>
            <a:t> </a:t>
          </a:r>
          <a:r>
            <a:rPr lang="tr-TR" b="1" dirty="0" err="1" smtClean="0"/>
            <a:t>OneStream</a:t>
          </a:r>
          <a:endParaRPr lang="tr-TR" b="1" dirty="0"/>
        </a:p>
      </dgm:t>
    </dgm:pt>
    <dgm:pt modelId="{A92F70D5-0CAC-47C7-9F38-FA2DCCEE8E8F}" type="parTrans" cxnId="{08B43B00-BC48-4EF6-B924-D90DEF310067}">
      <dgm:prSet/>
      <dgm:spPr/>
      <dgm:t>
        <a:bodyPr/>
        <a:lstStyle/>
        <a:p>
          <a:endParaRPr lang="tr-TR" b="1"/>
        </a:p>
      </dgm:t>
    </dgm:pt>
    <dgm:pt modelId="{4B139DAC-8766-4476-B88A-60B7FDEAC10A}" type="sibTrans" cxnId="{08B43B00-BC48-4EF6-B924-D90DEF310067}">
      <dgm:prSet/>
      <dgm:spPr/>
      <dgm:t>
        <a:bodyPr/>
        <a:lstStyle/>
        <a:p>
          <a:endParaRPr lang="tr-TR" b="1"/>
        </a:p>
      </dgm:t>
    </dgm:pt>
    <dgm:pt modelId="{1FD5A194-F210-4708-ACCC-1C9AF8C6616A}" type="pres">
      <dgm:prSet presAssocID="{7F54F3C7-E852-4B78-B1BA-84322D6D4E20}" presName="composite" presStyleCnt="0">
        <dgm:presLayoutVars>
          <dgm:chMax val="3"/>
          <dgm:animLvl val="lvl"/>
          <dgm:resizeHandles val="exact"/>
        </dgm:presLayoutVars>
      </dgm:prSet>
      <dgm:spPr/>
      <dgm:t>
        <a:bodyPr/>
        <a:lstStyle/>
        <a:p>
          <a:endParaRPr lang="tr-TR"/>
        </a:p>
      </dgm:t>
    </dgm:pt>
    <dgm:pt modelId="{FF073C28-58E5-4E6E-88D7-B0C0079DFEBB}" type="pres">
      <dgm:prSet presAssocID="{B66CB312-AD77-46F0-8C39-C04A43645B95}" presName="gear1" presStyleLbl="node1" presStyleIdx="0" presStyleCnt="3">
        <dgm:presLayoutVars>
          <dgm:chMax val="1"/>
          <dgm:bulletEnabled val="1"/>
        </dgm:presLayoutVars>
      </dgm:prSet>
      <dgm:spPr/>
      <dgm:t>
        <a:bodyPr/>
        <a:lstStyle/>
        <a:p>
          <a:endParaRPr lang="tr-TR"/>
        </a:p>
      </dgm:t>
    </dgm:pt>
    <dgm:pt modelId="{1CE3B057-3FDE-4076-9180-F17DB789A92B}" type="pres">
      <dgm:prSet presAssocID="{B66CB312-AD77-46F0-8C39-C04A43645B95}" presName="gear1srcNode" presStyleLbl="node1" presStyleIdx="0" presStyleCnt="3"/>
      <dgm:spPr/>
      <dgm:t>
        <a:bodyPr/>
        <a:lstStyle/>
        <a:p>
          <a:endParaRPr lang="tr-TR"/>
        </a:p>
      </dgm:t>
    </dgm:pt>
    <dgm:pt modelId="{85452751-220F-4AD8-A282-54FE447C3CF8}" type="pres">
      <dgm:prSet presAssocID="{B66CB312-AD77-46F0-8C39-C04A43645B95}" presName="gear1dstNode" presStyleLbl="node1" presStyleIdx="0" presStyleCnt="3"/>
      <dgm:spPr/>
      <dgm:t>
        <a:bodyPr/>
        <a:lstStyle/>
        <a:p>
          <a:endParaRPr lang="tr-TR"/>
        </a:p>
      </dgm:t>
    </dgm:pt>
    <dgm:pt modelId="{95066279-15EC-45F0-BBC7-56B308EA3076}" type="pres">
      <dgm:prSet presAssocID="{E0BAFB93-3EA0-4237-BFDF-72BAD1682FC2}" presName="gear2" presStyleLbl="node1" presStyleIdx="1" presStyleCnt="3">
        <dgm:presLayoutVars>
          <dgm:chMax val="1"/>
          <dgm:bulletEnabled val="1"/>
        </dgm:presLayoutVars>
      </dgm:prSet>
      <dgm:spPr/>
      <dgm:t>
        <a:bodyPr/>
        <a:lstStyle/>
        <a:p>
          <a:endParaRPr lang="tr-TR"/>
        </a:p>
      </dgm:t>
    </dgm:pt>
    <dgm:pt modelId="{42C0E9E0-0E8E-45B7-BF0F-12FF1DEB43DD}" type="pres">
      <dgm:prSet presAssocID="{E0BAFB93-3EA0-4237-BFDF-72BAD1682FC2}" presName="gear2srcNode" presStyleLbl="node1" presStyleIdx="1" presStyleCnt="3"/>
      <dgm:spPr/>
      <dgm:t>
        <a:bodyPr/>
        <a:lstStyle/>
        <a:p>
          <a:endParaRPr lang="tr-TR"/>
        </a:p>
      </dgm:t>
    </dgm:pt>
    <dgm:pt modelId="{E5546F02-0B8D-40DB-A229-58A5770DBD4E}" type="pres">
      <dgm:prSet presAssocID="{E0BAFB93-3EA0-4237-BFDF-72BAD1682FC2}" presName="gear2dstNode" presStyleLbl="node1" presStyleIdx="1" presStyleCnt="3"/>
      <dgm:spPr/>
      <dgm:t>
        <a:bodyPr/>
        <a:lstStyle/>
        <a:p>
          <a:endParaRPr lang="tr-TR"/>
        </a:p>
      </dgm:t>
    </dgm:pt>
    <dgm:pt modelId="{ACCAE418-538B-41B2-A415-5DB08E52338E}" type="pres">
      <dgm:prSet presAssocID="{3D9D7FA6-C310-4218-AE55-DE7AB232E918}" presName="gear3" presStyleLbl="node1" presStyleIdx="2" presStyleCnt="3"/>
      <dgm:spPr/>
      <dgm:t>
        <a:bodyPr/>
        <a:lstStyle/>
        <a:p>
          <a:endParaRPr lang="tr-TR"/>
        </a:p>
      </dgm:t>
    </dgm:pt>
    <dgm:pt modelId="{E6806A09-9C11-479B-8FA3-E6D383F03A58}" type="pres">
      <dgm:prSet presAssocID="{3D9D7FA6-C310-4218-AE55-DE7AB232E918}" presName="gear3tx" presStyleLbl="node1" presStyleIdx="2" presStyleCnt="3">
        <dgm:presLayoutVars>
          <dgm:chMax val="1"/>
          <dgm:bulletEnabled val="1"/>
        </dgm:presLayoutVars>
      </dgm:prSet>
      <dgm:spPr/>
      <dgm:t>
        <a:bodyPr/>
        <a:lstStyle/>
        <a:p>
          <a:endParaRPr lang="tr-TR"/>
        </a:p>
      </dgm:t>
    </dgm:pt>
    <dgm:pt modelId="{B18613AF-E989-457C-8ABD-64F592127ADB}" type="pres">
      <dgm:prSet presAssocID="{3D9D7FA6-C310-4218-AE55-DE7AB232E918}" presName="gear3srcNode" presStyleLbl="node1" presStyleIdx="2" presStyleCnt="3"/>
      <dgm:spPr/>
      <dgm:t>
        <a:bodyPr/>
        <a:lstStyle/>
        <a:p>
          <a:endParaRPr lang="tr-TR"/>
        </a:p>
      </dgm:t>
    </dgm:pt>
    <dgm:pt modelId="{0B628D51-F29B-452D-A5DC-BB1E770C4598}" type="pres">
      <dgm:prSet presAssocID="{3D9D7FA6-C310-4218-AE55-DE7AB232E918}" presName="gear3dstNode" presStyleLbl="node1" presStyleIdx="2" presStyleCnt="3"/>
      <dgm:spPr/>
      <dgm:t>
        <a:bodyPr/>
        <a:lstStyle/>
        <a:p>
          <a:endParaRPr lang="tr-TR"/>
        </a:p>
      </dgm:t>
    </dgm:pt>
    <dgm:pt modelId="{EEBA2FAF-F28B-4F24-8CC8-4FFB7908EFA4}" type="pres">
      <dgm:prSet presAssocID="{61ADB16A-9E9D-4911-83B6-D7E467D45FC4}" presName="connector1" presStyleLbl="sibTrans2D1" presStyleIdx="0" presStyleCnt="3"/>
      <dgm:spPr/>
      <dgm:t>
        <a:bodyPr/>
        <a:lstStyle/>
        <a:p>
          <a:endParaRPr lang="tr-TR"/>
        </a:p>
      </dgm:t>
    </dgm:pt>
    <dgm:pt modelId="{8994D094-FCBE-4AC3-9D95-42343EF7AFCC}" type="pres">
      <dgm:prSet presAssocID="{BA8015E7-BF11-48C7-9955-1EE4575768B7}" presName="connector2" presStyleLbl="sibTrans2D1" presStyleIdx="1" presStyleCnt="3"/>
      <dgm:spPr/>
      <dgm:t>
        <a:bodyPr/>
        <a:lstStyle/>
        <a:p>
          <a:endParaRPr lang="tr-TR"/>
        </a:p>
      </dgm:t>
    </dgm:pt>
    <dgm:pt modelId="{48086A29-CB0E-4CCD-A0EF-0B229EDA9DE3}" type="pres">
      <dgm:prSet presAssocID="{4B139DAC-8766-4476-B88A-60B7FDEAC10A}" presName="connector3" presStyleLbl="sibTrans2D1" presStyleIdx="2" presStyleCnt="3"/>
      <dgm:spPr/>
      <dgm:t>
        <a:bodyPr/>
        <a:lstStyle/>
        <a:p>
          <a:endParaRPr lang="tr-TR"/>
        </a:p>
      </dgm:t>
    </dgm:pt>
  </dgm:ptLst>
  <dgm:cxnLst>
    <dgm:cxn modelId="{82DBD8A7-AB5B-49F5-942A-E5B7D48E2B02}" type="presOf" srcId="{61ADB16A-9E9D-4911-83B6-D7E467D45FC4}" destId="{EEBA2FAF-F28B-4F24-8CC8-4FFB7908EFA4}" srcOrd="0" destOrd="0" presId="urn:microsoft.com/office/officeart/2005/8/layout/gear1"/>
    <dgm:cxn modelId="{958AD44D-C232-45DA-90A2-E9BA1DB39FA7}" type="presOf" srcId="{BA8015E7-BF11-48C7-9955-1EE4575768B7}" destId="{8994D094-FCBE-4AC3-9D95-42343EF7AFCC}" srcOrd="0" destOrd="0" presId="urn:microsoft.com/office/officeart/2005/8/layout/gear1"/>
    <dgm:cxn modelId="{0D00FC34-5AB8-4E80-B653-3F0D1223A712}" type="presOf" srcId="{E0BAFB93-3EA0-4237-BFDF-72BAD1682FC2}" destId="{42C0E9E0-0E8E-45B7-BF0F-12FF1DEB43DD}" srcOrd="1" destOrd="0" presId="urn:microsoft.com/office/officeart/2005/8/layout/gear1"/>
    <dgm:cxn modelId="{C2DE1494-65FA-4504-A0A9-7707DE92A174}" type="presOf" srcId="{B66CB312-AD77-46F0-8C39-C04A43645B95}" destId="{FF073C28-58E5-4E6E-88D7-B0C0079DFEBB}" srcOrd="0" destOrd="0" presId="urn:microsoft.com/office/officeart/2005/8/layout/gear1"/>
    <dgm:cxn modelId="{5DD1BF24-49C2-4C76-BF21-C6C4DBAE2292}" type="presOf" srcId="{7F54F3C7-E852-4B78-B1BA-84322D6D4E20}" destId="{1FD5A194-F210-4708-ACCC-1C9AF8C6616A}" srcOrd="0" destOrd="0" presId="urn:microsoft.com/office/officeart/2005/8/layout/gear1"/>
    <dgm:cxn modelId="{786CAD98-3EBB-465A-915A-DD7369179E14}" srcId="{7F54F3C7-E852-4B78-B1BA-84322D6D4E20}" destId="{E0BAFB93-3EA0-4237-BFDF-72BAD1682FC2}" srcOrd="1" destOrd="0" parTransId="{4CC382DD-59BF-46C3-8D09-51873117718E}" sibTransId="{BA8015E7-BF11-48C7-9955-1EE4575768B7}"/>
    <dgm:cxn modelId="{D8B8CA74-3856-40D1-BE10-E5FB0F2EC2C7}" type="presOf" srcId="{B66CB312-AD77-46F0-8C39-C04A43645B95}" destId="{85452751-220F-4AD8-A282-54FE447C3CF8}" srcOrd="2" destOrd="0" presId="urn:microsoft.com/office/officeart/2005/8/layout/gear1"/>
    <dgm:cxn modelId="{10F29DD8-EB28-4241-B049-F4BD3851A0E6}" type="presOf" srcId="{E0BAFB93-3EA0-4237-BFDF-72BAD1682FC2}" destId="{95066279-15EC-45F0-BBC7-56B308EA3076}" srcOrd="0" destOrd="0" presId="urn:microsoft.com/office/officeart/2005/8/layout/gear1"/>
    <dgm:cxn modelId="{ADE50167-78F2-46A1-8015-5136211F32B7}" type="presOf" srcId="{E0BAFB93-3EA0-4237-BFDF-72BAD1682FC2}" destId="{E5546F02-0B8D-40DB-A229-58A5770DBD4E}" srcOrd="2" destOrd="0" presId="urn:microsoft.com/office/officeart/2005/8/layout/gear1"/>
    <dgm:cxn modelId="{48C21C07-29AB-4FE3-AD03-1E83D46FE931}" srcId="{7F54F3C7-E852-4B78-B1BA-84322D6D4E20}" destId="{B66CB312-AD77-46F0-8C39-C04A43645B95}" srcOrd="0" destOrd="0" parTransId="{92895BF7-C3E6-43DC-A899-002F1961E7C8}" sibTransId="{61ADB16A-9E9D-4911-83B6-D7E467D45FC4}"/>
    <dgm:cxn modelId="{6940C230-4707-4CDB-AFAE-AFBBA3B62CF7}" type="presOf" srcId="{B66CB312-AD77-46F0-8C39-C04A43645B95}" destId="{1CE3B057-3FDE-4076-9180-F17DB789A92B}" srcOrd="1" destOrd="0" presId="urn:microsoft.com/office/officeart/2005/8/layout/gear1"/>
    <dgm:cxn modelId="{08B43B00-BC48-4EF6-B924-D90DEF310067}" srcId="{7F54F3C7-E852-4B78-B1BA-84322D6D4E20}" destId="{3D9D7FA6-C310-4218-AE55-DE7AB232E918}" srcOrd="2" destOrd="0" parTransId="{A92F70D5-0CAC-47C7-9F38-FA2DCCEE8E8F}" sibTransId="{4B139DAC-8766-4476-B88A-60B7FDEAC10A}"/>
    <dgm:cxn modelId="{B93DEBDF-78B1-4959-B7A7-C79BCF0C557E}" type="presOf" srcId="{4B139DAC-8766-4476-B88A-60B7FDEAC10A}" destId="{48086A29-CB0E-4CCD-A0EF-0B229EDA9DE3}" srcOrd="0" destOrd="0" presId="urn:microsoft.com/office/officeart/2005/8/layout/gear1"/>
    <dgm:cxn modelId="{C6024CA0-AC9D-4D8F-B31E-F17EFEF03D20}" type="presOf" srcId="{3D9D7FA6-C310-4218-AE55-DE7AB232E918}" destId="{B18613AF-E989-457C-8ABD-64F592127ADB}" srcOrd="2" destOrd="0" presId="urn:microsoft.com/office/officeart/2005/8/layout/gear1"/>
    <dgm:cxn modelId="{25404C2E-C904-46F1-AB46-C3C433297716}" type="presOf" srcId="{3D9D7FA6-C310-4218-AE55-DE7AB232E918}" destId="{ACCAE418-538B-41B2-A415-5DB08E52338E}" srcOrd="0" destOrd="0" presId="urn:microsoft.com/office/officeart/2005/8/layout/gear1"/>
    <dgm:cxn modelId="{19CC27BC-8236-424D-A0F7-BC6E88A2E23B}" type="presOf" srcId="{3D9D7FA6-C310-4218-AE55-DE7AB232E918}" destId="{0B628D51-F29B-452D-A5DC-BB1E770C4598}" srcOrd="3" destOrd="0" presId="urn:microsoft.com/office/officeart/2005/8/layout/gear1"/>
    <dgm:cxn modelId="{70B6FF4A-1650-42F4-92F8-1DE6E277732C}" type="presOf" srcId="{3D9D7FA6-C310-4218-AE55-DE7AB232E918}" destId="{E6806A09-9C11-479B-8FA3-E6D383F03A58}" srcOrd="1" destOrd="0" presId="urn:microsoft.com/office/officeart/2005/8/layout/gear1"/>
    <dgm:cxn modelId="{B1F9DA38-2810-4862-9EBC-4848E3A25D1B}" type="presParOf" srcId="{1FD5A194-F210-4708-ACCC-1C9AF8C6616A}" destId="{FF073C28-58E5-4E6E-88D7-B0C0079DFEBB}" srcOrd="0" destOrd="0" presId="urn:microsoft.com/office/officeart/2005/8/layout/gear1"/>
    <dgm:cxn modelId="{207F4443-9EBA-4151-A4B4-A2159099F819}" type="presParOf" srcId="{1FD5A194-F210-4708-ACCC-1C9AF8C6616A}" destId="{1CE3B057-3FDE-4076-9180-F17DB789A92B}" srcOrd="1" destOrd="0" presId="urn:microsoft.com/office/officeart/2005/8/layout/gear1"/>
    <dgm:cxn modelId="{05A6EAD3-B234-4699-BC96-02E65C2564D5}" type="presParOf" srcId="{1FD5A194-F210-4708-ACCC-1C9AF8C6616A}" destId="{85452751-220F-4AD8-A282-54FE447C3CF8}" srcOrd="2" destOrd="0" presId="urn:microsoft.com/office/officeart/2005/8/layout/gear1"/>
    <dgm:cxn modelId="{305C256F-3CAE-4255-B08E-421395FF3DE4}" type="presParOf" srcId="{1FD5A194-F210-4708-ACCC-1C9AF8C6616A}" destId="{95066279-15EC-45F0-BBC7-56B308EA3076}" srcOrd="3" destOrd="0" presId="urn:microsoft.com/office/officeart/2005/8/layout/gear1"/>
    <dgm:cxn modelId="{D2E0BE51-6CA5-403E-990D-266B3A10042B}" type="presParOf" srcId="{1FD5A194-F210-4708-ACCC-1C9AF8C6616A}" destId="{42C0E9E0-0E8E-45B7-BF0F-12FF1DEB43DD}" srcOrd="4" destOrd="0" presId="urn:microsoft.com/office/officeart/2005/8/layout/gear1"/>
    <dgm:cxn modelId="{690A8925-1522-4FAE-A0C5-1ADE7B7184C3}" type="presParOf" srcId="{1FD5A194-F210-4708-ACCC-1C9AF8C6616A}" destId="{E5546F02-0B8D-40DB-A229-58A5770DBD4E}" srcOrd="5" destOrd="0" presId="urn:microsoft.com/office/officeart/2005/8/layout/gear1"/>
    <dgm:cxn modelId="{CBDB0F3F-0619-4C46-B323-82D53F1CD8DD}" type="presParOf" srcId="{1FD5A194-F210-4708-ACCC-1C9AF8C6616A}" destId="{ACCAE418-538B-41B2-A415-5DB08E52338E}" srcOrd="6" destOrd="0" presId="urn:microsoft.com/office/officeart/2005/8/layout/gear1"/>
    <dgm:cxn modelId="{5CD873B2-98F1-49DC-BFE4-70D474A496AA}" type="presParOf" srcId="{1FD5A194-F210-4708-ACCC-1C9AF8C6616A}" destId="{E6806A09-9C11-479B-8FA3-E6D383F03A58}" srcOrd="7" destOrd="0" presId="urn:microsoft.com/office/officeart/2005/8/layout/gear1"/>
    <dgm:cxn modelId="{F8A43E32-7AC7-4C99-BAA9-D2ED15B22901}" type="presParOf" srcId="{1FD5A194-F210-4708-ACCC-1C9AF8C6616A}" destId="{B18613AF-E989-457C-8ABD-64F592127ADB}" srcOrd="8" destOrd="0" presId="urn:microsoft.com/office/officeart/2005/8/layout/gear1"/>
    <dgm:cxn modelId="{24EC7859-B327-4149-9FC2-7D67CB1957A2}" type="presParOf" srcId="{1FD5A194-F210-4708-ACCC-1C9AF8C6616A}" destId="{0B628D51-F29B-452D-A5DC-BB1E770C4598}" srcOrd="9" destOrd="0" presId="urn:microsoft.com/office/officeart/2005/8/layout/gear1"/>
    <dgm:cxn modelId="{F8B54337-C63C-44BB-89B7-9B5D6BB9F10D}" type="presParOf" srcId="{1FD5A194-F210-4708-ACCC-1C9AF8C6616A}" destId="{EEBA2FAF-F28B-4F24-8CC8-4FFB7908EFA4}" srcOrd="10" destOrd="0" presId="urn:microsoft.com/office/officeart/2005/8/layout/gear1"/>
    <dgm:cxn modelId="{9E50800A-247A-405F-A31E-BEAF2FDC8164}" type="presParOf" srcId="{1FD5A194-F210-4708-ACCC-1C9AF8C6616A}" destId="{8994D094-FCBE-4AC3-9D95-42343EF7AFCC}" srcOrd="11" destOrd="0" presId="urn:microsoft.com/office/officeart/2005/8/layout/gear1"/>
    <dgm:cxn modelId="{D341FB36-FBEB-4128-BF3F-ACFEBFAB79BA}" type="presParOf" srcId="{1FD5A194-F210-4708-ACCC-1C9AF8C6616A}" destId="{48086A29-CB0E-4CCD-A0EF-0B229EDA9DE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310F4-7B62-4127-8338-79638EFD1212}" type="datetimeFigureOut">
              <a:rPr lang="tr-TR" smtClean="0"/>
              <a:pPr/>
              <a:t>1.2.2017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42B91-06B3-495B-AD83-D4DCD45BE928}" type="slidenum">
              <a:rPr lang="tr-TR" smtClean="0"/>
              <a:pPr/>
              <a:t>‹#›</a:t>
            </a:fld>
            <a:endParaRPr lang="tr-TR"/>
          </a:p>
        </p:txBody>
      </p:sp>
    </p:spTree>
    <p:extLst>
      <p:ext uri="{BB962C8B-B14F-4D97-AF65-F5344CB8AC3E}">
        <p14:creationId xmlns:p14="http://schemas.microsoft.com/office/powerpoint/2010/main" val="177878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4AEFBA-FD1C-4355-8946-3B0C4732A23A}" type="slidenum">
              <a:rPr lang="tr-TR" smtClean="0"/>
              <a:pPr/>
              <a:t>1</a:t>
            </a:fld>
            <a:endParaRPr lang="tr-TR" smtClean="0"/>
          </a:p>
        </p:txBody>
      </p:sp>
    </p:spTree>
    <p:extLst>
      <p:ext uri="{BB962C8B-B14F-4D97-AF65-F5344CB8AC3E}">
        <p14:creationId xmlns:p14="http://schemas.microsoft.com/office/powerpoint/2010/main" val="164028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15</a:t>
            </a:fld>
            <a:endParaRPr lang="tr-TR"/>
          </a:p>
        </p:txBody>
      </p:sp>
    </p:spTree>
    <p:extLst>
      <p:ext uri="{BB962C8B-B14F-4D97-AF65-F5344CB8AC3E}">
        <p14:creationId xmlns:p14="http://schemas.microsoft.com/office/powerpoint/2010/main" val="302755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18</a:t>
            </a:fld>
            <a:endParaRPr lang="tr-TR"/>
          </a:p>
        </p:txBody>
      </p:sp>
    </p:spTree>
    <p:extLst>
      <p:ext uri="{BB962C8B-B14F-4D97-AF65-F5344CB8AC3E}">
        <p14:creationId xmlns:p14="http://schemas.microsoft.com/office/powerpoint/2010/main" val="393524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4D6133-E201-49B0-99FB-8D7928447042}" type="slidenum">
              <a:rPr lang="en-US"/>
              <a:pPr/>
              <a:t>19</a:t>
            </a:fld>
            <a:endParaRPr 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0629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4D6133-E201-49B0-99FB-8D7928447042}" type="slidenum">
              <a:rPr lang="en-US"/>
              <a:pPr/>
              <a:t>20</a:t>
            </a:fld>
            <a:endParaRPr 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027624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4D6133-E201-49B0-99FB-8D7928447042}" type="slidenum">
              <a:rPr lang="en-US"/>
              <a:pPr/>
              <a:t>21</a:t>
            </a:fld>
            <a:endParaRPr 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68565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4D6133-E201-49B0-99FB-8D7928447042}" type="slidenum">
              <a:rPr lang="en-US"/>
              <a:pPr/>
              <a:t>22</a:t>
            </a:fld>
            <a:endParaRPr 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10424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4D6133-E201-49B0-99FB-8D7928447042}" type="slidenum">
              <a:rPr lang="en-US"/>
              <a:pPr/>
              <a:t>23</a:t>
            </a:fld>
            <a:endParaRPr 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46618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4D6133-E201-49B0-99FB-8D7928447042}" type="slidenum">
              <a:rPr lang="en-US"/>
              <a:pPr/>
              <a:t>24</a:t>
            </a:fld>
            <a:endParaRPr 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121268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4D6133-E201-49B0-99FB-8D7928447042}" type="slidenum">
              <a:rPr lang="en-US"/>
              <a:pPr/>
              <a:t>25</a:t>
            </a:fld>
            <a:endParaRPr 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52934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2</a:t>
            </a:fld>
            <a:endParaRPr lang="tr-TR"/>
          </a:p>
        </p:txBody>
      </p:sp>
    </p:spTree>
    <p:extLst>
      <p:ext uri="{BB962C8B-B14F-4D97-AF65-F5344CB8AC3E}">
        <p14:creationId xmlns:p14="http://schemas.microsoft.com/office/powerpoint/2010/main" val="10651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3</a:t>
            </a:fld>
            <a:endParaRPr lang="tr-TR"/>
          </a:p>
        </p:txBody>
      </p:sp>
    </p:spTree>
    <p:extLst>
      <p:ext uri="{BB962C8B-B14F-4D97-AF65-F5344CB8AC3E}">
        <p14:creationId xmlns:p14="http://schemas.microsoft.com/office/powerpoint/2010/main" val="210186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4</a:t>
            </a:fld>
            <a:endParaRPr lang="tr-TR"/>
          </a:p>
        </p:txBody>
      </p:sp>
    </p:spTree>
    <p:extLst>
      <p:ext uri="{BB962C8B-B14F-4D97-AF65-F5344CB8AC3E}">
        <p14:creationId xmlns:p14="http://schemas.microsoft.com/office/powerpoint/2010/main" val="277492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5</a:t>
            </a:fld>
            <a:endParaRPr lang="tr-TR"/>
          </a:p>
        </p:txBody>
      </p:sp>
    </p:spTree>
    <p:extLst>
      <p:ext uri="{BB962C8B-B14F-4D97-AF65-F5344CB8AC3E}">
        <p14:creationId xmlns:p14="http://schemas.microsoft.com/office/powerpoint/2010/main" val="95264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7</a:t>
            </a:fld>
            <a:endParaRPr lang="tr-TR"/>
          </a:p>
        </p:txBody>
      </p:sp>
    </p:spTree>
    <p:extLst>
      <p:ext uri="{BB962C8B-B14F-4D97-AF65-F5344CB8AC3E}">
        <p14:creationId xmlns:p14="http://schemas.microsoft.com/office/powerpoint/2010/main" val="329780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8</a:t>
            </a:fld>
            <a:endParaRPr lang="tr-TR"/>
          </a:p>
        </p:txBody>
      </p:sp>
    </p:spTree>
    <p:extLst>
      <p:ext uri="{BB962C8B-B14F-4D97-AF65-F5344CB8AC3E}">
        <p14:creationId xmlns:p14="http://schemas.microsoft.com/office/powerpoint/2010/main" val="216256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9</a:t>
            </a:fld>
            <a:endParaRPr lang="tr-TR"/>
          </a:p>
        </p:txBody>
      </p:sp>
    </p:spTree>
    <p:extLst>
      <p:ext uri="{BB962C8B-B14F-4D97-AF65-F5344CB8AC3E}">
        <p14:creationId xmlns:p14="http://schemas.microsoft.com/office/powerpoint/2010/main" val="251236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5405ED6B-8C91-4018-BC32-8BFEBA046144}" type="slidenum">
              <a:rPr lang="tr-TR" smtClean="0"/>
              <a:pPr/>
              <a:t>13</a:t>
            </a:fld>
            <a:endParaRPr lang="tr-TR"/>
          </a:p>
        </p:txBody>
      </p:sp>
    </p:spTree>
    <p:extLst>
      <p:ext uri="{BB962C8B-B14F-4D97-AF65-F5344CB8AC3E}">
        <p14:creationId xmlns:p14="http://schemas.microsoft.com/office/powerpoint/2010/main" val="48197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254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06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514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rtl="0"/>
            <a:endParaRPr lang="tr-TR" kern="1200">
              <a:solidFill>
                <a:prstClr val="black">
                  <a:tint val="75000"/>
                </a:prstClr>
              </a:solidFill>
              <a:latin typeface="Calibri"/>
              <a:ea typeface="+mn-ea"/>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pPr rtl="0"/>
            <a:endParaRPr lang="tr-TR" kern="1200">
              <a:solidFill>
                <a:prstClr val="black">
                  <a:tint val="75000"/>
                </a:prstClr>
              </a:solidFill>
              <a:latin typeface="Calibri"/>
              <a:ea typeface="+mn-ea"/>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pPr rtl="0"/>
            <a:fld id="{B3FA155F-A8AA-4D1F-AABB-F5237417EC8F}" type="slidenum">
              <a:rPr lang="tr-TR" kern="1200" smtClean="0">
                <a:solidFill>
                  <a:prstClr val="black">
                    <a:tint val="75000"/>
                  </a:prstClr>
                </a:solidFill>
                <a:latin typeface="Calibri"/>
                <a:ea typeface="+mn-ea"/>
                <a:cs typeface="+mn-cs"/>
              </a:rPr>
              <a:pPr rtl="0"/>
              <a:t>‹#›</a:t>
            </a:fld>
            <a:endParaRPr lang="tr-TR" kern="1200">
              <a:solidFill>
                <a:prstClr val="black">
                  <a:tint val="75000"/>
                </a:prstClr>
              </a:solidFill>
              <a:latin typeface="Calibri"/>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rtl="0"/>
            <a:endParaRPr lang="tr-TR" kern="1200">
              <a:solidFill>
                <a:prstClr val="black">
                  <a:tint val="75000"/>
                </a:prstClr>
              </a:solidFill>
              <a:latin typeface="Calibri"/>
              <a:ea typeface="+mn-ea"/>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pPr rtl="0"/>
            <a:endParaRPr lang="tr-TR" kern="1200">
              <a:solidFill>
                <a:prstClr val="black">
                  <a:tint val="75000"/>
                </a:prstClr>
              </a:solidFill>
              <a:latin typeface="Calibri"/>
              <a:ea typeface="+mn-ea"/>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pPr rtl="0"/>
            <a:fld id="{B3FA155F-A8AA-4D1F-AABB-F5237417EC8F}" type="slidenum">
              <a:rPr lang="tr-TR" kern="1200" smtClean="0">
                <a:solidFill>
                  <a:prstClr val="black">
                    <a:tint val="75000"/>
                  </a:prstClr>
                </a:solidFill>
                <a:latin typeface="Calibri"/>
                <a:ea typeface="+mn-ea"/>
                <a:cs typeface="+mn-cs"/>
              </a:rPr>
              <a:pPr rtl="0"/>
              <a:t>‹#›</a:t>
            </a:fld>
            <a:endParaRPr lang="tr-TR" kern="1200">
              <a:solidFill>
                <a:prstClr val="black">
                  <a:tint val="75000"/>
                </a:prst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36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8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68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23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04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81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0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7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2" name="Trapezoid 11"/>
          <p:cNvSpPr/>
          <p:nvPr/>
        </p:nvSpPr>
        <p:spPr>
          <a:xfrm>
            <a:off x="0" y="6346744"/>
            <a:ext cx="9144000" cy="511256"/>
          </a:xfrm>
          <a:prstGeom prst="trapezoid">
            <a:avLst>
              <a:gd name="adj" fmla="val 70535"/>
            </a:avLst>
          </a:prstGeom>
          <a:gradFill>
            <a:gsLst>
              <a:gs pos="23000">
                <a:srgbClr val="CBCBCB"/>
              </a:gs>
              <a:gs pos="97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12" descr="odul"/>
          <p:cNvPicPr>
            <a:picLocks noChangeAspect="1" noChangeArrowheads="1"/>
          </p:cNvPicPr>
          <p:nvPr/>
        </p:nvPicPr>
        <p:blipFill rotWithShape="1">
          <a:blip r:embed="rId15" cstate="print">
            <a:clrChange>
              <a:clrFrom>
                <a:srgbClr val="FCFCFC">
                  <a:alpha val="34510"/>
                </a:srgbClr>
              </a:clrFrom>
              <a:clrTo>
                <a:srgbClr val="FCFCFC">
                  <a:alpha val="0"/>
                </a:srgbClr>
              </a:clrTo>
            </a:clrChange>
          </a:blip>
          <a:srcRect t="-7349" r="63179" b="12337"/>
          <a:stretch/>
        </p:blipFill>
        <p:spPr bwMode="auto">
          <a:xfrm>
            <a:off x="6372200" y="6093296"/>
            <a:ext cx="479121" cy="464984"/>
          </a:xfrm>
          <a:prstGeom prst="rect">
            <a:avLst/>
          </a:prstGeom>
          <a:noFill/>
          <a:effectLst>
            <a:reflection blurRad="6350" stA="52000" endA="300" endPos="35000" dir="5400000" sy="-100000" algn="bl" rotWithShape="0"/>
          </a:effectLst>
        </p:spPr>
      </p:pic>
      <p:pic>
        <p:nvPicPr>
          <p:cNvPr id="14" name="Picture 13" descr="odul"/>
          <p:cNvPicPr>
            <a:picLocks noChangeAspect="1" noChangeArrowheads="1"/>
          </p:cNvPicPr>
          <p:nvPr/>
        </p:nvPicPr>
        <p:blipFill rotWithShape="1">
          <a:blip r:embed="rId15" cstate="print">
            <a:clrChange>
              <a:clrFrom>
                <a:srgbClr val="FCFCFC">
                  <a:alpha val="34510"/>
                </a:srgbClr>
              </a:clrFrom>
              <a:clrTo>
                <a:srgbClr val="FCFCFC">
                  <a:alpha val="0"/>
                </a:srgbClr>
              </a:clrTo>
            </a:clrChange>
          </a:blip>
          <a:srcRect l="62685" t="-11809" b="11033"/>
          <a:stretch/>
        </p:blipFill>
        <p:spPr bwMode="auto">
          <a:xfrm>
            <a:off x="7380312" y="6093296"/>
            <a:ext cx="414895" cy="421425"/>
          </a:xfrm>
          <a:prstGeom prst="rect">
            <a:avLst/>
          </a:prstGeom>
          <a:noFill/>
          <a:effectLst>
            <a:reflection blurRad="6350" stA="52000" endA="300" endPos="35000" dir="5400000" sy="-100000" algn="bl" rotWithShape="0"/>
          </a:effectLst>
        </p:spPr>
      </p:pic>
      <p:pic>
        <p:nvPicPr>
          <p:cNvPr id="15" name="Picture 14" descr="odul"/>
          <p:cNvPicPr>
            <a:picLocks noChangeAspect="1" noChangeArrowheads="1"/>
          </p:cNvPicPr>
          <p:nvPr/>
        </p:nvPicPr>
        <p:blipFill rotWithShape="1">
          <a:blip r:embed="rId15" cstate="print">
            <a:clrChange>
              <a:clrFrom>
                <a:srgbClr val="FCFCFC">
                  <a:alpha val="34510"/>
                </a:srgbClr>
              </a:clrFrom>
              <a:clrTo>
                <a:srgbClr val="FCFCFC">
                  <a:alpha val="0"/>
                </a:srgbClr>
              </a:clrTo>
            </a:clrChange>
          </a:blip>
          <a:srcRect l="34254" t="-1" r="35242" b="9713"/>
          <a:stretch/>
        </p:blipFill>
        <p:spPr bwMode="auto">
          <a:xfrm>
            <a:off x="6948264" y="6093296"/>
            <a:ext cx="396912" cy="441863"/>
          </a:xfrm>
          <a:prstGeom prst="rect">
            <a:avLst/>
          </a:prstGeom>
          <a:noFill/>
          <a:effectLst>
            <a:reflection blurRad="6350" stA="52000" endA="300" endPos="35000" dir="5400000" sy="-100000" algn="bl" rotWithShape="0"/>
          </a:effectLst>
        </p:spPr>
      </p:pic>
      <p:pic>
        <p:nvPicPr>
          <p:cNvPr id="17" name="Picture 2" descr="D:\works\Görsel Materyal\yeni logo\yeni_logo_trans.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7346" b="10444"/>
          <a:stretch/>
        </p:blipFill>
        <p:spPr bwMode="auto">
          <a:xfrm>
            <a:off x="3733800" y="6072388"/>
            <a:ext cx="1968172" cy="585989"/>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2" name="Group 1"/>
          <p:cNvGrpSpPr/>
          <p:nvPr userDrawn="1"/>
        </p:nvGrpSpPr>
        <p:grpSpPr>
          <a:xfrm>
            <a:off x="-2272" y="476672"/>
            <a:ext cx="9146271" cy="495300"/>
            <a:chOff x="-2272" y="476672"/>
            <a:chExt cx="9146271" cy="495300"/>
          </a:xfrm>
        </p:grpSpPr>
        <p:pic>
          <p:nvPicPr>
            <p:cNvPr id="16" name="Picture 4" descr="C:\Users\tcegulecoglu\Desktop\Untitled-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72" y="476672"/>
              <a:ext cx="28956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tcegulecoglu\Desktop\Untitled-2.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69188" t="23401" r="11619"/>
            <a:stretch/>
          </p:blipFill>
          <p:spPr bwMode="auto">
            <a:xfrm>
              <a:off x="2677886" y="592575"/>
              <a:ext cx="6466113" cy="379397"/>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Learn.2011_Silver_300pixel.jpg"/>
          <p:cNvPicPr>
            <a:picLocks noChangeAspect="1"/>
          </p:cNvPicPr>
          <p:nvPr userDrawn="1"/>
        </p:nvPicPr>
        <p:blipFill rotWithShape="1">
          <a:blip r:embed="rId18"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13392"/>
          <a:stretch/>
        </p:blipFill>
        <p:spPr>
          <a:xfrm>
            <a:off x="7740352" y="6093296"/>
            <a:ext cx="1111888" cy="436553"/>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341358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urkcell Logo"/>
          <p:cNvPicPr>
            <a:picLocks noChangeAspect="1" noChangeArrowheads="1"/>
          </p:cNvPicPr>
          <p:nvPr/>
        </p:nvPicPr>
        <p:blipFill>
          <a:blip r:embed="rId3" cstate="print"/>
          <a:srcRect/>
          <a:stretch>
            <a:fillRect/>
          </a:stretch>
        </p:blipFill>
        <p:spPr bwMode="auto">
          <a:xfrm>
            <a:off x="1277634" y="1772816"/>
            <a:ext cx="3168352" cy="710343"/>
          </a:xfrm>
          <a:prstGeom prst="rect">
            <a:avLst/>
          </a:prstGeom>
          <a:solidFill>
            <a:srgbClr val="002060"/>
          </a:solidFill>
        </p:spPr>
      </p:pic>
      <p:sp>
        <p:nvSpPr>
          <p:cNvPr id="7" name="Rectangle 16"/>
          <p:cNvSpPr txBox="1">
            <a:spLocks noChangeArrowheads="1"/>
          </p:cNvSpPr>
          <p:nvPr/>
        </p:nvSpPr>
        <p:spPr bwMode="auto">
          <a:xfrm>
            <a:off x="1142976" y="2611809"/>
            <a:ext cx="7010400" cy="1969319"/>
          </a:xfrm>
          <a:prstGeom prst="rect">
            <a:avLst/>
          </a:prstGeom>
          <a:noFill/>
          <a:ln w="9525">
            <a:noFill/>
            <a:miter lim="800000"/>
            <a:headEnd/>
            <a:tailEnd/>
          </a:ln>
        </p:spPr>
        <p:txBody>
          <a:bodyPr anchor="ctr"/>
          <a:lstStyle/>
          <a:p>
            <a:pPr algn="ctr"/>
            <a:r>
              <a:rPr lang="tr-TR" sz="4000" b="1" dirty="0" smtClean="0"/>
              <a:t>Yakınsama </a:t>
            </a:r>
            <a:r>
              <a:rPr lang="tr-TR" sz="4000" b="1" dirty="0"/>
              <a:t>Ç</a:t>
            </a:r>
            <a:r>
              <a:rPr lang="tr-TR" sz="4000" b="1" dirty="0" smtClean="0"/>
              <a:t>özümü</a:t>
            </a:r>
          </a:p>
          <a:p>
            <a:pPr algn="ctr"/>
            <a:r>
              <a:rPr lang="tr-TR" sz="4000" b="1" dirty="0" smtClean="0"/>
              <a:t>Ürün Sunumu </a:t>
            </a:r>
          </a:p>
        </p:txBody>
      </p:sp>
      <p:pic>
        <p:nvPicPr>
          <p:cNvPr id="6" name="Picture 4" descr="Superposta"/>
          <p:cNvPicPr>
            <a:picLocks noChangeAspect="1" noChangeArrowheads="1"/>
          </p:cNvPicPr>
          <p:nvPr/>
        </p:nvPicPr>
        <p:blipFill>
          <a:blip r:embed="rId4" cstate="print"/>
          <a:srcRect/>
          <a:stretch>
            <a:fillRect/>
          </a:stretch>
        </p:blipFill>
        <p:spPr bwMode="auto">
          <a:xfrm>
            <a:off x="5292080" y="1520788"/>
            <a:ext cx="2520280" cy="1260140"/>
          </a:xfrm>
          <a:prstGeom prst="rect">
            <a:avLst/>
          </a:prstGeom>
          <a:noFill/>
        </p:spPr>
      </p:pic>
      <p:sp>
        <p:nvSpPr>
          <p:cNvPr id="5" name="Subtitle 6"/>
          <p:cNvSpPr txBox="1">
            <a:spLocks/>
          </p:cNvSpPr>
          <p:nvPr/>
        </p:nvSpPr>
        <p:spPr>
          <a:xfrm>
            <a:off x="1400574" y="4797152"/>
            <a:ext cx="6400354" cy="962174"/>
          </a:xfrm>
          <a:prstGeom prst="rect">
            <a:avLst/>
          </a:prstGeom>
        </p:spPr>
        <p:txBody>
          <a:bodyPr lIns="91435" tIns="45718" rIns="91435"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665" indent="-342665" algn="ctr" eaLnBrk="0" latinLnBrk="1" hangingPunct="0">
              <a:spcBef>
                <a:spcPct val="20000"/>
              </a:spcBef>
              <a:defRPr/>
            </a:pPr>
            <a:r>
              <a:rPr lang="tr-TR" sz="1700" dirty="0" smtClean="0">
                <a:effectLst>
                  <a:outerShdw blurRad="38100" dist="38100" dir="2700000" algn="tl">
                    <a:srgbClr val="C0C0C0"/>
                  </a:outerShdw>
                </a:effectLst>
                <a:latin typeface="Calibri" pitchFamily="34" charset="0"/>
              </a:rPr>
              <a:t>(Ergin BOYACI </a:t>
            </a:r>
            <a:r>
              <a:rPr lang="tr-TR" sz="1700" dirty="0">
                <a:effectLst>
                  <a:outerShdw blurRad="38100" dist="38100" dir="2700000" algn="tl">
                    <a:srgbClr val="C0C0C0"/>
                  </a:outerShdw>
                </a:effectLst>
                <a:latin typeface="Calibri" pitchFamily="34" charset="0"/>
              </a:rPr>
              <a:t>– Müşteri Deneyimi ve Ürün Geliştirme)</a:t>
            </a:r>
          </a:p>
          <a:p>
            <a:pPr marL="342665" indent="-342665" algn="ctr" eaLnBrk="0" latinLnBrk="1" hangingPunct="0">
              <a:spcBef>
                <a:spcPct val="20000"/>
              </a:spcBef>
              <a:defRPr/>
            </a:pPr>
            <a:r>
              <a:rPr lang="tr-TR" sz="1700" dirty="0" smtClean="0">
                <a:effectLst>
                  <a:outerShdw blurRad="38100" dist="38100" dir="2700000" algn="tl">
                    <a:srgbClr val="C0C0C0"/>
                  </a:outerShdw>
                </a:effectLst>
                <a:latin typeface="Calibri" pitchFamily="34" charset="0"/>
              </a:rPr>
              <a:t>Şubat 2012</a:t>
            </a:r>
            <a:endParaRPr lang="tr-TR" sz="5100" dirty="0">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0 Grup"/>
          <p:cNvGrpSpPr/>
          <p:nvPr/>
        </p:nvGrpSpPr>
        <p:grpSpPr>
          <a:xfrm>
            <a:off x="1783249" y="2082535"/>
            <a:ext cx="2050549" cy="1521729"/>
            <a:chOff x="1763688" y="2996952"/>
            <a:chExt cx="2050549" cy="1521729"/>
          </a:xfrm>
        </p:grpSpPr>
        <p:pic>
          <p:nvPicPr>
            <p:cNvPr id="30" name="Picture 200" descr="PBX m"/>
            <p:cNvPicPr>
              <a:picLocks noChangeAspect="1" noChangeArrowheads="1"/>
            </p:cNvPicPr>
            <p:nvPr/>
          </p:nvPicPr>
          <p:blipFill>
            <a:blip r:embed="rId2" cstate="print"/>
            <a:srcRect/>
            <a:stretch>
              <a:fillRect/>
            </a:stretch>
          </p:blipFill>
          <p:spPr bwMode="auto">
            <a:xfrm>
              <a:off x="1763688" y="2996952"/>
              <a:ext cx="2050549" cy="1521729"/>
            </a:xfrm>
            <a:prstGeom prst="rect">
              <a:avLst/>
            </a:prstGeom>
            <a:noFill/>
            <a:ln w="9525">
              <a:noFill/>
              <a:miter lim="800000"/>
              <a:headEnd/>
              <a:tailEnd/>
            </a:ln>
          </p:spPr>
        </p:pic>
        <p:sp>
          <p:nvSpPr>
            <p:cNvPr id="69" name="68 Metin kutusu"/>
            <p:cNvSpPr txBox="1"/>
            <p:nvPr/>
          </p:nvSpPr>
          <p:spPr>
            <a:xfrm rot="21435382">
              <a:off x="2059757" y="3663929"/>
              <a:ext cx="1400410" cy="338554"/>
            </a:xfrm>
            <a:prstGeom prst="rect">
              <a:avLst/>
            </a:prstGeom>
            <a:noFill/>
          </p:spPr>
          <p:txBody>
            <a:bodyPr wrap="square" rtlCol="0">
              <a:spAutoFit/>
            </a:bodyPr>
            <a:lstStyle/>
            <a:p>
              <a:pPr algn="ctr"/>
              <a:r>
                <a:rPr lang="tr-TR" sz="1600" b="1" dirty="0" smtClean="0"/>
                <a:t>Santral / PBX*</a:t>
              </a:r>
              <a:endParaRPr lang="tr-TR" sz="1600" b="1" dirty="0"/>
            </a:p>
          </p:txBody>
        </p:sp>
      </p:grpSp>
      <p:grpSp>
        <p:nvGrpSpPr>
          <p:cNvPr id="3" name="71 Grup"/>
          <p:cNvGrpSpPr/>
          <p:nvPr/>
        </p:nvGrpSpPr>
        <p:grpSpPr>
          <a:xfrm>
            <a:off x="127065" y="1290447"/>
            <a:ext cx="1944216" cy="3002649"/>
            <a:chOff x="107504" y="2204864"/>
            <a:chExt cx="1944216" cy="3002649"/>
          </a:xfrm>
        </p:grpSpPr>
        <p:pic>
          <p:nvPicPr>
            <p:cNvPr id="28" name="Picture 175" descr="tlf analog m"/>
            <p:cNvPicPr>
              <a:picLocks noChangeAspect="1" noChangeArrowheads="1"/>
            </p:cNvPicPr>
            <p:nvPr/>
          </p:nvPicPr>
          <p:blipFill>
            <a:blip r:embed="rId3" cstate="print"/>
            <a:srcRect/>
            <a:stretch>
              <a:fillRect/>
            </a:stretch>
          </p:blipFill>
          <p:spPr bwMode="auto">
            <a:xfrm>
              <a:off x="395536" y="2204864"/>
              <a:ext cx="854415" cy="1058433"/>
            </a:xfrm>
            <a:prstGeom prst="rect">
              <a:avLst/>
            </a:prstGeom>
            <a:noFill/>
            <a:ln w="9525">
              <a:noFill/>
              <a:miter lim="800000"/>
              <a:headEnd/>
              <a:tailEnd/>
            </a:ln>
          </p:spPr>
        </p:pic>
        <p:pic>
          <p:nvPicPr>
            <p:cNvPr id="29" name="Picture 176" descr="tlf analog m"/>
            <p:cNvPicPr>
              <a:picLocks noChangeAspect="1" noChangeArrowheads="1"/>
            </p:cNvPicPr>
            <p:nvPr/>
          </p:nvPicPr>
          <p:blipFill>
            <a:blip r:embed="rId3" cstate="print"/>
            <a:srcRect/>
            <a:stretch>
              <a:fillRect/>
            </a:stretch>
          </p:blipFill>
          <p:spPr bwMode="auto">
            <a:xfrm>
              <a:off x="395536" y="3170248"/>
              <a:ext cx="854415" cy="1058433"/>
            </a:xfrm>
            <a:prstGeom prst="rect">
              <a:avLst/>
            </a:prstGeom>
            <a:noFill/>
            <a:ln w="9525">
              <a:noFill/>
              <a:miter lim="800000"/>
              <a:headEnd/>
              <a:tailEnd/>
            </a:ln>
          </p:spPr>
        </p:pic>
        <p:pic>
          <p:nvPicPr>
            <p:cNvPr id="34" name="Picture 175" descr="tlf analog m"/>
            <p:cNvPicPr>
              <a:picLocks noChangeAspect="1" noChangeArrowheads="1"/>
            </p:cNvPicPr>
            <p:nvPr/>
          </p:nvPicPr>
          <p:blipFill>
            <a:blip r:embed="rId3" cstate="print"/>
            <a:srcRect/>
            <a:stretch>
              <a:fillRect/>
            </a:stretch>
          </p:blipFill>
          <p:spPr bwMode="auto">
            <a:xfrm>
              <a:off x="395536" y="4149080"/>
              <a:ext cx="854415" cy="1058433"/>
            </a:xfrm>
            <a:prstGeom prst="rect">
              <a:avLst/>
            </a:prstGeom>
            <a:noFill/>
            <a:ln w="9525">
              <a:noFill/>
              <a:miter lim="800000"/>
              <a:headEnd/>
              <a:tailEnd/>
            </a:ln>
          </p:spPr>
        </p:pic>
        <p:sp>
          <p:nvSpPr>
            <p:cNvPr id="70" name="69 Metin kutusu"/>
            <p:cNvSpPr txBox="1"/>
            <p:nvPr/>
          </p:nvSpPr>
          <p:spPr>
            <a:xfrm>
              <a:off x="107504" y="2492896"/>
              <a:ext cx="430887" cy="2304256"/>
            </a:xfrm>
            <a:prstGeom prst="rect">
              <a:avLst/>
            </a:prstGeom>
            <a:noFill/>
          </p:spPr>
          <p:txBody>
            <a:bodyPr vert="vert270" wrap="square" rtlCol="0">
              <a:spAutoFit/>
            </a:bodyPr>
            <a:lstStyle/>
            <a:p>
              <a:r>
                <a:rPr lang="tr-TR" sz="1600" b="1" dirty="0" smtClean="0"/>
                <a:t>Dahili hatlar / Aboneler</a:t>
              </a:r>
              <a:endParaRPr lang="tr-TR" sz="1600" b="1" dirty="0"/>
            </a:p>
          </p:txBody>
        </p:sp>
        <p:cxnSp>
          <p:nvCxnSpPr>
            <p:cNvPr id="61" name="60 Düz Bağlayıcı"/>
            <p:cNvCxnSpPr/>
            <p:nvPr/>
          </p:nvCxnSpPr>
          <p:spPr>
            <a:xfrm>
              <a:off x="1115616" y="3645024"/>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62 Dirsek Bağlayıcısı"/>
            <p:cNvCxnSpPr/>
            <p:nvPr/>
          </p:nvCxnSpPr>
          <p:spPr>
            <a:xfrm>
              <a:off x="1115616" y="2708920"/>
              <a:ext cx="936104" cy="6480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6" name="65 Dirsek Bağlayıcısı"/>
            <p:cNvCxnSpPr/>
            <p:nvPr/>
          </p:nvCxnSpPr>
          <p:spPr>
            <a:xfrm flipV="1">
              <a:off x="1115616" y="3933056"/>
              <a:ext cx="936104" cy="72008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38" name="Rectangle 8"/>
          <p:cNvSpPr txBox="1">
            <a:spLocks noChangeArrowheads="1"/>
          </p:cNvSpPr>
          <p:nvPr/>
        </p:nvSpPr>
        <p:spPr>
          <a:xfrm>
            <a:off x="244256" y="44624"/>
            <a:ext cx="8576216"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Verdana" pitchFamily="34" charset="0"/>
                <a:ea typeface="+mj-ea"/>
                <a:cs typeface="+mj-cs"/>
              </a:rPr>
              <a:t>Hangi tip</a:t>
            </a:r>
            <a:r>
              <a:rPr kumimoji="0" lang="tr-TR" sz="2800" b="0" i="0" u="none" strike="noStrike" kern="1200" cap="none" spc="0" normalizeH="0" noProof="0" dirty="0" smtClean="0">
                <a:ln>
                  <a:noFill/>
                </a:ln>
                <a:solidFill>
                  <a:schemeClr val="tx1"/>
                </a:solidFill>
                <a:effectLst/>
                <a:uLnTx/>
                <a:uFillTx/>
                <a:latin typeface="Verdana" pitchFamily="34" charset="0"/>
                <a:ea typeface="+mj-ea"/>
                <a:cs typeface="+mj-cs"/>
              </a:rPr>
              <a:t> telefon santrallerine uygulanabilir?</a:t>
            </a:r>
            <a:endParaRPr kumimoji="0" lang="cs-CZ" sz="2800" b="0" i="0" u="none" strike="noStrike" kern="1200" cap="none" spc="0" normalizeH="0" baseline="0" noProof="0" dirty="0" smtClean="0">
              <a:ln>
                <a:noFill/>
              </a:ln>
              <a:solidFill>
                <a:schemeClr val="tx1"/>
              </a:solidFill>
              <a:effectLst/>
              <a:uLnTx/>
              <a:uFillTx/>
              <a:latin typeface="Verdana" pitchFamily="34" charset="0"/>
              <a:ea typeface="+mj-ea"/>
              <a:cs typeface="+mj-cs"/>
            </a:endParaRPr>
          </a:p>
        </p:txBody>
      </p:sp>
      <p:cxnSp>
        <p:nvCxnSpPr>
          <p:cNvPr id="42" name="Straight Connector 41"/>
          <p:cNvCxnSpPr/>
          <p:nvPr/>
        </p:nvCxnSpPr>
        <p:spPr>
          <a:xfrm>
            <a:off x="2791361" y="945032"/>
            <a:ext cx="0" cy="2772000"/>
          </a:xfrm>
          <a:prstGeom prst="line">
            <a:avLst/>
          </a:prstGeom>
          <a:ln>
            <a:prstDash val="lgDash"/>
          </a:ln>
        </p:spPr>
        <p:style>
          <a:lnRef idx="2">
            <a:schemeClr val="dk1"/>
          </a:lnRef>
          <a:fillRef idx="0">
            <a:schemeClr val="dk1"/>
          </a:fillRef>
          <a:effectRef idx="1">
            <a:schemeClr val="dk1"/>
          </a:effectRef>
          <a:fontRef idx="minor">
            <a:schemeClr val="tx1"/>
          </a:fontRef>
        </p:style>
      </p:cxnSp>
      <p:sp>
        <p:nvSpPr>
          <p:cNvPr id="43" name="Left Arrow 42"/>
          <p:cNvSpPr/>
          <p:nvPr/>
        </p:nvSpPr>
        <p:spPr>
          <a:xfrm>
            <a:off x="991161" y="908720"/>
            <a:ext cx="1512168" cy="36004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400" dirty="0" smtClean="0"/>
              <a:t>İç Hatlar</a:t>
            </a:r>
            <a:endParaRPr lang="tr-TR" sz="1400" dirty="0"/>
          </a:p>
        </p:txBody>
      </p:sp>
      <p:sp>
        <p:nvSpPr>
          <p:cNvPr id="44" name="Left Arrow 43"/>
          <p:cNvSpPr/>
          <p:nvPr/>
        </p:nvSpPr>
        <p:spPr>
          <a:xfrm flipH="1">
            <a:off x="3007385" y="908720"/>
            <a:ext cx="1512168" cy="360040"/>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smtClean="0"/>
              <a:t>Dış Hatlar</a:t>
            </a:r>
            <a:endParaRPr lang="tr-TR" sz="1400" dirty="0"/>
          </a:p>
        </p:txBody>
      </p:sp>
      <p:pic>
        <p:nvPicPr>
          <p:cNvPr id="45" name="Picture 180" descr="antena GSM m"/>
          <p:cNvPicPr>
            <a:picLocks noChangeAspect="1" noChangeArrowheads="1"/>
          </p:cNvPicPr>
          <p:nvPr/>
        </p:nvPicPr>
        <p:blipFill>
          <a:blip r:embed="rId4" cstate="print"/>
          <a:srcRect/>
          <a:stretch>
            <a:fillRect/>
          </a:stretch>
        </p:blipFill>
        <p:spPr bwMode="auto">
          <a:xfrm>
            <a:off x="7327865" y="1556792"/>
            <a:ext cx="1060559" cy="1728192"/>
          </a:xfrm>
          <a:prstGeom prst="rect">
            <a:avLst/>
          </a:prstGeom>
          <a:noFill/>
          <a:ln w="9525">
            <a:noFill/>
            <a:miter lim="800000"/>
            <a:headEnd/>
            <a:tailEnd/>
          </a:ln>
        </p:spPr>
      </p:pic>
      <p:sp>
        <p:nvSpPr>
          <p:cNvPr id="54" name="Cloud 53"/>
          <p:cNvSpPr/>
          <p:nvPr/>
        </p:nvSpPr>
        <p:spPr>
          <a:xfrm>
            <a:off x="5147409" y="980728"/>
            <a:ext cx="1676400" cy="1066800"/>
          </a:xfrm>
          <a:prstGeom prst="cloud">
            <a:avLst/>
          </a:prstGeom>
          <a:solidFill>
            <a:schemeClr val="bg1">
              <a:lumMod val="75000"/>
            </a:schemeClr>
          </a:solidFill>
          <a:ln>
            <a:no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smtClean="0">
                <a:solidFill>
                  <a:schemeClr val="bg1"/>
                </a:solidFill>
              </a:rPr>
              <a:t>Karasal</a:t>
            </a:r>
            <a:endParaRPr lang="en-US" b="1" dirty="0">
              <a:solidFill>
                <a:schemeClr val="bg1"/>
              </a:solidFill>
            </a:endParaRPr>
          </a:p>
        </p:txBody>
      </p:sp>
      <p:cxnSp>
        <p:nvCxnSpPr>
          <p:cNvPr id="59" name="51 Düz Bağlayıcı"/>
          <p:cNvCxnSpPr/>
          <p:nvPr/>
        </p:nvCxnSpPr>
        <p:spPr>
          <a:xfrm>
            <a:off x="3439433" y="2348880"/>
            <a:ext cx="24482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51 Düz Bağlayıcı"/>
          <p:cNvCxnSpPr/>
          <p:nvPr/>
        </p:nvCxnSpPr>
        <p:spPr>
          <a:xfrm flipV="1">
            <a:off x="3439433" y="2620943"/>
            <a:ext cx="4300919" cy="15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51 Düz Bağlayıcı"/>
          <p:cNvCxnSpPr/>
          <p:nvPr/>
        </p:nvCxnSpPr>
        <p:spPr>
          <a:xfrm flipV="1">
            <a:off x="3439433" y="2918789"/>
            <a:ext cx="2428711" cy="6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887705" y="206084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68144" y="292494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134656" y="4149080"/>
            <a:ext cx="1008112" cy="0"/>
          </a:xfrm>
          <a:prstGeom prst="straightConnector1">
            <a:avLst/>
          </a:prstGeom>
          <a:ln w="31750">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86" name="Straight Arrow Connector 85"/>
          <p:cNvCxnSpPr/>
          <p:nvPr/>
        </p:nvCxnSpPr>
        <p:spPr>
          <a:xfrm>
            <a:off x="2134656" y="5733256"/>
            <a:ext cx="1008112" cy="0"/>
          </a:xfrm>
          <a:prstGeom prst="straightConnector1">
            <a:avLst/>
          </a:prstGeom>
          <a:ln w="31750">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87" name="Straight Arrow Connector 86"/>
          <p:cNvCxnSpPr/>
          <p:nvPr/>
        </p:nvCxnSpPr>
        <p:spPr>
          <a:xfrm>
            <a:off x="2134656" y="4941168"/>
            <a:ext cx="1008112" cy="0"/>
          </a:xfrm>
          <a:prstGeom prst="straightConnector1">
            <a:avLst/>
          </a:prstGeom>
          <a:ln w="31750">
            <a:solidFill>
              <a:srgbClr val="C00000"/>
            </a:solidFill>
            <a:tailEnd type="arrow"/>
          </a:ln>
        </p:spPr>
        <p:style>
          <a:lnRef idx="2">
            <a:schemeClr val="accent2"/>
          </a:lnRef>
          <a:fillRef idx="0">
            <a:schemeClr val="accent2"/>
          </a:fillRef>
          <a:effectRef idx="1">
            <a:schemeClr val="accent2"/>
          </a:effectRef>
          <a:fontRef idx="minor">
            <a:schemeClr val="tx1"/>
          </a:fontRef>
        </p:style>
      </p:cxnSp>
      <p:grpSp>
        <p:nvGrpSpPr>
          <p:cNvPr id="103" name="Group 102"/>
          <p:cNvGrpSpPr/>
          <p:nvPr/>
        </p:nvGrpSpPr>
        <p:grpSpPr>
          <a:xfrm>
            <a:off x="1702608" y="1916832"/>
            <a:ext cx="2005296" cy="3888432"/>
            <a:chOff x="1702608" y="1916832"/>
            <a:chExt cx="2005296" cy="3888432"/>
          </a:xfrm>
        </p:grpSpPr>
        <p:grpSp>
          <p:nvGrpSpPr>
            <p:cNvPr id="102" name="Group 101"/>
            <p:cNvGrpSpPr/>
            <p:nvPr/>
          </p:nvGrpSpPr>
          <p:grpSpPr>
            <a:xfrm>
              <a:off x="1907704" y="1916832"/>
              <a:ext cx="1800200" cy="3816424"/>
              <a:chOff x="1907704" y="1916832"/>
              <a:chExt cx="1800200" cy="3816424"/>
            </a:xfrm>
          </p:grpSpPr>
          <p:sp>
            <p:nvSpPr>
              <p:cNvPr id="78" name="Rectangle 77"/>
              <p:cNvSpPr/>
              <p:nvPr/>
            </p:nvSpPr>
            <p:spPr>
              <a:xfrm>
                <a:off x="1907704" y="1916832"/>
                <a:ext cx="1800200" cy="1440160"/>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3" name="Straight Connector 82"/>
              <p:cNvCxnSpPr/>
              <p:nvPr/>
            </p:nvCxnSpPr>
            <p:spPr>
              <a:xfrm>
                <a:off x="2134656" y="3356992"/>
                <a:ext cx="0" cy="2376264"/>
              </a:xfrm>
              <a:prstGeom prst="line">
                <a:avLst/>
              </a:prstGeom>
              <a:ln w="31750">
                <a:solidFill>
                  <a:srgbClr val="C00000"/>
                </a:solidFill>
              </a:ln>
            </p:spPr>
            <p:style>
              <a:lnRef idx="2">
                <a:schemeClr val="accent2"/>
              </a:lnRef>
              <a:fillRef idx="0">
                <a:schemeClr val="accent2"/>
              </a:fillRef>
              <a:effectRef idx="1">
                <a:schemeClr val="accent2"/>
              </a:effectRef>
              <a:fontRef idx="minor">
                <a:schemeClr val="tx1"/>
              </a:fontRef>
            </p:style>
          </p:cxnSp>
        </p:grpSp>
        <p:sp>
          <p:nvSpPr>
            <p:cNvPr id="92" name="Rounded Rectangle 91"/>
            <p:cNvSpPr/>
            <p:nvPr/>
          </p:nvSpPr>
          <p:spPr>
            <a:xfrm>
              <a:off x="1702608" y="4077072"/>
              <a:ext cx="432048" cy="17281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000" b="1" dirty="0" smtClean="0">
                  <a:solidFill>
                    <a:schemeClr val="tx1"/>
                  </a:solidFill>
                </a:rPr>
                <a:t>Santral tipleri</a:t>
              </a:r>
              <a:endParaRPr lang="tr-TR" sz="2000" b="1" dirty="0">
                <a:solidFill>
                  <a:schemeClr val="tx1"/>
                </a:solidFill>
              </a:endParaRPr>
            </a:p>
          </p:txBody>
        </p:sp>
      </p:grpSp>
      <p:sp>
        <p:nvSpPr>
          <p:cNvPr id="93" name="TextBox 92"/>
          <p:cNvSpPr txBox="1"/>
          <p:nvPr/>
        </p:nvSpPr>
        <p:spPr>
          <a:xfrm>
            <a:off x="3142768" y="4725144"/>
            <a:ext cx="1731564" cy="400110"/>
          </a:xfrm>
          <a:prstGeom prst="rect">
            <a:avLst/>
          </a:prstGeom>
          <a:noFill/>
        </p:spPr>
        <p:txBody>
          <a:bodyPr wrap="none" rtlCol="0">
            <a:spAutoFit/>
          </a:bodyPr>
          <a:lstStyle/>
          <a:p>
            <a:r>
              <a:rPr lang="tr-TR" sz="2000" b="1" dirty="0" smtClean="0"/>
              <a:t>Analog Santral</a:t>
            </a:r>
            <a:endParaRPr lang="tr-TR" sz="1600" b="1" dirty="0">
              <a:solidFill>
                <a:srgbClr val="C00000"/>
              </a:solidFill>
            </a:endParaRPr>
          </a:p>
        </p:txBody>
      </p:sp>
      <p:sp>
        <p:nvSpPr>
          <p:cNvPr id="95" name="TextBox 94"/>
          <p:cNvSpPr txBox="1"/>
          <p:nvPr/>
        </p:nvSpPr>
        <p:spPr>
          <a:xfrm>
            <a:off x="3142768" y="5549170"/>
            <a:ext cx="1616853" cy="400110"/>
          </a:xfrm>
          <a:prstGeom prst="rect">
            <a:avLst/>
          </a:prstGeom>
          <a:noFill/>
        </p:spPr>
        <p:txBody>
          <a:bodyPr wrap="none" rtlCol="0">
            <a:spAutoFit/>
          </a:bodyPr>
          <a:lstStyle/>
          <a:p>
            <a:r>
              <a:rPr lang="tr-TR" sz="2000" b="1" dirty="0" smtClean="0"/>
              <a:t>Dijital Santral</a:t>
            </a:r>
            <a:endParaRPr lang="tr-TR" sz="1600" b="1" dirty="0" smtClean="0">
              <a:solidFill>
                <a:srgbClr val="C00000"/>
              </a:solidFill>
            </a:endParaRPr>
          </a:p>
        </p:txBody>
      </p:sp>
      <p:sp>
        <p:nvSpPr>
          <p:cNvPr id="96" name="TextBox 95"/>
          <p:cNvSpPr txBox="1"/>
          <p:nvPr/>
        </p:nvSpPr>
        <p:spPr>
          <a:xfrm>
            <a:off x="3142768" y="3933056"/>
            <a:ext cx="1194558" cy="400110"/>
          </a:xfrm>
          <a:prstGeom prst="rect">
            <a:avLst/>
          </a:prstGeom>
          <a:noFill/>
        </p:spPr>
        <p:txBody>
          <a:bodyPr wrap="none" rtlCol="0">
            <a:spAutoFit/>
          </a:bodyPr>
          <a:lstStyle/>
          <a:p>
            <a:r>
              <a:rPr lang="tr-TR" sz="2000" b="1" dirty="0" smtClean="0"/>
              <a:t>IP Santral</a:t>
            </a:r>
            <a:endParaRPr lang="tr-TR" sz="2000" b="1" dirty="0"/>
          </a:p>
        </p:txBody>
      </p:sp>
      <p:sp>
        <p:nvSpPr>
          <p:cNvPr id="100" name="TextBox 9"/>
          <p:cNvSpPr txBox="1"/>
          <p:nvPr/>
        </p:nvSpPr>
        <p:spPr>
          <a:xfrm>
            <a:off x="35496" y="5877272"/>
            <a:ext cx="2319866" cy="430887"/>
          </a:xfrm>
          <a:prstGeom prst="rect">
            <a:avLst/>
          </a:prstGeom>
          <a:noFill/>
        </p:spPr>
        <p:txBody>
          <a:bodyPr wrap="none" rtlCol="0">
            <a:spAutoFit/>
          </a:bodyPr>
          <a:lstStyle/>
          <a:p>
            <a:r>
              <a:rPr lang="tr-TR" sz="1100" dirty="0" smtClean="0"/>
              <a:t>* Private Automatic Branch Exchange</a:t>
            </a:r>
          </a:p>
          <a:p>
            <a:r>
              <a:rPr lang="tr-TR" sz="1100" dirty="0" smtClean="0"/>
              <a:t>(Telefon Santralinin teknik ifadesidir)</a:t>
            </a:r>
            <a:endParaRPr lang="tr-TR" sz="1100" dirty="0"/>
          </a:p>
        </p:txBody>
      </p:sp>
      <p:sp>
        <p:nvSpPr>
          <p:cNvPr id="101" name="TextBox 100"/>
          <p:cNvSpPr txBox="1"/>
          <p:nvPr/>
        </p:nvSpPr>
        <p:spPr>
          <a:xfrm>
            <a:off x="7938627" y="2420888"/>
            <a:ext cx="809837" cy="400110"/>
          </a:xfrm>
          <a:prstGeom prst="rect">
            <a:avLst/>
          </a:prstGeom>
          <a:noFill/>
        </p:spPr>
        <p:txBody>
          <a:bodyPr wrap="none" rtlCol="0">
            <a:spAutoFit/>
          </a:bodyPr>
          <a:lstStyle/>
          <a:p>
            <a:r>
              <a:rPr lang="tr-TR" sz="2000" b="1" dirty="0" smtClean="0"/>
              <a:t>Mobil</a:t>
            </a:r>
            <a:endParaRPr lang="tr-TR" sz="2000" b="1" dirty="0"/>
          </a:p>
        </p:txBody>
      </p:sp>
      <p:sp>
        <p:nvSpPr>
          <p:cNvPr id="104" name="Rectangle 103"/>
          <p:cNvSpPr/>
          <p:nvPr/>
        </p:nvSpPr>
        <p:spPr>
          <a:xfrm>
            <a:off x="5318608" y="4725144"/>
            <a:ext cx="3429856" cy="400110"/>
          </a:xfrm>
          <a:prstGeom prst="rect">
            <a:avLst/>
          </a:prstGeom>
        </p:spPr>
        <p:txBody>
          <a:bodyPr wrap="square">
            <a:spAutoFit/>
          </a:bodyPr>
          <a:lstStyle/>
          <a:p>
            <a:r>
              <a:rPr lang="tr-TR" sz="2000" b="1" dirty="0" smtClean="0">
                <a:solidFill>
                  <a:srgbClr val="C00000"/>
                </a:solidFill>
              </a:rPr>
              <a:t>(Kullanılabilir)</a:t>
            </a:r>
            <a:endParaRPr lang="tr-TR" sz="2000" dirty="0"/>
          </a:p>
        </p:txBody>
      </p:sp>
      <p:sp>
        <p:nvSpPr>
          <p:cNvPr id="105" name="Rectangle 104"/>
          <p:cNvSpPr/>
          <p:nvPr/>
        </p:nvSpPr>
        <p:spPr>
          <a:xfrm>
            <a:off x="5292080" y="5517232"/>
            <a:ext cx="3567067" cy="400110"/>
          </a:xfrm>
          <a:prstGeom prst="rect">
            <a:avLst/>
          </a:prstGeom>
        </p:spPr>
        <p:txBody>
          <a:bodyPr wrap="none">
            <a:spAutoFit/>
          </a:bodyPr>
          <a:lstStyle/>
          <a:p>
            <a:r>
              <a:rPr lang="tr-TR" sz="2000" b="1" dirty="0" smtClean="0">
                <a:solidFill>
                  <a:srgbClr val="C00000"/>
                </a:solidFill>
              </a:rPr>
              <a:t>(Analog portlar ile kullanılabilir)</a:t>
            </a:r>
          </a:p>
        </p:txBody>
      </p:sp>
      <p:cxnSp>
        <p:nvCxnSpPr>
          <p:cNvPr id="106" name="Straight Arrow Connector 105"/>
          <p:cNvCxnSpPr/>
          <p:nvPr/>
        </p:nvCxnSpPr>
        <p:spPr>
          <a:xfrm>
            <a:off x="4932040" y="4941168"/>
            <a:ext cx="432048" cy="0"/>
          </a:xfrm>
          <a:prstGeom prst="straightConnector1">
            <a:avLst/>
          </a:prstGeom>
          <a:ln w="31750">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08" name="Straight Arrow Connector 107"/>
          <p:cNvCxnSpPr/>
          <p:nvPr/>
        </p:nvCxnSpPr>
        <p:spPr>
          <a:xfrm>
            <a:off x="4932040" y="5733256"/>
            <a:ext cx="432048" cy="0"/>
          </a:xfrm>
          <a:prstGeom prst="straightConnector1">
            <a:avLst/>
          </a:prstGeom>
          <a:ln w="31750">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46" name="Rectangle 103"/>
          <p:cNvSpPr/>
          <p:nvPr/>
        </p:nvSpPr>
        <p:spPr>
          <a:xfrm>
            <a:off x="4670536" y="3933056"/>
            <a:ext cx="3717888" cy="400110"/>
          </a:xfrm>
          <a:prstGeom prst="rect">
            <a:avLst/>
          </a:prstGeom>
        </p:spPr>
        <p:txBody>
          <a:bodyPr wrap="square">
            <a:spAutoFit/>
          </a:bodyPr>
          <a:lstStyle/>
          <a:p>
            <a:r>
              <a:rPr lang="tr-TR" sz="2000" b="1" dirty="0">
                <a:solidFill>
                  <a:srgbClr val="C00000"/>
                </a:solidFill>
              </a:rPr>
              <a:t>(Analog portlar ile kullanılabilir)</a:t>
            </a:r>
            <a:endParaRPr lang="tr-TR" sz="2000" dirty="0"/>
          </a:p>
        </p:txBody>
      </p:sp>
      <p:cxnSp>
        <p:nvCxnSpPr>
          <p:cNvPr id="47" name="Straight Arrow Connector 105"/>
          <p:cNvCxnSpPr/>
          <p:nvPr/>
        </p:nvCxnSpPr>
        <p:spPr>
          <a:xfrm>
            <a:off x="4283968" y="4149080"/>
            <a:ext cx="432048" cy="0"/>
          </a:xfrm>
          <a:prstGeom prst="straightConnector1">
            <a:avLst/>
          </a:prstGeom>
          <a:ln w="31750">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40" name="Cloud 39"/>
          <p:cNvSpPr/>
          <p:nvPr/>
        </p:nvSpPr>
        <p:spPr>
          <a:xfrm>
            <a:off x="5580112" y="2938264"/>
            <a:ext cx="1676400" cy="1066800"/>
          </a:xfrm>
          <a:prstGeom prst="cloud">
            <a:avLst/>
          </a:prstGeom>
          <a:solidFill>
            <a:schemeClr val="bg1">
              <a:lumMod val="75000"/>
            </a:schemeClr>
          </a:solidFill>
          <a:ln>
            <a:no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smtClean="0">
                <a:solidFill>
                  <a:schemeClr val="bg1"/>
                </a:solidFill>
              </a:rPr>
              <a:t>VoIP</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strips(downLeft)">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strips(downLeft)">
                                      <p:cBhvr>
                                        <p:cTn id="18" dur="500"/>
                                        <p:tgtEl>
                                          <p:spTgt spid="43"/>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strips(downRight)">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strips(downRight)">
                                      <p:cBhvr>
                                        <p:cTn id="44" dur="500"/>
                                        <p:tgtEl>
                                          <p:spTgt spid="59"/>
                                        </p:tgtEl>
                                      </p:cBhvr>
                                    </p:animEffect>
                                  </p:childTnLst>
                                </p:cTn>
                              </p:par>
                              <p:par>
                                <p:cTn id="45" presetID="18" presetClass="entr" presetSubtype="6"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strips(downRight)">
                                      <p:cBhvr>
                                        <p:cTn id="47" dur="500"/>
                                        <p:tgtEl>
                                          <p:spTgt spid="39"/>
                                        </p:tgtEl>
                                      </p:cBhvr>
                                    </p:animEffect>
                                  </p:childTnLst>
                                </p:cTn>
                              </p:par>
                              <p:par>
                                <p:cTn id="48" presetID="18" presetClass="entr" presetSubtype="6"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strips(downRight)">
                                      <p:cBhvr>
                                        <p:cTn id="50" dur="500"/>
                                        <p:tgtEl>
                                          <p:spTgt spid="64"/>
                                        </p:tgtEl>
                                      </p:cBhvr>
                                    </p:animEffect>
                                  </p:childTnLst>
                                </p:cTn>
                              </p:par>
                            </p:childTnLst>
                          </p:cTn>
                        </p:par>
                        <p:par>
                          <p:cTn id="51" fill="hold">
                            <p:stCondLst>
                              <p:cond delay="500"/>
                            </p:stCondLst>
                            <p:childTnLst>
                              <p:par>
                                <p:cTn id="52" presetID="18" presetClass="entr" presetSubtype="9"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strips(upLeft)">
                                      <p:cBhvr>
                                        <p:cTn id="54" dur="500"/>
                                        <p:tgtEl>
                                          <p:spTgt spid="71"/>
                                        </p:tgtEl>
                                      </p:cBhvr>
                                    </p:animEffect>
                                  </p:childTnLst>
                                </p:cTn>
                              </p:par>
                              <p:par>
                                <p:cTn id="55" presetID="18" presetClass="entr" presetSubtype="12"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strips(downLeft)">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nodeType="click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strips(downRight)">
                                      <p:cBhvr>
                                        <p:cTn id="66" dur="500"/>
                                        <p:tgtEl>
                                          <p:spTgt spid="85"/>
                                        </p:tgtEl>
                                      </p:cBhvr>
                                    </p:animEffec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childTnLst>
                                </p:cTn>
                              </p:par>
                            </p:childTnLst>
                          </p:cTn>
                        </p:par>
                        <p:par>
                          <p:cTn id="70" fill="hold">
                            <p:stCondLst>
                              <p:cond delay="500"/>
                            </p:stCondLst>
                            <p:childTnLst>
                              <p:par>
                                <p:cTn id="71" presetID="18" presetClass="entr" presetSubtype="6" fill="hold"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strips(downRight)">
                                      <p:cBhvr>
                                        <p:cTn id="73" dur="500"/>
                                        <p:tgtEl>
                                          <p:spTgt spid="87"/>
                                        </p:tgtEl>
                                      </p:cBhvr>
                                    </p:animEffect>
                                  </p:childTnLst>
                                </p:cTn>
                              </p:par>
                            </p:childTnLst>
                          </p:cTn>
                        </p:par>
                        <p:par>
                          <p:cTn id="74" fill="hold">
                            <p:stCondLst>
                              <p:cond delay="1000"/>
                            </p:stCondLst>
                            <p:childTnLst>
                              <p:par>
                                <p:cTn id="75" presetID="1" presetClass="entr" presetSubtype="0" fill="hold" nodeType="afterEffect">
                                  <p:stCondLst>
                                    <p:cond delay="0"/>
                                  </p:stCondLst>
                                  <p:childTnLst>
                                    <p:set>
                                      <p:cBhvr>
                                        <p:cTn id="76" dur="1" fill="hold">
                                          <p:stCondLst>
                                            <p:cond delay="0"/>
                                          </p:stCondLst>
                                        </p:cTn>
                                        <p:tgtEl>
                                          <p:spTgt spid="93">
                                            <p:txEl>
                                              <p:pRg st="0" end="0"/>
                                            </p:txEl>
                                          </p:spTgt>
                                        </p:tgtEl>
                                        <p:attrNameLst>
                                          <p:attrName>style.visibility</p:attrName>
                                        </p:attrNameLst>
                                      </p:cBhvr>
                                      <p:to>
                                        <p:strVal val="visible"/>
                                      </p:to>
                                    </p:set>
                                  </p:childTnLst>
                                </p:cTn>
                              </p:par>
                            </p:childTnLst>
                          </p:cTn>
                        </p:par>
                        <p:par>
                          <p:cTn id="77" fill="hold">
                            <p:stCondLst>
                              <p:cond delay="1000"/>
                            </p:stCondLst>
                            <p:childTnLst>
                              <p:par>
                                <p:cTn id="78" presetID="18" presetClass="entr" presetSubtype="6" fill="hold"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strips(downRight)">
                                      <p:cBhvr>
                                        <p:cTn id="80" dur="500"/>
                                        <p:tgtEl>
                                          <p:spTgt spid="86"/>
                                        </p:tgtEl>
                                      </p:cBhvr>
                                    </p:animEffect>
                                  </p:childTnLst>
                                </p:cTn>
                              </p:par>
                            </p:childTnLst>
                          </p:cTn>
                        </p:par>
                        <p:par>
                          <p:cTn id="81" fill="hold">
                            <p:stCondLst>
                              <p:cond delay="1500"/>
                            </p:stCondLst>
                            <p:childTnLst>
                              <p:par>
                                <p:cTn id="82" presetID="1" presetClass="entr" presetSubtype="0" fill="hold" grpId="0" nodeType="afterEffect">
                                  <p:stCondLst>
                                    <p:cond delay="0"/>
                                  </p:stCondLst>
                                  <p:childTnLst>
                                    <p:set>
                                      <p:cBhvr>
                                        <p:cTn id="83" dur="1" fill="hold">
                                          <p:stCondLst>
                                            <p:cond delay="0"/>
                                          </p:stCondLst>
                                        </p:cTn>
                                        <p:tgtEl>
                                          <p:spTgt spid="9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8" presetClass="entr" presetSubtype="6" fill="hold"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strips(downRight)">
                                      <p:cBhvr>
                                        <p:cTn id="88" dur="500"/>
                                        <p:tgtEl>
                                          <p:spTgt spid="47"/>
                                        </p:tgtEl>
                                      </p:cBhvr>
                                    </p:animEffect>
                                  </p:childTnLst>
                                </p:cTn>
                              </p:par>
                              <p:par>
                                <p:cTn id="89" presetID="18" presetClass="entr" presetSubtype="6"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strips(downRight)">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6" fill="hold" nodeType="click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strips(downRight)">
                                      <p:cBhvr>
                                        <p:cTn id="96" dur="500"/>
                                        <p:tgtEl>
                                          <p:spTgt spid="106"/>
                                        </p:tgtEl>
                                      </p:cBhvr>
                                    </p:animEffect>
                                  </p:childTnLst>
                                </p:cTn>
                              </p:par>
                              <p:par>
                                <p:cTn id="97" presetID="18" presetClass="entr" presetSubtype="6" fill="hold" grpId="0" nodeType="with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strips(downRight)">
                                      <p:cBhvr>
                                        <p:cTn id="99" dur="500"/>
                                        <p:tgtEl>
                                          <p:spTgt spid="104"/>
                                        </p:tgtEl>
                                      </p:cBhvr>
                                    </p:animEffect>
                                  </p:childTnLst>
                                </p:cTn>
                              </p:par>
                            </p:childTnLst>
                          </p:cTn>
                        </p:par>
                      </p:childTnLst>
                    </p:cTn>
                  </p:par>
                  <p:par>
                    <p:cTn id="100" fill="hold">
                      <p:stCondLst>
                        <p:cond delay="indefinite"/>
                      </p:stCondLst>
                      <p:childTnLst>
                        <p:par>
                          <p:cTn id="101" fill="hold">
                            <p:stCondLst>
                              <p:cond delay="0"/>
                            </p:stCondLst>
                            <p:childTnLst>
                              <p:par>
                                <p:cTn id="102" presetID="18" presetClass="entr" presetSubtype="6" fill="hold" nodeType="click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strips(downRight)">
                                      <p:cBhvr>
                                        <p:cTn id="104" dur="500"/>
                                        <p:tgtEl>
                                          <p:spTgt spid="108"/>
                                        </p:tgtEl>
                                      </p:cBhvr>
                                    </p:animEffect>
                                  </p:childTnLst>
                                </p:cTn>
                              </p:par>
                              <p:par>
                                <p:cTn id="105" presetID="18" presetClass="entr" presetSubtype="6" fill="hold" grpId="0" nodeType="with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strips(downRight)">
                                      <p:cBhvr>
                                        <p:cTn id="10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4" grpId="0" animBg="1"/>
      <p:bldP spid="95" grpId="0"/>
      <p:bldP spid="96" grpId="0"/>
      <p:bldP spid="100" grpId="0"/>
      <p:bldP spid="101" grpId="0"/>
      <p:bldP spid="104" grpId="0"/>
      <p:bldP spid="105" grpId="0"/>
      <p:bldP spid="46"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a:xfrm>
            <a:off x="244256" y="44624"/>
            <a:ext cx="8576216"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Verdana" pitchFamily="34" charset="0"/>
                <a:ea typeface="+mj-ea"/>
                <a:cs typeface="+mj-cs"/>
              </a:rPr>
              <a:t>Müşteriniz</a:t>
            </a:r>
            <a:r>
              <a:rPr kumimoji="0" lang="tr-TR" sz="2800" b="0" i="0" u="none" strike="noStrike" kern="1200" cap="none" spc="0" normalizeH="0" noProof="0" dirty="0" smtClean="0">
                <a:ln>
                  <a:noFill/>
                </a:ln>
                <a:solidFill>
                  <a:schemeClr val="tx1"/>
                </a:solidFill>
                <a:effectLst/>
                <a:uLnTx/>
                <a:uFillTx/>
                <a:latin typeface="Verdana" pitchFamily="34" charset="0"/>
                <a:ea typeface="+mj-ea"/>
                <a:cs typeface="+mj-cs"/>
              </a:rPr>
              <a:t> için en kapsamlı çözüm..!</a:t>
            </a:r>
            <a:endParaRPr kumimoji="0" lang="cs-CZ" sz="2800" b="0" i="0" u="none" strike="noStrike" kern="1200" cap="none" spc="0" normalizeH="0" baseline="0" noProof="0" dirty="0" smtClean="0">
              <a:ln>
                <a:noFill/>
              </a:ln>
              <a:solidFill>
                <a:schemeClr val="tx1"/>
              </a:solidFill>
              <a:effectLst/>
              <a:uLnTx/>
              <a:uFillTx/>
              <a:latin typeface="Verdana" pitchFamily="34" charset="0"/>
              <a:ea typeface="+mj-ea"/>
              <a:cs typeface="+mj-cs"/>
            </a:endParaRPr>
          </a:p>
        </p:txBody>
      </p:sp>
      <p:pic>
        <p:nvPicPr>
          <p:cNvPr id="54" name="Picture 5" descr="onestream xpeech"/>
          <p:cNvPicPr>
            <a:picLocks noChangeAspect="1" noChangeArrowheads="1"/>
          </p:cNvPicPr>
          <p:nvPr/>
        </p:nvPicPr>
        <p:blipFill>
          <a:blip r:embed="rId3"/>
          <a:srcRect/>
          <a:stretch>
            <a:fillRect/>
          </a:stretch>
        </p:blipFill>
        <p:spPr bwMode="auto">
          <a:xfrm>
            <a:off x="3347864" y="1988840"/>
            <a:ext cx="1924481" cy="2304256"/>
          </a:xfrm>
          <a:prstGeom prst="rect">
            <a:avLst/>
          </a:prstGeom>
          <a:noFill/>
          <a:ln w="9525">
            <a:noFill/>
            <a:miter lim="800000"/>
            <a:headEnd/>
            <a:tailEnd/>
          </a:ln>
        </p:spPr>
      </p:pic>
      <p:sp>
        <p:nvSpPr>
          <p:cNvPr id="13" name="Bulut 12"/>
          <p:cNvSpPr/>
          <p:nvPr/>
        </p:nvSpPr>
        <p:spPr>
          <a:xfrm>
            <a:off x="827584" y="764704"/>
            <a:ext cx="3024336" cy="158417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b="1" dirty="0" smtClean="0"/>
              <a:t>Müşterimin Santralinde boş analog dış portu olmalı mı?</a:t>
            </a:r>
            <a:endParaRPr lang="tr-TR" sz="1600" b="1" dirty="0"/>
          </a:p>
        </p:txBody>
      </p:sp>
      <p:sp>
        <p:nvSpPr>
          <p:cNvPr id="56" name="Bulut 55"/>
          <p:cNvSpPr/>
          <p:nvPr/>
        </p:nvSpPr>
        <p:spPr>
          <a:xfrm>
            <a:off x="6012160" y="2708920"/>
            <a:ext cx="3024336" cy="158417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b="1" dirty="0" smtClean="0"/>
              <a:t>Müşterimin santralinde kaç adet dış porta ihtiyaç var?</a:t>
            </a:r>
            <a:endParaRPr lang="tr-TR" sz="1600" b="1" dirty="0"/>
          </a:p>
        </p:txBody>
      </p:sp>
      <p:sp>
        <p:nvSpPr>
          <p:cNvPr id="59" name="Bulut 58"/>
          <p:cNvSpPr/>
          <p:nvPr/>
        </p:nvSpPr>
        <p:spPr>
          <a:xfrm>
            <a:off x="179512" y="2564904"/>
            <a:ext cx="2880320" cy="151216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b="1" dirty="0" smtClean="0"/>
              <a:t>Aynı anda kaç kişi görüşme yapabilir?</a:t>
            </a:r>
            <a:endParaRPr lang="tr-TR" sz="1600" b="1" dirty="0"/>
          </a:p>
        </p:txBody>
      </p:sp>
      <p:sp>
        <p:nvSpPr>
          <p:cNvPr id="60" name="Bulut 59"/>
          <p:cNvSpPr/>
          <p:nvPr/>
        </p:nvSpPr>
        <p:spPr>
          <a:xfrm>
            <a:off x="4932040" y="620688"/>
            <a:ext cx="3528392" cy="1944216"/>
          </a:xfrm>
          <a:prstGeom prst="cloud">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b="1" dirty="0" smtClean="0"/>
              <a:t>Müşterim ofis dışındayken, cep telefonu ile santrali </a:t>
            </a:r>
            <a:r>
              <a:rPr lang="tr-TR" sz="1600" b="1" dirty="0" err="1" smtClean="0"/>
              <a:t>üzeriden</a:t>
            </a:r>
            <a:r>
              <a:rPr lang="tr-TR" sz="1600" b="1" dirty="0" smtClean="0"/>
              <a:t> çıkış yapabilir mi?</a:t>
            </a:r>
            <a:endParaRPr lang="tr-TR" sz="1600" b="1" dirty="0"/>
          </a:p>
        </p:txBody>
      </p:sp>
      <p:sp>
        <p:nvSpPr>
          <p:cNvPr id="62" name="Bulut 61"/>
          <p:cNvSpPr/>
          <p:nvPr/>
        </p:nvSpPr>
        <p:spPr>
          <a:xfrm>
            <a:off x="1187624" y="4293096"/>
            <a:ext cx="3483472" cy="1728192"/>
          </a:xfrm>
          <a:prstGeom prst="cloud">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b="1" dirty="0" smtClean="0"/>
              <a:t>Müşterimin masasında yoksa gelen çağrıyı cep telefonundan karşılayabilir mi?</a:t>
            </a:r>
            <a:endParaRPr lang="tr-TR" sz="1600" b="1" dirty="0"/>
          </a:p>
        </p:txBody>
      </p:sp>
      <p:sp>
        <p:nvSpPr>
          <p:cNvPr id="63" name="Bulut 62"/>
          <p:cNvSpPr/>
          <p:nvPr/>
        </p:nvSpPr>
        <p:spPr>
          <a:xfrm>
            <a:off x="5004048" y="4522852"/>
            <a:ext cx="2880320" cy="151216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b="1" dirty="0" smtClean="0"/>
              <a:t>Müşterimin santralinde ek bir maliyet oluşacak mı?</a:t>
            </a:r>
            <a:endParaRPr lang="tr-TR" sz="1600" b="1" dirty="0"/>
          </a:p>
        </p:txBody>
      </p:sp>
    </p:spTree>
    <p:custDataLst>
      <p:tags r:id="rId1"/>
    </p:custDataLst>
    <p:extLst>
      <p:ext uri="{BB962C8B-B14F-4D97-AF65-F5344CB8AC3E}">
        <p14:creationId xmlns:p14="http://schemas.microsoft.com/office/powerpoint/2010/main" val="1012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6" grpId="0" animBg="1"/>
      <p:bldP spid="59" grpId="0" animBg="1"/>
      <p:bldP spid="60"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75" descr="tlf analog m"/>
          <p:cNvPicPr>
            <a:picLocks noChangeAspect="1" noChangeArrowheads="1"/>
          </p:cNvPicPr>
          <p:nvPr/>
        </p:nvPicPr>
        <p:blipFill>
          <a:blip r:embed="rId3" cstate="print"/>
          <a:srcRect/>
          <a:stretch>
            <a:fillRect/>
          </a:stretch>
        </p:blipFill>
        <p:spPr bwMode="auto">
          <a:xfrm>
            <a:off x="611560" y="4291935"/>
            <a:ext cx="854415" cy="1058433"/>
          </a:xfrm>
          <a:prstGeom prst="rect">
            <a:avLst/>
          </a:prstGeom>
          <a:noFill/>
          <a:ln w="9525">
            <a:noFill/>
            <a:miter lim="800000"/>
            <a:headEnd/>
            <a:tailEnd/>
          </a:ln>
        </p:spPr>
      </p:pic>
      <p:pic>
        <p:nvPicPr>
          <p:cNvPr id="47" name="Picture 175" descr="tlf analog m"/>
          <p:cNvPicPr>
            <a:picLocks noChangeAspect="1" noChangeArrowheads="1"/>
          </p:cNvPicPr>
          <p:nvPr/>
        </p:nvPicPr>
        <p:blipFill>
          <a:blip r:embed="rId3" cstate="print"/>
          <a:srcRect/>
          <a:stretch>
            <a:fillRect/>
          </a:stretch>
        </p:blipFill>
        <p:spPr bwMode="auto">
          <a:xfrm>
            <a:off x="611560" y="2275711"/>
            <a:ext cx="792088" cy="981224"/>
          </a:xfrm>
          <a:prstGeom prst="rect">
            <a:avLst/>
          </a:prstGeom>
          <a:noFill/>
          <a:ln w="9525">
            <a:noFill/>
            <a:miter lim="800000"/>
            <a:headEnd/>
            <a:tailEnd/>
          </a:ln>
        </p:spPr>
      </p:pic>
      <p:pic>
        <p:nvPicPr>
          <p:cNvPr id="49" name="Picture 200" descr="PBX m"/>
          <p:cNvPicPr>
            <a:picLocks noChangeAspect="1" noChangeArrowheads="1"/>
          </p:cNvPicPr>
          <p:nvPr/>
        </p:nvPicPr>
        <p:blipFill>
          <a:blip r:embed="rId4" cstate="print"/>
          <a:srcRect/>
          <a:stretch>
            <a:fillRect/>
          </a:stretch>
        </p:blipFill>
        <p:spPr bwMode="auto">
          <a:xfrm>
            <a:off x="1907704" y="3139807"/>
            <a:ext cx="2050549" cy="1521729"/>
          </a:xfrm>
          <a:prstGeom prst="rect">
            <a:avLst/>
          </a:prstGeom>
          <a:noFill/>
          <a:ln w="9525">
            <a:noFill/>
            <a:miter lim="800000"/>
            <a:headEnd/>
            <a:tailEnd/>
          </a:ln>
        </p:spPr>
      </p:pic>
      <p:pic>
        <p:nvPicPr>
          <p:cNvPr id="50" name="Picture 176" descr="tlf analog m"/>
          <p:cNvPicPr>
            <a:picLocks noChangeAspect="1" noChangeArrowheads="1"/>
          </p:cNvPicPr>
          <p:nvPr/>
        </p:nvPicPr>
        <p:blipFill>
          <a:blip r:embed="rId3" cstate="print"/>
          <a:srcRect/>
          <a:stretch>
            <a:fillRect/>
          </a:stretch>
        </p:blipFill>
        <p:spPr bwMode="auto">
          <a:xfrm>
            <a:off x="611560" y="3211815"/>
            <a:ext cx="854415" cy="1058433"/>
          </a:xfrm>
          <a:prstGeom prst="rect">
            <a:avLst/>
          </a:prstGeom>
          <a:noFill/>
          <a:ln w="9525">
            <a:noFill/>
            <a:miter lim="800000"/>
            <a:headEnd/>
            <a:tailEnd/>
          </a:ln>
        </p:spPr>
      </p:pic>
      <p:cxnSp>
        <p:nvCxnSpPr>
          <p:cNvPr id="51" name="60 Düz Bağlayıcı"/>
          <p:cNvCxnSpPr/>
          <p:nvPr/>
        </p:nvCxnSpPr>
        <p:spPr>
          <a:xfrm>
            <a:off x="1331640" y="3715871"/>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69 Metin kutusu"/>
          <p:cNvSpPr txBox="1"/>
          <p:nvPr/>
        </p:nvSpPr>
        <p:spPr>
          <a:xfrm>
            <a:off x="251520" y="1844824"/>
            <a:ext cx="430887" cy="3312368"/>
          </a:xfrm>
          <a:prstGeom prst="rect">
            <a:avLst/>
          </a:prstGeom>
          <a:noFill/>
        </p:spPr>
        <p:txBody>
          <a:bodyPr vert="vert270" wrap="square" rtlCol="0">
            <a:spAutoFit/>
          </a:bodyPr>
          <a:lstStyle/>
          <a:p>
            <a:r>
              <a:rPr lang="tr-TR" sz="1600" b="1" dirty="0" smtClean="0">
                <a:solidFill>
                  <a:schemeClr val="bg1">
                    <a:lumMod val="65000"/>
                  </a:schemeClr>
                </a:solidFill>
              </a:rPr>
              <a:t>       Dahili hatlar / Aboneler</a:t>
            </a:r>
          </a:p>
        </p:txBody>
      </p:sp>
      <p:sp>
        <p:nvSpPr>
          <p:cNvPr id="58" name="57 Metin kutusu"/>
          <p:cNvSpPr txBox="1"/>
          <p:nvPr/>
        </p:nvSpPr>
        <p:spPr>
          <a:xfrm rot="21233529">
            <a:off x="2206359" y="3822782"/>
            <a:ext cx="2026034" cy="307777"/>
          </a:xfrm>
          <a:prstGeom prst="rect">
            <a:avLst/>
          </a:prstGeom>
          <a:noFill/>
        </p:spPr>
        <p:txBody>
          <a:bodyPr wrap="square" rtlCol="0">
            <a:spAutoFit/>
          </a:bodyPr>
          <a:lstStyle/>
          <a:p>
            <a:r>
              <a:rPr lang="tr-TR" sz="1400" dirty="0" smtClean="0"/>
              <a:t>   </a:t>
            </a:r>
            <a:r>
              <a:rPr lang="tr-TR" sz="1400" dirty="0" err="1" smtClean="0"/>
              <a:t>Analog</a:t>
            </a:r>
            <a:r>
              <a:rPr lang="tr-TR" sz="1400" dirty="0" smtClean="0"/>
              <a:t> Santral</a:t>
            </a:r>
            <a:endParaRPr lang="tr-TR" sz="1400" dirty="0"/>
          </a:p>
        </p:txBody>
      </p:sp>
      <p:cxnSp>
        <p:nvCxnSpPr>
          <p:cNvPr id="85" name="84 Dirsek Bağlayıcısı"/>
          <p:cNvCxnSpPr/>
          <p:nvPr/>
        </p:nvCxnSpPr>
        <p:spPr>
          <a:xfrm>
            <a:off x="1259632" y="2779767"/>
            <a:ext cx="936104" cy="6480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9" name="65 Dirsek Bağlayıcısı"/>
          <p:cNvCxnSpPr/>
          <p:nvPr/>
        </p:nvCxnSpPr>
        <p:spPr>
          <a:xfrm flipV="1">
            <a:off x="1331640" y="4075911"/>
            <a:ext cx="864096" cy="72008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88" name="Grup 87"/>
          <p:cNvGrpSpPr/>
          <p:nvPr/>
        </p:nvGrpSpPr>
        <p:grpSpPr>
          <a:xfrm>
            <a:off x="5701175" y="746845"/>
            <a:ext cx="2881693" cy="1458019"/>
            <a:chOff x="5701175" y="746845"/>
            <a:chExt cx="2881693" cy="1458019"/>
          </a:xfrm>
        </p:grpSpPr>
        <p:pic>
          <p:nvPicPr>
            <p:cNvPr id="71" name="Picture 181" descr="postava m"/>
            <p:cNvPicPr>
              <a:picLocks noChangeAspect="1" noChangeArrowheads="1"/>
            </p:cNvPicPr>
            <p:nvPr/>
          </p:nvPicPr>
          <p:blipFill>
            <a:blip r:embed="rId5" cstate="print"/>
            <a:srcRect/>
            <a:stretch>
              <a:fillRect/>
            </a:stretch>
          </p:blipFill>
          <p:spPr bwMode="auto">
            <a:xfrm>
              <a:off x="7884368" y="746845"/>
              <a:ext cx="698500" cy="1169987"/>
            </a:xfrm>
            <a:prstGeom prst="rect">
              <a:avLst/>
            </a:prstGeom>
            <a:noFill/>
            <a:ln w="9525">
              <a:noFill/>
              <a:miter lim="800000"/>
              <a:headEnd/>
              <a:tailEnd/>
            </a:ln>
          </p:spPr>
        </p:pic>
        <p:pic>
          <p:nvPicPr>
            <p:cNvPr id="72" name="Picture 179" descr="gsm blesk m"/>
            <p:cNvPicPr>
              <a:picLocks noChangeAspect="1" noChangeArrowheads="1"/>
            </p:cNvPicPr>
            <p:nvPr/>
          </p:nvPicPr>
          <p:blipFill>
            <a:blip r:embed="rId6" cstate="print"/>
            <a:srcRect/>
            <a:stretch>
              <a:fillRect/>
            </a:stretch>
          </p:blipFill>
          <p:spPr bwMode="auto">
            <a:xfrm rot="572197" flipV="1">
              <a:off x="7164288" y="1196752"/>
              <a:ext cx="752475" cy="673100"/>
            </a:xfrm>
            <a:prstGeom prst="rect">
              <a:avLst/>
            </a:prstGeom>
            <a:noFill/>
            <a:ln w="9525">
              <a:noFill/>
              <a:miter lim="800000"/>
              <a:headEnd/>
              <a:tailEnd/>
            </a:ln>
          </p:spPr>
        </p:pic>
        <p:pic>
          <p:nvPicPr>
            <p:cNvPr id="44" name="Picture 180" descr="antena GSM m"/>
            <p:cNvPicPr>
              <a:picLocks noChangeAspect="1" noChangeArrowheads="1"/>
            </p:cNvPicPr>
            <p:nvPr/>
          </p:nvPicPr>
          <p:blipFill>
            <a:blip r:embed="rId7" cstate="print"/>
            <a:srcRect/>
            <a:stretch>
              <a:fillRect/>
            </a:stretch>
          </p:blipFill>
          <p:spPr bwMode="auto">
            <a:xfrm>
              <a:off x="6228184" y="836712"/>
              <a:ext cx="1130367" cy="1368152"/>
            </a:xfrm>
            <a:prstGeom prst="rect">
              <a:avLst/>
            </a:prstGeom>
            <a:noFill/>
            <a:ln w="9525">
              <a:noFill/>
              <a:miter lim="800000"/>
              <a:headEnd/>
              <a:tailEnd/>
            </a:ln>
          </p:spPr>
        </p:pic>
        <p:pic>
          <p:nvPicPr>
            <p:cNvPr id="61" name="Picture 179" descr="gsm blesk m"/>
            <p:cNvPicPr>
              <a:picLocks noChangeAspect="1" noChangeArrowheads="1"/>
            </p:cNvPicPr>
            <p:nvPr/>
          </p:nvPicPr>
          <p:blipFill>
            <a:blip r:embed="rId6" cstate="print"/>
            <a:srcRect/>
            <a:stretch>
              <a:fillRect/>
            </a:stretch>
          </p:blipFill>
          <p:spPr bwMode="auto">
            <a:xfrm rot="731187" flipV="1">
              <a:off x="5701175" y="1412606"/>
              <a:ext cx="752475" cy="673100"/>
            </a:xfrm>
            <a:prstGeom prst="rect">
              <a:avLst/>
            </a:prstGeom>
            <a:noFill/>
            <a:ln w="9525">
              <a:noFill/>
              <a:miter lim="800000"/>
              <a:headEnd/>
              <a:tailEnd/>
            </a:ln>
          </p:spPr>
        </p:pic>
      </p:grpSp>
      <p:sp>
        <p:nvSpPr>
          <p:cNvPr id="92" name="91 Metin kutusu"/>
          <p:cNvSpPr txBox="1"/>
          <p:nvPr/>
        </p:nvSpPr>
        <p:spPr>
          <a:xfrm>
            <a:off x="3851920" y="2422049"/>
            <a:ext cx="936104" cy="430887"/>
          </a:xfrm>
          <a:prstGeom prst="rect">
            <a:avLst/>
          </a:prstGeom>
          <a:noFill/>
        </p:spPr>
        <p:txBody>
          <a:bodyPr vert="horz" wrap="square" rtlCol="0">
            <a:spAutoFit/>
          </a:bodyPr>
          <a:lstStyle/>
          <a:p>
            <a:pPr algn="ctr"/>
            <a:r>
              <a:rPr lang="tr-TR" sz="1100" dirty="0" err="1" smtClean="0"/>
              <a:t>Xpeech</a:t>
            </a:r>
            <a:endParaRPr lang="tr-TR" sz="1100" dirty="0" smtClean="0"/>
          </a:p>
          <a:p>
            <a:pPr algn="ctr"/>
            <a:r>
              <a:rPr lang="tr-TR" sz="1100" dirty="0" err="1" smtClean="0"/>
              <a:t>OneStream</a:t>
            </a:r>
            <a:endParaRPr lang="tr-TR" sz="1100" dirty="0"/>
          </a:p>
        </p:txBody>
      </p:sp>
      <p:sp>
        <p:nvSpPr>
          <p:cNvPr id="39" name="Rectangle 8"/>
          <p:cNvSpPr txBox="1">
            <a:spLocks noChangeArrowheads="1"/>
          </p:cNvSpPr>
          <p:nvPr/>
        </p:nvSpPr>
        <p:spPr>
          <a:xfrm>
            <a:off x="244256" y="44624"/>
            <a:ext cx="8576216"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Verdana" pitchFamily="34" charset="0"/>
                <a:ea typeface="+mj-ea"/>
                <a:cs typeface="+mj-cs"/>
              </a:rPr>
              <a:t>Müşteriniz</a:t>
            </a:r>
            <a:r>
              <a:rPr kumimoji="0" lang="tr-TR" sz="2800" b="0" i="0" u="none" strike="noStrike" kern="1200" cap="none" spc="0" normalizeH="0" noProof="0" dirty="0" smtClean="0">
                <a:ln>
                  <a:noFill/>
                </a:ln>
                <a:solidFill>
                  <a:schemeClr val="tx1"/>
                </a:solidFill>
                <a:effectLst/>
                <a:uLnTx/>
                <a:uFillTx/>
                <a:latin typeface="Verdana" pitchFamily="34" charset="0"/>
                <a:ea typeface="+mj-ea"/>
                <a:cs typeface="+mj-cs"/>
              </a:rPr>
              <a:t> için en kapsamlı çözüm..!</a:t>
            </a:r>
            <a:endParaRPr kumimoji="0" lang="cs-CZ" sz="2800" b="0" i="0" u="none" strike="noStrike" kern="1200" cap="none" spc="0" normalizeH="0" baseline="0" noProof="0" dirty="0" smtClean="0">
              <a:ln>
                <a:noFill/>
              </a:ln>
              <a:solidFill>
                <a:schemeClr val="tx1"/>
              </a:solidFill>
              <a:effectLst/>
              <a:uLnTx/>
              <a:uFillTx/>
              <a:latin typeface="Verdana" pitchFamily="34" charset="0"/>
              <a:ea typeface="+mj-ea"/>
              <a:cs typeface="+mj-cs"/>
            </a:endParaRPr>
          </a:p>
        </p:txBody>
      </p:sp>
      <p:grpSp>
        <p:nvGrpSpPr>
          <p:cNvPr id="9" name="Grup 8"/>
          <p:cNvGrpSpPr/>
          <p:nvPr/>
        </p:nvGrpSpPr>
        <p:grpSpPr>
          <a:xfrm>
            <a:off x="3563888" y="3571855"/>
            <a:ext cx="3549840" cy="360040"/>
            <a:chOff x="3563888" y="2996952"/>
            <a:chExt cx="3600400" cy="360040"/>
          </a:xfrm>
        </p:grpSpPr>
        <p:cxnSp>
          <p:nvCxnSpPr>
            <p:cNvPr id="53" name="60 Düz Bağlayıcı"/>
            <p:cNvCxnSpPr/>
            <p:nvPr/>
          </p:nvCxnSpPr>
          <p:spPr>
            <a:xfrm>
              <a:off x="3563888" y="2996952"/>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60 Düz Bağlayıcı"/>
            <p:cNvCxnSpPr/>
            <p:nvPr/>
          </p:nvCxnSpPr>
          <p:spPr>
            <a:xfrm>
              <a:off x="3563888" y="3068960"/>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60 Düz Bağlayıcı"/>
            <p:cNvCxnSpPr/>
            <p:nvPr/>
          </p:nvCxnSpPr>
          <p:spPr>
            <a:xfrm>
              <a:off x="3563888" y="3140968"/>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60 Düz Bağlayıcı"/>
            <p:cNvCxnSpPr/>
            <p:nvPr/>
          </p:nvCxnSpPr>
          <p:spPr>
            <a:xfrm>
              <a:off x="3563888" y="3212976"/>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60 Düz Bağlayıcı"/>
            <p:cNvCxnSpPr/>
            <p:nvPr/>
          </p:nvCxnSpPr>
          <p:spPr>
            <a:xfrm>
              <a:off x="3563888" y="3284984"/>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60 Düz Bağlayıcı"/>
            <p:cNvCxnSpPr/>
            <p:nvPr/>
          </p:nvCxnSpPr>
          <p:spPr>
            <a:xfrm>
              <a:off x="3563888" y="3356992"/>
              <a:ext cx="3600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Cloud 24"/>
          <p:cNvSpPr/>
          <p:nvPr/>
        </p:nvSpPr>
        <p:spPr>
          <a:xfrm>
            <a:off x="7113860" y="3067799"/>
            <a:ext cx="1850628" cy="1224136"/>
          </a:xfrm>
          <a:prstGeom prst="cloud">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tr-TR" sz="2000" b="1" dirty="0" smtClean="0">
                <a:solidFill>
                  <a:schemeClr val="bg1"/>
                </a:solidFill>
              </a:rPr>
              <a:t>Karasal Hat</a:t>
            </a:r>
            <a:endParaRPr lang="en-US" sz="2000" b="1" dirty="0">
              <a:solidFill>
                <a:schemeClr val="bg1"/>
              </a:solidFill>
            </a:endParaRPr>
          </a:p>
        </p:txBody>
      </p:sp>
      <p:grpSp>
        <p:nvGrpSpPr>
          <p:cNvPr id="87" name="Grup 86"/>
          <p:cNvGrpSpPr/>
          <p:nvPr/>
        </p:nvGrpSpPr>
        <p:grpSpPr>
          <a:xfrm>
            <a:off x="3563888" y="1916832"/>
            <a:ext cx="3528392" cy="2006665"/>
            <a:chOff x="3563888" y="1988840"/>
            <a:chExt cx="3528392" cy="2006665"/>
          </a:xfrm>
        </p:grpSpPr>
        <p:pic>
          <p:nvPicPr>
            <p:cNvPr id="106" name="Picture 54" descr="onestream"/>
            <p:cNvPicPr>
              <a:picLocks noChangeAspect="1" noChangeArrowheads="1"/>
            </p:cNvPicPr>
            <p:nvPr/>
          </p:nvPicPr>
          <p:blipFill>
            <a:blip r:embed="rId8"/>
            <a:srcRect l="1363" t="993" r="1363" b="993"/>
            <a:stretch>
              <a:fillRect/>
            </a:stretch>
          </p:blipFill>
          <p:spPr bwMode="auto">
            <a:xfrm>
              <a:off x="4716016" y="1988840"/>
              <a:ext cx="1158644" cy="1600119"/>
            </a:xfrm>
            <a:prstGeom prst="rect">
              <a:avLst/>
            </a:prstGeom>
            <a:noFill/>
            <a:ln w="9525">
              <a:noFill/>
              <a:miter lim="800000"/>
              <a:headEnd/>
              <a:tailEnd/>
            </a:ln>
          </p:spPr>
        </p:pic>
        <p:grpSp>
          <p:nvGrpSpPr>
            <p:cNvPr id="86" name="Grup 85"/>
            <p:cNvGrpSpPr/>
            <p:nvPr/>
          </p:nvGrpSpPr>
          <p:grpSpPr>
            <a:xfrm>
              <a:off x="3563888" y="3501008"/>
              <a:ext cx="3528392" cy="494497"/>
              <a:chOff x="3563888" y="3798599"/>
              <a:chExt cx="3528392" cy="494497"/>
            </a:xfrm>
          </p:grpSpPr>
          <p:grpSp>
            <p:nvGrpSpPr>
              <p:cNvPr id="84" name="Grup 83"/>
              <p:cNvGrpSpPr/>
              <p:nvPr/>
            </p:nvGrpSpPr>
            <p:grpSpPr>
              <a:xfrm>
                <a:off x="3563888" y="3798600"/>
                <a:ext cx="1728192" cy="494496"/>
                <a:chOff x="3131840" y="4302657"/>
                <a:chExt cx="1728192" cy="494496"/>
              </a:xfrm>
            </p:grpSpPr>
            <p:grpSp>
              <p:nvGrpSpPr>
                <p:cNvPr id="63" name="Grup 62"/>
                <p:cNvGrpSpPr/>
                <p:nvPr/>
              </p:nvGrpSpPr>
              <p:grpSpPr>
                <a:xfrm>
                  <a:off x="3131840" y="4437112"/>
                  <a:ext cx="1728192" cy="360040"/>
                  <a:chOff x="3563888" y="2996952"/>
                  <a:chExt cx="4547873" cy="360040"/>
                </a:xfrm>
              </p:grpSpPr>
              <p:cxnSp>
                <p:nvCxnSpPr>
                  <p:cNvPr id="64" name="60 Düz Bağlayıcı"/>
                  <p:cNvCxnSpPr/>
                  <p:nvPr/>
                </p:nvCxnSpPr>
                <p:spPr>
                  <a:xfrm>
                    <a:off x="3563888" y="2996952"/>
                    <a:ext cx="36003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60 Düz Bağlayıcı"/>
                  <p:cNvCxnSpPr/>
                  <p:nvPr/>
                </p:nvCxnSpPr>
                <p:spPr>
                  <a:xfrm>
                    <a:off x="3563888" y="3068960"/>
                    <a:ext cx="378989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60 Düz Bağlayıcı"/>
                  <p:cNvCxnSpPr/>
                  <p:nvPr/>
                </p:nvCxnSpPr>
                <p:spPr>
                  <a:xfrm>
                    <a:off x="3563888" y="3140968"/>
                    <a:ext cx="3979389" cy="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60 Düz Bağlayıcı"/>
                  <p:cNvCxnSpPr/>
                  <p:nvPr/>
                </p:nvCxnSpPr>
                <p:spPr>
                  <a:xfrm>
                    <a:off x="3563888" y="3212976"/>
                    <a:ext cx="416888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60 Düz Bağlayıcı"/>
                  <p:cNvCxnSpPr/>
                  <p:nvPr/>
                </p:nvCxnSpPr>
                <p:spPr>
                  <a:xfrm>
                    <a:off x="3563888" y="3284984"/>
                    <a:ext cx="435837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60 Düz Bağlayıcı"/>
                  <p:cNvCxnSpPr/>
                  <p:nvPr/>
                </p:nvCxnSpPr>
                <p:spPr>
                  <a:xfrm>
                    <a:off x="3563888" y="3356992"/>
                    <a:ext cx="454787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3" name="Düz Bağlayıcı 22"/>
                <p:cNvCxnSpPr/>
                <p:nvPr/>
              </p:nvCxnSpPr>
              <p:spPr>
                <a:xfrm flipV="1">
                  <a:off x="4499992" y="4302657"/>
                  <a:ext cx="0" cy="1344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Düz Bağlayıcı 69"/>
                <p:cNvCxnSpPr/>
                <p:nvPr/>
              </p:nvCxnSpPr>
              <p:spPr>
                <a:xfrm flipV="1">
                  <a:off x="4572000" y="4302657"/>
                  <a:ext cx="0" cy="19690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Düz Bağlayıcı 72"/>
                <p:cNvCxnSpPr/>
                <p:nvPr/>
              </p:nvCxnSpPr>
              <p:spPr>
                <a:xfrm flipV="1">
                  <a:off x="4644008" y="4302657"/>
                  <a:ext cx="0" cy="2784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Düz Bağlayıcı 75"/>
                <p:cNvCxnSpPr/>
                <p:nvPr/>
              </p:nvCxnSpPr>
              <p:spPr>
                <a:xfrm flipV="1">
                  <a:off x="4716016" y="4312217"/>
                  <a:ext cx="0" cy="3409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Düz Bağlayıcı 79"/>
                <p:cNvCxnSpPr/>
                <p:nvPr/>
              </p:nvCxnSpPr>
              <p:spPr>
                <a:xfrm flipV="1">
                  <a:off x="4788024" y="4312217"/>
                  <a:ext cx="0" cy="4129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Düz Bağlayıcı 82"/>
                <p:cNvCxnSpPr/>
                <p:nvPr/>
              </p:nvCxnSpPr>
              <p:spPr>
                <a:xfrm flipV="1">
                  <a:off x="4860032" y="4312217"/>
                  <a:ext cx="0" cy="4849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0" name="Grup 89"/>
              <p:cNvGrpSpPr/>
              <p:nvPr/>
            </p:nvGrpSpPr>
            <p:grpSpPr>
              <a:xfrm flipH="1">
                <a:off x="5364088" y="3798599"/>
                <a:ext cx="1728192" cy="494496"/>
                <a:chOff x="3131840" y="4302657"/>
                <a:chExt cx="1728192" cy="494496"/>
              </a:xfrm>
            </p:grpSpPr>
            <p:grpSp>
              <p:nvGrpSpPr>
                <p:cNvPr id="91" name="Grup 90"/>
                <p:cNvGrpSpPr/>
                <p:nvPr/>
              </p:nvGrpSpPr>
              <p:grpSpPr>
                <a:xfrm>
                  <a:off x="3131840" y="4437112"/>
                  <a:ext cx="1728192" cy="360040"/>
                  <a:chOff x="3563888" y="2996952"/>
                  <a:chExt cx="4547873" cy="360040"/>
                </a:xfrm>
              </p:grpSpPr>
              <p:cxnSp>
                <p:nvCxnSpPr>
                  <p:cNvPr id="100" name="60 Düz Bağlayıcı"/>
                  <p:cNvCxnSpPr/>
                  <p:nvPr/>
                </p:nvCxnSpPr>
                <p:spPr>
                  <a:xfrm>
                    <a:off x="3563888" y="2996952"/>
                    <a:ext cx="36003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60 Düz Bağlayıcı"/>
                  <p:cNvCxnSpPr/>
                  <p:nvPr/>
                </p:nvCxnSpPr>
                <p:spPr>
                  <a:xfrm>
                    <a:off x="3563888" y="3068960"/>
                    <a:ext cx="378989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60 Düz Bağlayıcı"/>
                  <p:cNvCxnSpPr/>
                  <p:nvPr/>
                </p:nvCxnSpPr>
                <p:spPr>
                  <a:xfrm>
                    <a:off x="3563888" y="3140968"/>
                    <a:ext cx="3979389" cy="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60 Düz Bağlayıcı"/>
                  <p:cNvCxnSpPr/>
                  <p:nvPr/>
                </p:nvCxnSpPr>
                <p:spPr>
                  <a:xfrm>
                    <a:off x="3563888" y="3212976"/>
                    <a:ext cx="416888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60 Düz Bağlayıcı"/>
                  <p:cNvCxnSpPr/>
                  <p:nvPr/>
                </p:nvCxnSpPr>
                <p:spPr>
                  <a:xfrm>
                    <a:off x="3563888" y="3284984"/>
                    <a:ext cx="435837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60 Düz Bağlayıcı"/>
                  <p:cNvCxnSpPr/>
                  <p:nvPr/>
                </p:nvCxnSpPr>
                <p:spPr>
                  <a:xfrm>
                    <a:off x="3563888" y="3356992"/>
                    <a:ext cx="454787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94" name="Düz Bağlayıcı 93"/>
                <p:cNvCxnSpPr/>
                <p:nvPr/>
              </p:nvCxnSpPr>
              <p:spPr>
                <a:xfrm flipV="1">
                  <a:off x="4499992" y="4302657"/>
                  <a:ext cx="0" cy="1344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Düz Bağlayıcı 94"/>
                <p:cNvCxnSpPr/>
                <p:nvPr/>
              </p:nvCxnSpPr>
              <p:spPr>
                <a:xfrm flipV="1">
                  <a:off x="4572000" y="4302657"/>
                  <a:ext cx="0" cy="19690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Düz Bağlayıcı 95"/>
                <p:cNvCxnSpPr/>
                <p:nvPr/>
              </p:nvCxnSpPr>
              <p:spPr>
                <a:xfrm flipV="1">
                  <a:off x="4644008" y="4302657"/>
                  <a:ext cx="0" cy="2784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Düz Bağlayıcı 96"/>
                <p:cNvCxnSpPr/>
                <p:nvPr/>
              </p:nvCxnSpPr>
              <p:spPr>
                <a:xfrm flipV="1">
                  <a:off x="4716016" y="4312217"/>
                  <a:ext cx="0" cy="3409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Düz Bağlayıcı 97"/>
                <p:cNvCxnSpPr/>
                <p:nvPr/>
              </p:nvCxnSpPr>
              <p:spPr>
                <a:xfrm flipV="1">
                  <a:off x="4788024" y="4312217"/>
                  <a:ext cx="0" cy="4129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Düz Bağlayıcı 98"/>
                <p:cNvCxnSpPr/>
                <p:nvPr/>
              </p:nvCxnSpPr>
              <p:spPr>
                <a:xfrm flipV="1">
                  <a:off x="4860032" y="4312217"/>
                  <a:ext cx="0" cy="4849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grpSp>
      <p:grpSp>
        <p:nvGrpSpPr>
          <p:cNvPr id="125" name="Grup 124"/>
          <p:cNvGrpSpPr/>
          <p:nvPr/>
        </p:nvGrpSpPr>
        <p:grpSpPr>
          <a:xfrm>
            <a:off x="4860032" y="3427841"/>
            <a:ext cx="1296144" cy="2161399"/>
            <a:chOff x="5220072" y="3427841"/>
            <a:chExt cx="1296144" cy="2161399"/>
          </a:xfrm>
        </p:grpSpPr>
        <p:pic>
          <p:nvPicPr>
            <p:cNvPr id="126" name="Picture 2" descr="O:\Pazarlama\Ürün Görselleri\Xpeech\Ürün Görselleri\XSG8000 seris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072" y="5081151"/>
              <a:ext cx="1296144" cy="508089"/>
            </a:xfrm>
            <a:prstGeom prst="rect">
              <a:avLst/>
            </a:prstGeom>
            <a:noFill/>
            <a:extLst>
              <a:ext uri="{909E8E84-426E-40DD-AFC4-6F175D3DCCD1}">
                <a14:hiddenFill xmlns:a14="http://schemas.microsoft.com/office/drawing/2010/main">
                  <a:solidFill>
                    <a:srgbClr val="FFFFFF"/>
                  </a:solidFill>
                </a14:hiddenFill>
              </a:ext>
            </a:extLst>
          </p:spPr>
        </p:pic>
        <p:cxnSp>
          <p:nvCxnSpPr>
            <p:cNvPr id="127" name="Dirsek Bağlayıcısı 126"/>
            <p:cNvCxnSpPr/>
            <p:nvPr/>
          </p:nvCxnSpPr>
          <p:spPr>
            <a:xfrm rot="16200000" flipH="1">
              <a:off x="4787447" y="4004484"/>
              <a:ext cx="1801358" cy="648072"/>
            </a:xfrm>
            <a:prstGeom prst="bentConnector3">
              <a:avLst/>
            </a:prstGeom>
          </p:spPr>
          <p:style>
            <a:lnRef idx="3">
              <a:schemeClr val="accent2"/>
            </a:lnRef>
            <a:fillRef idx="0">
              <a:schemeClr val="accent2"/>
            </a:fillRef>
            <a:effectRef idx="2">
              <a:schemeClr val="accent2"/>
            </a:effectRef>
            <a:fontRef idx="minor">
              <a:schemeClr val="tx1"/>
            </a:fontRef>
          </p:style>
        </p:cxnSp>
      </p:grpSp>
      <p:sp>
        <p:nvSpPr>
          <p:cNvPr id="128" name="91 Metin kutusu"/>
          <p:cNvSpPr txBox="1"/>
          <p:nvPr/>
        </p:nvSpPr>
        <p:spPr>
          <a:xfrm>
            <a:off x="4860033" y="5517232"/>
            <a:ext cx="936104" cy="430887"/>
          </a:xfrm>
          <a:prstGeom prst="rect">
            <a:avLst/>
          </a:prstGeom>
          <a:noFill/>
        </p:spPr>
        <p:txBody>
          <a:bodyPr vert="horz" wrap="square" rtlCol="0">
            <a:spAutoFit/>
          </a:bodyPr>
          <a:lstStyle/>
          <a:p>
            <a:pPr algn="ctr"/>
            <a:r>
              <a:rPr lang="tr-TR" sz="1100" dirty="0" smtClean="0"/>
              <a:t>G.SHDSL</a:t>
            </a:r>
          </a:p>
          <a:p>
            <a:pPr algn="ctr"/>
            <a:r>
              <a:rPr lang="tr-TR" sz="1100" dirty="0" smtClean="0"/>
              <a:t>Modem</a:t>
            </a:r>
            <a:endParaRPr lang="tr-TR" sz="1100" dirty="0"/>
          </a:p>
        </p:txBody>
      </p:sp>
      <p:grpSp>
        <p:nvGrpSpPr>
          <p:cNvPr id="129" name="Grup 128"/>
          <p:cNvGrpSpPr/>
          <p:nvPr/>
        </p:nvGrpSpPr>
        <p:grpSpPr>
          <a:xfrm>
            <a:off x="6253234" y="4941168"/>
            <a:ext cx="2761682" cy="1224136"/>
            <a:chOff x="6253234" y="4941168"/>
            <a:chExt cx="2761682" cy="1224136"/>
          </a:xfrm>
        </p:grpSpPr>
        <p:sp>
          <p:nvSpPr>
            <p:cNvPr id="130" name="Cloud 24"/>
            <p:cNvSpPr/>
            <p:nvPr/>
          </p:nvSpPr>
          <p:spPr>
            <a:xfrm>
              <a:off x="7092280" y="4941168"/>
              <a:ext cx="1922636" cy="1224136"/>
            </a:xfrm>
            <a:prstGeom prst="cloud">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tr-TR" sz="1600" b="1" dirty="0" err="1" smtClean="0">
                  <a:solidFill>
                    <a:schemeClr val="bg1"/>
                  </a:solidFill>
                </a:rPr>
                <a:t>Turkcell</a:t>
              </a:r>
              <a:r>
                <a:rPr lang="tr-TR" sz="1600" b="1" dirty="0" smtClean="0">
                  <a:solidFill>
                    <a:schemeClr val="bg1"/>
                  </a:solidFill>
                </a:rPr>
                <a:t> Superonline</a:t>
              </a:r>
              <a:endParaRPr lang="en-US" sz="1600" b="1" dirty="0">
                <a:solidFill>
                  <a:schemeClr val="bg1"/>
                </a:solidFill>
              </a:endParaRPr>
            </a:p>
          </p:txBody>
        </p:sp>
        <p:pic>
          <p:nvPicPr>
            <p:cNvPr id="131" name="Picture 179" descr="gsm blesk m"/>
            <p:cNvPicPr>
              <a:picLocks noChangeAspect="1" noChangeArrowheads="1"/>
            </p:cNvPicPr>
            <p:nvPr/>
          </p:nvPicPr>
          <p:blipFill>
            <a:blip r:embed="rId6" cstate="print"/>
            <a:srcRect/>
            <a:stretch>
              <a:fillRect/>
            </a:stretch>
          </p:blipFill>
          <p:spPr bwMode="auto">
            <a:xfrm rot="2837173" flipV="1">
              <a:off x="6213546" y="5135675"/>
              <a:ext cx="752475" cy="673100"/>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val="420658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611560" y="1916832"/>
            <a:ext cx="7980174" cy="2123658"/>
          </a:xfrm>
          <a:prstGeom prst="rect">
            <a:avLst/>
          </a:prstGeom>
          <a:noFill/>
        </p:spPr>
        <p:txBody>
          <a:bodyPr wrap="square" rtlCol="0">
            <a:spAutoFit/>
          </a:bodyPr>
          <a:lstStyle/>
          <a:p>
            <a:pPr algn="ctr">
              <a:buClr>
                <a:srgbClr val="00B050"/>
              </a:buClr>
            </a:pPr>
            <a:r>
              <a:rPr lang="tr-TR" sz="6600" b="1" dirty="0" smtClean="0"/>
              <a:t>Telefon Santrali olmadan</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858" y="4293096"/>
            <a:ext cx="2034286" cy="891429"/>
          </a:xfrm>
          <a:prstGeom prst="rect">
            <a:avLst/>
          </a:prstGeom>
        </p:spPr>
      </p:pic>
    </p:spTree>
    <p:extLst>
      <p:ext uri="{BB962C8B-B14F-4D97-AF65-F5344CB8AC3E}">
        <p14:creationId xmlns:p14="http://schemas.microsoft.com/office/powerpoint/2010/main" val="17223696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up 87"/>
          <p:cNvGrpSpPr/>
          <p:nvPr/>
        </p:nvGrpSpPr>
        <p:grpSpPr>
          <a:xfrm>
            <a:off x="5773183" y="746845"/>
            <a:ext cx="2881693" cy="1458019"/>
            <a:chOff x="5701175" y="746845"/>
            <a:chExt cx="2881693" cy="1458019"/>
          </a:xfrm>
        </p:grpSpPr>
        <p:pic>
          <p:nvPicPr>
            <p:cNvPr id="71" name="Picture 181" descr="postava m"/>
            <p:cNvPicPr>
              <a:picLocks noChangeAspect="1" noChangeArrowheads="1"/>
            </p:cNvPicPr>
            <p:nvPr/>
          </p:nvPicPr>
          <p:blipFill>
            <a:blip r:embed="rId3" cstate="print"/>
            <a:srcRect/>
            <a:stretch>
              <a:fillRect/>
            </a:stretch>
          </p:blipFill>
          <p:spPr bwMode="auto">
            <a:xfrm>
              <a:off x="7884368" y="746845"/>
              <a:ext cx="698500" cy="1169987"/>
            </a:xfrm>
            <a:prstGeom prst="rect">
              <a:avLst/>
            </a:prstGeom>
            <a:noFill/>
            <a:ln w="9525">
              <a:noFill/>
              <a:miter lim="800000"/>
              <a:headEnd/>
              <a:tailEnd/>
            </a:ln>
          </p:spPr>
        </p:pic>
        <p:pic>
          <p:nvPicPr>
            <p:cNvPr id="44" name="Picture 180" descr="antena GSM m"/>
            <p:cNvPicPr>
              <a:picLocks noChangeAspect="1" noChangeArrowheads="1"/>
            </p:cNvPicPr>
            <p:nvPr/>
          </p:nvPicPr>
          <p:blipFill>
            <a:blip r:embed="rId4" cstate="print"/>
            <a:srcRect/>
            <a:stretch>
              <a:fillRect/>
            </a:stretch>
          </p:blipFill>
          <p:spPr bwMode="auto">
            <a:xfrm>
              <a:off x="6228184" y="836712"/>
              <a:ext cx="1130367" cy="1368152"/>
            </a:xfrm>
            <a:prstGeom prst="rect">
              <a:avLst/>
            </a:prstGeom>
            <a:noFill/>
            <a:ln w="9525">
              <a:noFill/>
              <a:miter lim="800000"/>
              <a:headEnd/>
              <a:tailEnd/>
            </a:ln>
          </p:spPr>
        </p:pic>
        <p:pic>
          <p:nvPicPr>
            <p:cNvPr id="61" name="Picture 179" descr="gsm blesk m"/>
            <p:cNvPicPr>
              <a:picLocks noChangeAspect="1" noChangeArrowheads="1"/>
            </p:cNvPicPr>
            <p:nvPr/>
          </p:nvPicPr>
          <p:blipFill>
            <a:blip r:embed="rId5" cstate="print"/>
            <a:srcRect/>
            <a:stretch>
              <a:fillRect/>
            </a:stretch>
          </p:blipFill>
          <p:spPr bwMode="auto">
            <a:xfrm rot="731187" flipV="1">
              <a:off x="5701175" y="1412606"/>
              <a:ext cx="752475" cy="673100"/>
            </a:xfrm>
            <a:prstGeom prst="rect">
              <a:avLst/>
            </a:prstGeom>
            <a:noFill/>
            <a:ln w="9525">
              <a:noFill/>
              <a:miter lim="800000"/>
              <a:headEnd/>
              <a:tailEnd/>
            </a:ln>
          </p:spPr>
        </p:pic>
        <p:pic>
          <p:nvPicPr>
            <p:cNvPr id="72" name="Picture 179" descr="gsm blesk m"/>
            <p:cNvPicPr>
              <a:picLocks noChangeAspect="1" noChangeArrowheads="1"/>
            </p:cNvPicPr>
            <p:nvPr/>
          </p:nvPicPr>
          <p:blipFill>
            <a:blip r:embed="rId5" cstate="print"/>
            <a:srcRect/>
            <a:stretch>
              <a:fillRect/>
            </a:stretch>
          </p:blipFill>
          <p:spPr bwMode="auto">
            <a:xfrm rot="572197" flipV="1">
              <a:off x="7164288" y="1196752"/>
              <a:ext cx="752475" cy="673100"/>
            </a:xfrm>
            <a:prstGeom prst="rect">
              <a:avLst/>
            </a:prstGeom>
            <a:noFill/>
            <a:ln w="9525">
              <a:noFill/>
              <a:miter lim="800000"/>
              <a:headEnd/>
              <a:tailEnd/>
            </a:ln>
          </p:spPr>
        </p:pic>
      </p:grpSp>
      <p:sp>
        <p:nvSpPr>
          <p:cNvPr id="92" name="91 Metin kutusu"/>
          <p:cNvSpPr txBox="1"/>
          <p:nvPr/>
        </p:nvSpPr>
        <p:spPr>
          <a:xfrm>
            <a:off x="3923928" y="2422049"/>
            <a:ext cx="936104" cy="430887"/>
          </a:xfrm>
          <a:prstGeom prst="rect">
            <a:avLst/>
          </a:prstGeom>
          <a:noFill/>
        </p:spPr>
        <p:txBody>
          <a:bodyPr vert="horz" wrap="square" rtlCol="0">
            <a:spAutoFit/>
          </a:bodyPr>
          <a:lstStyle/>
          <a:p>
            <a:pPr algn="ctr"/>
            <a:r>
              <a:rPr lang="tr-TR" sz="1100" dirty="0" err="1" smtClean="0"/>
              <a:t>Xpeech</a:t>
            </a:r>
            <a:endParaRPr lang="tr-TR" sz="1100" dirty="0" smtClean="0"/>
          </a:p>
          <a:p>
            <a:pPr algn="ctr"/>
            <a:r>
              <a:rPr lang="tr-TR" sz="1100" dirty="0" err="1" smtClean="0"/>
              <a:t>OneStream</a:t>
            </a:r>
            <a:endParaRPr lang="tr-TR" sz="1100" dirty="0"/>
          </a:p>
        </p:txBody>
      </p:sp>
      <p:grpSp>
        <p:nvGrpSpPr>
          <p:cNvPr id="9" name="Grup 8"/>
          <p:cNvGrpSpPr/>
          <p:nvPr/>
        </p:nvGrpSpPr>
        <p:grpSpPr>
          <a:xfrm>
            <a:off x="3635896" y="3571855"/>
            <a:ext cx="3549840" cy="360040"/>
            <a:chOff x="3563888" y="2996952"/>
            <a:chExt cx="3600400" cy="360040"/>
          </a:xfrm>
        </p:grpSpPr>
        <p:cxnSp>
          <p:nvCxnSpPr>
            <p:cNvPr id="53" name="60 Düz Bağlayıcı"/>
            <p:cNvCxnSpPr/>
            <p:nvPr/>
          </p:nvCxnSpPr>
          <p:spPr>
            <a:xfrm>
              <a:off x="3563888" y="2996952"/>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60 Düz Bağlayıcı"/>
            <p:cNvCxnSpPr/>
            <p:nvPr/>
          </p:nvCxnSpPr>
          <p:spPr>
            <a:xfrm>
              <a:off x="3563888" y="3068960"/>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60 Düz Bağlayıcı"/>
            <p:cNvCxnSpPr/>
            <p:nvPr/>
          </p:nvCxnSpPr>
          <p:spPr>
            <a:xfrm>
              <a:off x="3563888" y="3140968"/>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60 Düz Bağlayıcı"/>
            <p:cNvCxnSpPr/>
            <p:nvPr/>
          </p:nvCxnSpPr>
          <p:spPr>
            <a:xfrm>
              <a:off x="3563888" y="3212976"/>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60 Düz Bağlayıcı"/>
            <p:cNvCxnSpPr/>
            <p:nvPr/>
          </p:nvCxnSpPr>
          <p:spPr>
            <a:xfrm>
              <a:off x="3563888" y="3284984"/>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60 Düz Bağlayıcı"/>
            <p:cNvCxnSpPr/>
            <p:nvPr/>
          </p:nvCxnSpPr>
          <p:spPr>
            <a:xfrm>
              <a:off x="3563888" y="3356992"/>
              <a:ext cx="3600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Cloud 24"/>
          <p:cNvSpPr/>
          <p:nvPr/>
        </p:nvSpPr>
        <p:spPr>
          <a:xfrm>
            <a:off x="7185868" y="3067799"/>
            <a:ext cx="1850628" cy="1224136"/>
          </a:xfrm>
          <a:prstGeom prst="cloud">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tr-TR" sz="2000" b="1" dirty="0" smtClean="0">
                <a:solidFill>
                  <a:schemeClr val="bg1"/>
                </a:solidFill>
              </a:rPr>
              <a:t>Karasal Hat</a:t>
            </a:r>
            <a:endParaRPr lang="en-US" sz="2000" b="1" dirty="0">
              <a:solidFill>
                <a:schemeClr val="bg1"/>
              </a:solidFill>
            </a:endParaRPr>
          </a:p>
        </p:txBody>
      </p:sp>
      <p:grpSp>
        <p:nvGrpSpPr>
          <p:cNvPr id="87" name="Grup 86"/>
          <p:cNvGrpSpPr/>
          <p:nvPr/>
        </p:nvGrpSpPr>
        <p:grpSpPr>
          <a:xfrm>
            <a:off x="3635896" y="1926391"/>
            <a:ext cx="3528392" cy="2006665"/>
            <a:chOff x="3563888" y="1988840"/>
            <a:chExt cx="3528392" cy="2006665"/>
          </a:xfrm>
        </p:grpSpPr>
        <p:pic>
          <p:nvPicPr>
            <p:cNvPr id="106" name="Picture 54" descr="onestream"/>
            <p:cNvPicPr>
              <a:picLocks noChangeAspect="1" noChangeArrowheads="1"/>
            </p:cNvPicPr>
            <p:nvPr/>
          </p:nvPicPr>
          <p:blipFill>
            <a:blip r:embed="rId6"/>
            <a:srcRect l="1363" t="993" r="1363" b="993"/>
            <a:stretch>
              <a:fillRect/>
            </a:stretch>
          </p:blipFill>
          <p:spPr bwMode="auto">
            <a:xfrm>
              <a:off x="4716016" y="1988840"/>
              <a:ext cx="1158644" cy="1600119"/>
            </a:xfrm>
            <a:prstGeom prst="rect">
              <a:avLst/>
            </a:prstGeom>
            <a:noFill/>
            <a:ln w="9525">
              <a:noFill/>
              <a:miter lim="800000"/>
              <a:headEnd/>
              <a:tailEnd/>
            </a:ln>
          </p:spPr>
        </p:pic>
        <p:grpSp>
          <p:nvGrpSpPr>
            <p:cNvPr id="86" name="Grup 85"/>
            <p:cNvGrpSpPr/>
            <p:nvPr/>
          </p:nvGrpSpPr>
          <p:grpSpPr>
            <a:xfrm>
              <a:off x="3563888" y="3501008"/>
              <a:ext cx="3528392" cy="494497"/>
              <a:chOff x="3563888" y="3798599"/>
              <a:chExt cx="3528392" cy="494497"/>
            </a:xfrm>
          </p:grpSpPr>
          <p:grpSp>
            <p:nvGrpSpPr>
              <p:cNvPr id="84" name="Grup 83"/>
              <p:cNvGrpSpPr/>
              <p:nvPr/>
            </p:nvGrpSpPr>
            <p:grpSpPr>
              <a:xfrm>
                <a:off x="3563888" y="3798600"/>
                <a:ext cx="1728192" cy="494496"/>
                <a:chOff x="3131840" y="4302657"/>
                <a:chExt cx="1728192" cy="494496"/>
              </a:xfrm>
            </p:grpSpPr>
            <p:grpSp>
              <p:nvGrpSpPr>
                <p:cNvPr id="63" name="Grup 62"/>
                <p:cNvGrpSpPr/>
                <p:nvPr/>
              </p:nvGrpSpPr>
              <p:grpSpPr>
                <a:xfrm>
                  <a:off x="3131840" y="4437112"/>
                  <a:ext cx="1728192" cy="360040"/>
                  <a:chOff x="3563888" y="2996952"/>
                  <a:chExt cx="4547873" cy="360040"/>
                </a:xfrm>
              </p:grpSpPr>
              <p:cxnSp>
                <p:nvCxnSpPr>
                  <p:cNvPr id="64" name="60 Düz Bağlayıcı"/>
                  <p:cNvCxnSpPr/>
                  <p:nvPr/>
                </p:nvCxnSpPr>
                <p:spPr>
                  <a:xfrm>
                    <a:off x="3563888" y="2996952"/>
                    <a:ext cx="36003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60 Düz Bağlayıcı"/>
                  <p:cNvCxnSpPr/>
                  <p:nvPr/>
                </p:nvCxnSpPr>
                <p:spPr>
                  <a:xfrm>
                    <a:off x="3563888" y="3068960"/>
                    <a:ext cx="378989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60 Düz Bağlayıcı"/>
                  <p:cNvCxnSpPr/>
                  <p:nvPr/>
                </p:nvCxnSpPr>
                <p:spPr>
                  <a:xfrm>
                    <a:off x="3563888" y="3140968"/>
                    <a:ext cx="3979389" cy="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60 Düz Bağlayıcı"/>
                  <p:cNvCxnSpPr/>
                  <p:nvPr/>
                </p:nvCxnSpPr>
                <p:spPr>
                  <a:xfrm>
                    <a:off x="3563888" y="3212976"/>
                    <a:ext cx="416888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60 Düz Bağlayıcı"/>
                  <p:cNvCxnSpPr/>
                  <p:nvPr/>
                </p:nvCxnSpPr>
                <p:spPr>
                  <a:xfrm>
                    <a:off x="3563888" y="3284984"/>
                    <a:ext cx="435837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60 Düz Bağlayıcı"/>
                  <p:cNvCxnSpPr/>
                  <p:nvPr/>
                </p:nvCxnSpPr>
                <p:spPr>
                  <a:xfrm>
                    <a:off x="3563888" y="3356992"/>
                    <a:ext cx="454787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3" name="Düz Bağlayıcı 22"/>
                <p:cNvCxnSpPr/>
                <p:nvPr/>
              </p:nvCxnSpPr>
              <p:spPr>
                <a:xfrm flipV="1">
                  <a:off x="4499992" y="4302657"/>
                  <a:ext cx="0" cy="1344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Düz Bağlayıcı 69"/>
                <p:cNvCxnSpPr/>
                <p:nvPr/>
              </p:nvCxnSpPr>
              <p:spPr>
                <a:xfrm flipV="1">
                  <a:off x="4572000" y="4302657"/>
                  <a:ext cx="0" cy="19690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Düz Bağlayıcı 72"/>
                <p:cNvCxnSpPr/>
                <p:nvPr/>
              </p:nvCxnSpPr>
              <p:spPr>
                <a:xfrm flipV="1">
                  <a:off x="4644008" y="4302657"/>
                  <a:ext cx="0" cy="2784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Düz Bağlayıcı 75"/>
                <p:cNvCxnSpPr/>
                <p:nvPr/>
              </p:nvCxnSpPr>
              <p:spPr>
                <a:xfrm flipV="1">
                  <a:off x="4716016" y="4312217"/>
                  <a:ext cx="0" cy="3409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Düz Bağlayıcı 79"/>
                <p:cNvCxnSpPr/>
                <p:nvPr/>
              </p:nvCxnSpPr>
              <p:spPr>
                <a:xfrm flipV="1">
                  <a:off x="4788024" y="4312217"/>
                  <a:ext cx="0" cy="4129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Düz Bağlayıcı 82"/>
                <p:cNvCxnSpPr/>
                <p:nvPr/>
              </p:nvCxnSpPr>
              <p:spPr>
                <a:xfrm flipV="1">
                  <a:off x="4860032" y="4312217"/>
                  <a:ext cx="0" cy="4849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0" name="Grup 89"/>
              <p:cNvGrpSpPr/>
              <p:nvPr/>
            </p:nvGrpSpPr>
            <p:grpSpPr>
              <a:xfrm flipH="1">
                <a:off x="5364088" y="3798599"/>
                <a:ext cx="1728192" cy="494496"/>
                <a:chOff x="3131840" y="4302657"/>
                <a:chExt cx="1728192" cy="494496"/>
              </a:xfrm>
            </p:grpSpPr>
            <p:grpSp>
              <p:nvGrpSpPr>
                <p:cNvPr id="91" name="Grup 90"/>
                <p:cNvGrpSpPr/>
                <p:nvPr/>
              </p:nvGrpSpPr>
              <p:grpSpPr>
                <a:xfrm>
                  <a:off x="3131840" y="4437112"/>
                  <a:ext cx="1728192" cy="360040"/>
                  <a:chOff x="3563888" y="2996952"/>
                  <a:chExt cx="4547873" cy="360040"/>
                </a:xfrm>
              </p:grpSpPr>
              <p:cxnSp>
                <p:nvCxnSpPr>
                  <p:cNvPr id="100" name="60 Düz Bağlayıcı"/>
                  <p:cNvCxnSpPr/>
                  <p:nvPr/>
                </p:nvCxnSpPr>
                <p:spPr>
                  <a:xfrm>
                    <a:off x="3563888" y="2996952"/>
                    <a:ext cx="36003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60 Düz Bağlayıcı"/>
                  <p:cNvCxnSpPr/>
                  <p:nvPr/>
                </p:nvCxnSpPr>
                <p:spPr>
                  <a:xfrm>
                    <a:off x="3563888" y="3068960"/>
                    <a:ext cx="378989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60 Düz Bağlayıcı"/>
                  <p:cNvCxnSpPr/>
                  <p:nvPr/>
                </p:nvCxnSpPr>
                <p:spPr>
                  <a:xfrm>
                    <a:off x="3563888" y="3140968"/>
                    <a:ext cx="3979389" cy="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60 Düz Bağlayıcı"/>
                  <p:cNvCxnSpPr/>
                  <p:nvPr/>
                </p:nvCxnSpPr>
                <p:spPr>
                  <a:xfrm>
                    <a:off x="3563888" y="3212976"/>
                    <a:ext cx="416888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60 Düz Bağlayıcı"/>
                  <p:cNvCxnSpPr/>
                  <p:nvPr/>
                </p:nvCxnSpPr>
                <p:spPr>
                  <a:xfrm>
                    <a:off x="3563888" y="3284984"/>
                    <a:ext cx="435837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60 Düz Bağlayıcı"/>
                  <p:cNvCxnSpPr/>
                  <p:nvPr/>
                </p:nvCxnSpPr>
                <p:spPr>
                  <a:xfrm>
                    <a:off x="3563888" y="3356992"/>
                    <a:ext cx="454787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94" name="Düz Bağlayıcı 93"/>
                <p:cNvCxnSpPr/>
                <p:nvPr/>
              </p:nvCxnSpPr>
              <p:spPr>
                <a:xfrm flipV="1">
                  <a:off x="4499992" y="4302657"/>
                  <a:ext cx="0" cy="1344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Düz Bağlayıcı 94"/>
                <p:cNvCxnSpPr/>
                <p:nvPr/>
              </p:nvCxnSpPr>
              <p:spPr>
                <a:xfrm flipV="1">
                  <a:off x="4572000" y="4302657"/>
                  <a:ext cx="0" cy="19690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Düz Bağlayıcı 95"/>
                <p:cNvCxnSpPr/>
                <p:nvPr/>
              </p:nvCxnSpPr>
              <p:spPr>
                <a:xfrm flipV="1">
                  <a:off x="4644008" y="4302657"/>
                  <a:ext cx="0" cy="2784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Düz Bağlayıcı 96"/>
                <p:cNvCxnSpPr/>
                <p:nvPr/>
              </p:nvCxnSpPr>
              <p:spPr>
                <a:xfrm flipV="1">
                  <a:off x="4716016" y="4312217"/>
                  <a:ext cx="0" cy="3409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Düz Bağlayıcı 97"/>
                <p:cNvCxnSpPr/>
                <p:nvPr/>
              </p:nvCxnSpPr>
              <p:spPr>
                <a:xfrm flipV="1">
                  <a:off x="4788024" y="4312217"/>
                  <a:ext cx="0" cy="4129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Düz Bağlayıcı 98"/>
                <p:cNvCxnSpPr/>
                <p:nvPr/>
              </p:nvCxnSpPr>
              <p:spPr>
                <a:xfrm flipV="1">
                  <a:off x="4860032" y="4312217"/>
                  <a:ext cx="0" cy="4849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grpSp>
      <p:grpSp>
        <p:nvGrpSpPr>
          <p:cNvPr id="34" name="Grup 33"/>
          <p:cNvGrpSpPr/>
          <p:nvPr/>
        </p:nvGrpSpPr>
        <p:grpSpPr>
          <a:xfrm>
            <a:off x="1331640" y="1412776"/>
            <a:ext cx="2952328" cy="4464496"/>
            <a:chOff x="1259632" y="1412776"/>
            <a:chExt cx="2952328" cy="4464496"/>
          </a:xfrm>
        </p:grpSpPr>
        <p:grpSp>
          <p:nvGrpSpPr>
            <p:cNvPr id="33" name="Grup 32"/>
            <p:cNvGrpSpPr/>
            <p:nvPr/>
          </p:nvGrpSpPr>
          <p:grpSpPr>
            <a:xfrm>
              <a:off x="1331640" y="1412776"/>
              <a:ext cx="2880320" cy="4176464"/>
              <a:chOff x="683568" y="1412776"/>
              <a:chExt cx="2880320" cy="4176464"/>
            </a:xfrm>
          </p:grpSpPr>
          <p:pic>
            <p:nvPicPr>
              <p:cNvPr id="47" name="Picture 175" descr="tlf analog m"/>
              <p:cNvPicPr>
                <a:picLocks noChangeAspect="1" noChangeArrowheads="1"/>
              </p:cNvPicPr>
              <p:nvPr/>
            </p:nvPicPr>
            <p:blipFill>
              <a:blip r:embed="rId7" cstate="print"/>
              <a:srcRect/>
              <a:stretch>
                <a:fillRect/>
              </a:stretch>
            </p:blipFill>
            <p:spPr bwMode="auto">
              <a:xfrm>
                <a:off x="706728" y="1412776"/>
                <a:ext cx="624912" cy="774130"/>
              </a:xfrm>
              <a:prstGeom prst="rect">
                <a:avLst/>
              </a:prstGeom>
              <a:noFill/>
              <a:ln w="9525">
                <a:noFill/>
                <a:miter lim="800000"/>
                <a:headEnd/>
                <a:tailEnd/>
              </a:ln>
            </p:spPr>
          </p:pic>
          <p:pic>
            <p:nvPicPr>
              <p:cNvPr id="50" name="Picture 176" descr="tlf analog m"/>
              <p:cNvPicPr>
                <a:picLocks noChangeAspect="1" noChangeArrowheads="1"/>
              </p:cNvPicPr>
              <p:nvPr/>
            </p:nvPicPr>
            <p:blipFill>
              <a:blip r:embed="rId7" cstate="print"/>
              <a:srcRect/>
              <a:stretch>
                <a:fillRect/>
              </a:stretch>
            </p:blipFill>
            <p:spPr bwMode="auto">
              <a:xfrm>
                <a:off x="683568" y="3584110"/>
                <a:ext cx="674085" cy="835044"/>
              </a:xfrm>
              <a:prstGeom prst="rect">
                <a:avLst/>
              </a:prstGeom>
              <a:noFill/>
              <a:ln w="9525">
                <a:noFill/>
                <a:miter lim="800000"/>
                <a:headEnd/>
                <a:tailEnd/>
              </a:ln>
            </p:spPr>
          </p:pic>
          <p:pic>
            <p:nvPicPr>
              <p:cNvPr id="75" name="Picture 176" descr="tlf analog m"/>
              <p:cNvPicPr>
                <a:picLocks noChangeAspect="1" noChangeArrowheads="1"/>
              </p:cNvPicPr>
              <p:nvPr/>
            </p:nvPicPr>
            <p:blipFill>
              <a:blip r:embed="rId7" cstate="print"/>
              <a:srcRect/>
              <a:stretch>
                <a:fillRect/>
              </a:stretch>
            </p:blipFill>
            <p:spPr bwMode="auto">
              <a:xfrm>
                <a:off x="683568" y="4376198"/>
                <a:ext cx="674085" cy="835044"/>
              </a:xfrm>
              <a:prstGeom prst="rect">
                <a:avLst/>
              </a:prstGeom>
              <a:noFill/>
              <a:ln w="9525">
                <a:noFill/>
                <a:miter lim="800000"/>
                <a:headEnd/>
                <a:tailEnd/>
              </a:ln>
            </p:spPr>
          </p:pic>
          <p:pic>
            <p:nvPicPr>
              <p:cNvPr id="77" name="Picture 175" descr="tlf analog m"/>
              <p:cNvPicPr>
                <a:picLocks noChangeAspect="1" noChangeArrowheads="1"/>
              </p:cNvPicPr>
              <p:nvPr/>
            </p:nvPicPr>
            <p:blipFill>
              <a:blip r:embed="rId7" cstate="print"/>
              <a:srcRect/>
              <a:stretch>
                <a:fillRect/>
              </a:stretch>
            </p:blipFill>
            <p:spPr bwMode="auto">
              <a:xfrm>
                <a:off x="706728" y="2132856"/>
                <a:ext cx="624912" cy="774130"/>
              </a:xfrm>
              <a:prstGeom prst="rect">
                <a:avLst/>
              </a:prstGeom>
              <a:noFill/>
              <a:ln w="9525">
                <a:noFill/>
                <a:miter lim="800000"/>
                <a:headEnd/>
                <a:tailEnd/>
              </a:ln>
            </p:spPr>
          </p:pic>
          <p:pic>
            <p:nvPicPr>
              <p:cNvPr id="78" name="Picture 175" descr="tlf analog m"/>
              <p:cNvPicPr>
                <a:picLocks noChangeAspect="1" noChangeArrowheads="1"/>
              </p:cNvPicPr>
              <p:nvPr/>
            </p:nvPicPr>
            <p:blipFill>
              <a:blip r:embed="rId7" cstate="print"/>
              <a:srcRect/>
              <a:stretch>
                <a:fillRect/>
              </a:stretch>
            </p:blipFill>
            <p:spPr bwMode="auto">
              <a:xfrm>
                <a:off x="706728" y="2852936"/>
                <a:ext cx="624912" cy="774130"/>
              </a:xfrm>
              <a:prstGeom prst="rect">
                <a:avLst/>
              </a:prstGeom>
              <a:noFill/>
              <a:ln w="9525">
                <a:noFill/>
                <a:miter lim="800000"/>
                <a:headEnd/>
                <a:tailEnd/>
              </a:ln>
            </p:spPr>
          </p:pic>
          <p:cxnSp>
            <p:nvCxnSpPr>
              <p:cNvPr id="51" name="60 Düz Bağlayıcı"/>
              <p:cNvCxnSpPr/>
              <p:nvPr/>
            </p:nvCxnSpPr>
            <p:spPr>
              <a:xfrm>
                <a:off x="1259632" y="3787879"/>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84 Dirsek Bağlayıcısı"/>
              <p:cNvCxnSpPr/>
              <p:nvPr/>
            </p:nvCxnSpPr>
            <p:spPr>
              <a:xfrm>
                <a:off x="1259632" y="1629961"/>
                <a:ext cx="2304256" cy="19418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9" name="65 Dirsek Bağlayıcısı"/>
              <p:cNvCxnSpPr/>
              <p:nvPr/>
            </p:nvCxnSpPr>
            <p:spPr>
              <a:xfrm flipV="1">
                <a:off x="1259632" y="3931896"/>
                <a:ext cx="2304256" cy="165734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4" name="65 Dirsek Bağlayıcısı"/>
              <p:cNvCxnSpPr/>
              <p:nvPr/>
            </p:nvCxnSpPr>
            <p:spPr>
              <a:xfrm flipV="1">
                <a:off x="1259632" y="3861048"/>
                <a:ext cx="2304256" cy="864096"/>
              </a:xfrm>
              <a:prstGeom prst="bentConnector3">
                <a:avLst>
                  <a:gd name="adj1" fmla="val 42828"/>
                </a:avLst>
              </a:prstGeom>
            </p:spPr>
            <p:style>
              <a:lnRef idx="1">
                <a:schemeClr val="accent1"/>
              </a:lnRef>
              <a:fillRef idx="0">
                <a:schemeClr val="accent1"/>
              </a:fillRef>
              <a:effectRef idx="0">
                <a:schemeClr val="accent1"/>
              </a:effectRef>
              <a:fontRef idx="minor">
                <a:schemeClr val="tx1"/>
              </a:fontRef>
            </p:style>
          </p:cxnSp>
          <p:cxnSp>
            <p:nvCxnSpPr>
              <p:cNvPr id="79" name="84 Dirsek Bağlayıcısı"/>
              <p:cNvCxnSpPr/>
              <p:nvPr/>
            </p:nvCxnSpPr>
            <p:spPr>
              <a:xfrm>
                <a:off x="1259632" y="2422049"/>
                <a:ext cx="2304256" cy="1221814"/>
              </a:xfrm>
              <a:prstGeom prst="bentConnector3">
                <a:avLst>
                  <a:gd name="adj1" fmla="val 45486"/>
                </a:avLst>
              </a:prstGeom>
            </p:spPr>
            <p:style>
              <a:lnRef idx="1">
                <a:schemeClr val="accent1"/>
              </a:lnRef>
              <a:fillRef idx="0">
                <a:schemeClr val="accent1"/>
              </a:fillRef>
              <a:effectRef idx="0">
                <a:schemeClr val="accent1"/>
              </a:effectRef>
              <a:fontRef idx="minor">
                <a:schemeClr val="tx1"/>
              </a:fontRef>
            </p:style>
          </p:cxnSp>
          <p:cxnSp>
            <p:nvCxnSpPr>
              <p:cNvPr id="93" name="84 Dirsek Bağlayıcısı"/>
              <p:cNvCxnSpPr/>
              <p:nvPr/>
            </p:nvCxnSpPr>
            <p:spPr>
              <a:xfrm>
                <a:off x="1187624" y="3140968"/>
                <a:ext cx="2376264" cy="573742"/>
              </a:xfrm>
              <a:prstGeom prst="bentConnector3">
                <a:avLst>
                  <a:gd name="adj1" fmla="val 43435"/>
                </a:avLst>
              </a:prstGeom>
            </p:spPr>
            <p:style>
              <a:lnRef idx="1">
                <a:schemeClr val="accent1"/>
              </a:lnRef>
              <a:fillRef idx="0">
                <a:schemeClr val="accent1"/>
              </a:fillRef>
              <a:effectRef idx="0">
                <a:schemeClr val="accent1"/>
              </a:effectRef>
              <a:fontRef idx="minor">
                <a:schemeClr val="tx1"/>
              </a:fontRef>
            </p:style>
          </p:cxnSp>
        </p:grpSp>
        <p:pic>
          <p:nvPicPr>
            <p:cNvPr id="107" name="Picture 4" descr="http://www.egesegitim.com.tr/sagem_fax_3245.jpg"/>
            <p:cNvPicPr>
              <a:picLocks noChangeAspect="1" noChangeArrowheads="1"/>
            </p:cNvPicPr>
            <p:nvPr/>
          </p:nvPicPr>
          <p:blipFill>
            <a:blip r:embed="rId8" cstate="print"/>
            <a:srcRect/>
            <a:stretch>
              <a:fillRect/>
            </a:stretch>
          </p:blipFill>
          <p:spPr bwMode="auto">
            <a:xfrm>
              <a:off x="1259632" y="5281170"/>
              <a:ext cx="656783" cy="596102"/>
            </a:xfrm>
            <a:prstGeom prst="rect">
              <a:avLst/>
            </a:prstGeom>
            <a:noFill/>
          </p:spPr>
        </p:pic>
      </p:grpSp>
      <p:pic>
        <p:nvPicPr>
          <p:cNvPr id="110" name="Picture 181" descr="postava m"/>
          <p:cNvPicPr>
            <a:picLocks noChangeAspect="1" noChangeArrowheads="1"/>
          </p:cNvPicPr>
          <p:nvPr/>
        </p:nvPicPr>
        <p:blipFill>
          <a:blip r:embed="rId3" cstate="print"/>
          <a:srcRect/>
          <a:stretch>
            <a:fillRect/>
          </a:stretch>
        </p:blipFill>
        <p:spPr bwMode="auto">
          <a:xfrm>
            <a:off x="179512" y="3555157"/>
            <a:ext cx="698500" cy="1169987"/>
          </a:xfrm>
          <a:prstGeom prst="rect">
            <a:avLst/>
          </a:prstGeom>
          <a:noFill/>
          <a:ln w="9525">
            <a:noFill/>
            <a:miter lim="800000"/>
            <a:headEnd/>
            <a:tailEnd/>
          </a:ln>
        </p:spPr>
      </p:pic>
      <p:sp>
        <p:nvSpPr>
          <p:cNvPr id="35" name="Metin kutusu 34"/>
          <p:cNvSpPr txBox="1"/>
          <p:nvPr/>
        </p:nvSpPr>
        <p:spPr>
          <a:xfrm rot="16200000">
            <a:off x="610597" y="2980600"/>
            <a:ext cx="3665042" cy="400110"/>
          </a:xfrm>
          <a:prstGeom prst="rect">
            <a:avLst/>
          </a:prstGeom>
          <a:noFill/>
        </p:spPr>
        <p:txBody>
          <a:bodyPr wrap="none" rtlCol="0">
            <a:spAutoFit/>
          </a:bodyPr>
          <a:lstStyle/>
          <a:p>
            <a:r>
              <a:rPr lang="tr-TR" sz="2000" b="1" dirty="0" smtClean="0">
                <a:solidFill>
                  <a:srgbClr val="C00000"/>
                </a:solidFill>
              </a:rPr>
              <a:t>Çağrı aktarma ve çağrı bekletme </a:t>
            </a:r>
            <a:endParaRPr lang="tr-TR" sz="2000" b="1" dirty="0">
              <a:solidFill>
                <a:srgbClr val="C00000"/>
              </a:solidFill>
            </a:endParaRPr>
          </a:p>
        </p:txBody>
      </p:sp>
      <p:sp>
        <p:nvSpPr>
          <p:cNvPr id="36" name="Metin kutusu 35"/>
          <p:cNvSpPr txBox="1"/>
          <p:nvPr/>
        </p:nvSpPr>
        <p:spPr>
          <a:xfrm>
            <a:off x="35496" y="890136"/>
            <a:ext cx="1408980" cy="738664"/>
          </a:xfrm>
          <a:prstGeom prst="rect">
            <a:avLst/>
          </a:prstGeom>
          <a:noFill/>
        </p:spPr>
        <p:txBody>
          <a:bodyPr wrap="square" rtlCol="0">
            <a:spAutoFit/>
          </a:bodyPr>
          <a:lstStyle/>
          <a:p>
            <a:pPr algn="ctr"/>
            <a:r>
              <a:rPr lang="tr-TR" sz="1400" b="1" dirty="0" smtClean="0">
                <a:solidFill>
                  <a:srgbClr val="00B050"/>
                </a:solidFill>
              </a:rPr>
              <a:t>2 kişiye </a:t>
            </a:r>
          </a:p>
          <a:p>
            <a:pPr algn="ctr"/>
            <a:r>
              <a:rPr lang="tr-TR" sz="1400" b="1" dirty="0" smtClean="0">
                <a:solidFill>
                  <a:srgbClr val="00B050"/>
                </a:solidFill>
              </a:rPr>
              <a:t>«Mobil Abone» özelliği</a:t>
            </a:r>
            <a:endParaRPr lang="tr-TR" sz="1400" b="1" dirty="0">
              <a:solidFill>
                <a:srgbClr val="00B050"/>
              </a:solidFill>
            </a:endParaRPr>
          </a:p>
        </p:txBody>
      </p:sp>
      <p:pic>
        <p:nvPicPr>
          <p:cNvPr id="111" name="Picture 181" descr="postava m"/>
          <p:cNvPicPr>
            <a:picLocks noChangeAspect="1" noChangeArrowheads="1"/>
          </p:cNvPicPr>
          <p:nvPr/>
        </p:nvPicPr>
        <p:blipFill>
          <a:blip r:embed="rId3" cstate="print"/>
          <a:srcRect/>
          <a:stretch>
            <a:fillRect/>
          </a:stretch>
        </p:blipFill>
        <p:spPr bwMode="auto">
          <a:xfrm>
            <a:off x="179512" y="1988840"/>
            <a:ext cx="698500" cy="1169987"/>
          </a:xfrm>
          <a:prstGeom prst="rect">
            <a:avLst/>
          </a:prstGeom>
          <a:noFill/>
          <a:ln w="9525">
            <a:noFill/>
            <a:miter lim="800000"/>
            <a:headEnd/>
            <a:tailEnd/>
          </a:ln>
        </p:spPr>
      </p:pic>
      <p:cxnSp>
        <p:nvCxnSpPr>
          <p:cNvPr id="38" name="Düz Ok Bağlayıcısı 37"/>
          <p:cNvCxnSpPr/>
          <p:nvPr/>
        </p:nvCxnSpPr>
        <p:spPr>
          <a:xfrm flipH="1">
            <a:off x="760400" y="2564904"/>
            <a:ext cx="684076"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2" name="Düz Ok Bağlayıcısı 111"/>
          <p:cNvCxnSpPr/>
          <p:nvPr/>
        </p:nvCxnSpPr>
        <p:spPr>
          <a:xfrm flipH="1">
            <a:off x="755576" y="4077072"/>
            <a:ext cx="684076"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3" name="Düz Ok Bağlayıcısı 112"/>
          <p:cNvCxnSpPr/>
          <p:nvPr/>
        </p:nvCxnSpPr>
        <p:spPr>
          <a:xfrm>
            <a:off x="827584" y="2852936"/>
            <a:ext cx="684076"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4" name="Düz Ok Bağlayıcısı 113"/>
          <p:cNvCxnSpPr/>
          <p:nvPr/>
        </p:nvCxnSpPr>
        <p:spPr>
          <a:xfrm>
            <a:off x="827584" y="4365104"/>
            <a:ext cx="684076"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5" name="Metin kutusu 114"/>
          <p:cNvSpPr txBox="1"/>
          <p:nvPr/>
        </p:nvSpPr>
        <p:spPr>
          <a:xfrm>
            <a:off x="-36512" y="4995173"/>
            <a:ext cx="1408980" cy="954107"/>
          </a:xfrm>
          <a:prstGeom prst="rect">
            <a:avLst/>
          </a:prstGeom>
          <a:noFill/>
        </p:spPr>
        <p:txBody>
          <a:bodyPr wrap="square" rtlCol="0">
            <a:spAutoFit/>
          </a:bodyPr>
          <a:lstStyle/>
          <a:p>
            <a:pPr algn="ctr"/>
            <a:r>
              <a:rPr lang="tr-TR" sz="1400" b="1" dirty="0" smtClean="0">
                <a:solidFill>
                  <a:srgbClr val="C00000"/>
                </a:solidFill>
              </a:rPr>
              <a:t>Ofis dışından </a:t>
            </a:r>
            <a:r>
              <a:rPr lang="tr-TR" sz="1400" b="1" dirty="0" err="1" smtClean="0">
                <a:solidFill>
                  <a:srgbClr val="C00000"/>
                </a:solidFill>
              </a:rPr>
              <a:t>OneStream</a:t>
            </a:r>
            <a:r>
              <a:rPr lang="tr-TR" sz="1400" b="1" dirty="0" smtClean="0">
                <a:solidFill>
                  <a:srgbClr val="C00000"/>
                </a:solidFill>
              </a:rPr>
              <a:t> üzerinden hat alma</a:t>
            </a:r>
            <a:endParaRPr lang="tr-TR" sz="1400" b="1" dirty="0">
              <a:solidFill>
                <a:srgbClr val="C00000"/>
              </a:solidFill>
            </a:endParaRPr>
          </a:p>
        </p:txBody>
      </p:sp>
      <p:sp>
        <p:nvSpPr>
          <p:cNvPr id="116" name="Rectangle 8"/>
          <p:cNvSpPr txBox="1">
            <a:spLocks noChangeArrowheads="1"/>
          </p:cNvSpPr>
          <p:nvPr/>
        </p:nvSpPr>
        <p:spPr>
          <a:xfrm>
            <a:off x="244256" y="44624"/>
            <a:ext cx="8576216"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Verdana" pitchFamily="34" charset="0"/>
                <a:ea typeface="+mj-ea"/>
                <a:cs typeface="+mj-cs"/>
              </a:rPr>
              <a:t>Müşteriniz</a:t>
            </a:r>
            <a:r>
              <a:rPr kumimoji="0" lang="tr-TR" sz="2800" b="0" i="0" u="none" strike="noStrike" kern="1200" cap="none" spc="0" normalizeH="0" noProof="0" dirty="0" smtClean="0">
                <a:ln>
                  <a:noFill/>
                </a:ln>
                <a:solidFill>
                  <a:schemeClr val="tx1"/>
                </a:solidFill>
                <a:effectLst/>
                <a:uLnTx/>
                <a:uFillTx/>
                <a:latin typeface="Verdana" pitchFamily="34" charset="0"/>
                <a:ea typeface="+mj-ea"/>
                <a:cs typeface="+mj-cs"/>
              </a:rPr>
              <a:t> için en kapsamlı çözüm..!</a:t>
            </a:r>
            <a:endParaRPr kumimoji="0" lang="cs-CZ" sz="2800" b="0" i="0" u="none" strike="noStrike" kern="1200" cap="none" spc="0" normalizeH="0" baseline="0" noProof="0" dirty="0" smtClean="0">
              <a:ln>
                <a:noFill/>
              </a:ln>
              <a:solidFill>
                <a:schemeClr val="tx1"/>
              </a:solidFill>
              <a:effectLst/>
              <a:uLnTx/>
              <a:uFillTx/>
              <a:latin typeface="Verdana" pitchFamily="34" charset="0"/>
              <a:ea typeface="+mj-ea"/>
              <a:cs typeface="+mj-cs"/>
            </a:endParaRPr>
          </a:p>
        </p:txBody>
      </p:sp>
      <p:grpSp>
        <p:nvGrpSpPr>
          <p:cNvPr id="117" name="Grup 116"/>
          <p:cNvGrpSpPr/>
          <p:nvPr/>
        </p:nvGrpSpPr>
        <p:grpSpPr>
          <a:xfrm>
            <a:off x="4860032" y="3427841"/>
            <a:ext cx="1296144" cy="2161399"/>
            <a:chOff x="5220072" y="3427841"/>
            <a:chExt cx="1296144" cy="2161399"/>
          </a:xfrm>
        </p:grpSpPr>
        <p:pic>
          <p:nvPicPr>
            <p:cNvPr id="118" name="Picture 2" descr="O:\Pazarlama\Ürün Görselleri\Xpeech\Ürün Görselleri\XSG8000 seris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072" y="5081151"/>
              <a:ext cx="1296144" cy="508089"/>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Dirsek Bağlayıcısı 118"/>
            <p:cNvCxnSpPr/>
            <p:nvPr/>
          </p:nvCxnSpPr>
          <p:spPr>
            <a:xfrm rot="16200000" flipH="1">
              <a:off x="4787447" y="4004484"/>
              <a:ext cx="1801358" cy="648072"/>
            </a:xfrm>
            <a:prstGeom prst="bentConnector3">
              <a:avLst/>
            </a:prstGeom>
          </p:spPr>
          <p:style>
            <a:lnRef idx="3">
              <a:schemeClr val="accent2"/>
            </a:lnRef>
            <a:fillRef idx="0">
              <a:schemeClr val="accent2"/>
            </a:fillRef>
            <a:effectRef idx="2">
              <a:schemeClr val="accent2"/>
            </a:effectRef>
            <a:fontRef idx="minor">
              <a:schemeClr val="tx1"/>
            </a:fontRef>
          </p:style>
        </p:cxnSp>
      </p:grpSp>
      <p:sp>
        <p:nvSpPr>
          <p:cNvPr id="120" name="91 Metin kutusu"/>
          <p:cNvSpPr txBox="1"/>
          <p:nvPr/>
        </p:nvSpPr>
        <p:spPr>
          <a:xfrm>
            <a:off x="4860033" y="5517232"/>
            <a:ext cx="936104" cy="430887"/>
          </a:xfrm>
          <a:prstGeom prst="rect">
            <a:avLst/>
          </a:prstGeom>
          <a:noFill/>
        </p:spPr>
        <p:txBody>
          <a:bodyPr vert="horz" wrap="square" rtlCol="0">
            <a:spAutoFit/>
          </a:bodyPr>
          <a:lstStyle/>
          <a:p>
            <a:pPr algn="ctr"/>
            <a:r>
              <a:rPr lang="tr-TR" sz="1100" dirty="0" smtClean="0"/>
              <a:t>G.SHDSL</a:t>
            </a:r>
          </a:p>
          <a:p>
            <a:pPr algn="ctr"/>
            <a:r>
              <a:rPr lang="tr-TR" sz="1100" dirty="0" smtClean="0"/>
              <a:t>Modem</a:t>
            </a:r>
            <a:endParaRPr lang="tr-TR" sz="1100" dirty="0"/>
          </a:p>
        </p:txBody>
      </p:sp>
      <p:grpSp>
        <p:nvGrpSpPr>
          <p:cNvPr id="41" name="Grup 40"/>
          <p:cNvGrpSpPr/>
          <p:nvPr/>
        </p:nvGrpSpPr>
        <p:grpSpPr>
          <a:xfrm>
            <a:off x="6253234" y="4941168"/>
            <a:ext cx="2761682" cy="1224136"/>
            <a:chOff x="6253234" y="4941168"/>
            <a:chExt cx="2761682" cy="1224136"/>
          </a:xfrm>
        </p:grpSpPr>
        <p:sp>
          <p:nvSpPr>
            <p:cNvPr id="121" name="Cloud 24"/>
            <p:cNvSpPr/>
            <p:nvPr/>
          </p:nvSpPr>
          <p:spPr>
            <a:xfrm>
              <a:off x="7092280" y="4941168"/>
              <a:ext cx="1922636" cy="1224136"/>
            </a:xfrm>
            <a:prstGeom prst="cloud">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tr-TR" sz="1600" b="1" dirty="0" err="1" smtClean="0">
                  <a:solidFill>
                    <a:schemeClr val="bg1"/>
                  </a:solidFill>
                </a:rPr>
                <a:t>Turkcell</a:t>
              </a:r>
              <a:r>
                <a:rPr lang="tr-TR" sz="1600" b="1" dirty="0" smtClean="0">
                  <a:solidFill>
                    <a:schemeClr val="bg1"/>
                  </a:solidFill>
                </a:rPr>
                <a:t> Superonline</a:t>
              </a:r>
              <a:endParaRPr lang="en-US" sz="1600" b="1" dirty="0">
                <a:solidFill>
                  <a:schemeClr val="bg1"/>
                </a:solidFill>
              </a:endParaRPr>
            </a:p>
          </p:txBody>
        </p:sp>
        <p:pic>
          <p:nvPicPr>
            <p:cNvPr id="122" name="Picture 179" descr="gsm blesk m"/>
            <p:cNvPicPr>
              <a:picLocks noChangeAspect="1" noChangeArrowheads="1"/>
            </p:cNvPicPr>
            <p:nvPr/>
          </p:nvPicPr>
          <p:blipFill>
            <a:blip r:embed="rId5" cstate="print"/>
            <a:srcRect/>
            <a:stretch>
              <a:fillRect/>
            </a:stretch>
          </p:blipFill>
          <p:spPr bwMode="auto">
            <a:xfrm rot="2837173" flipV="1">
              <a:off x="6213546" y="5135675"/>
              <a:ext cx="752475" cy="673100"/>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val="186241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35" grpId="0"/>
      <p:bldP spid="36" grpId="0"/>
      <p:bldP spid="115" grpId="0"/>
      <p:bldP spid="1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611560" y="2025422"/>
            <a:ext cx="7980174" cy="2123658"/>
          </a:xfrm>
          <a:prstGeom prst="rect">
            <a:avLst/>
          </a:prstGeom>
          <a:noFill/>
        </p:spPr>
        <p:txBody>
          <a:bodyPr wrap="square" rtlCol="0">
            <a:spAutoFit/>
          </a:bodyPr>
          <a:lstStyle/>
          <a:p>
            <a:pPr algn="ctr">
              <a:buClr>
                <a:srgbClr val="00B050"/>
              </a:buClr>
            </a:pPr>
            <a:r>
              <a:rPr lang="tr-TR" sz="6600" b="1" dirty="0" err="1" smtClean="0"/>
              <a:t>Turkcell</a:t>
            </a:r>
            <a:r>
              <a:rPr lang="tr-TR" sz="6600" b="1" dirty="0" smtClean="0"/>
              <a:t> </a:t>
            </a:r>
          </a:p>
          <a:p>
            <a:pPr algn="ctr">
              <a:buClr>
                <a:srgbClr val="00B050"/>
              </a:buClr>
            </a:pPr>
            <a:r>
              <a:rPr lang="tr-TR" sz="6600" b="1" dirty="0" smtClean="0"/>
              <a:t>Mobil Santral ile</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858" y="4293096"/>
            <a:ext cx="2034286" cy="891429"/>
          </a:xfrm>
          <a:prstGeom prst="rect">
            <a:avLst/>
          </a:prstGeom>
        </p:spPr>
      </p:pic>
    </p:spTree>
    <p:extLst>
      <p:ext uri="{BB962C8B-B14F-4D97-AF65-F5344CB8AC3E}">
        <p14:creationId xmlns:p14="http://schemas.microsoft.com/office/powerpoint/2010/main" val="41208504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403648" y="6453336"/>
            <a:ext cx="184731" cy="369332"/>
          </a:xfrm>
          <a:prstGeom prst="rect">
            <a:avLst/>
          </a:prstGeom>
          <a:noFill/>
        </p:spPr>
        <p:txBody>
          <a:bodyPr wrap="none" rtlCol="0">
            <a:spAutoFit/>
          </a:bodyPr>
          <a:lstStyle/>
          <a:p>
            <a:endParaRPr lang="tr-TR" dirty="0"/>
          </a:p>
        </p:txBody>
      </p:sp>
      <p:sp>
        <p:nvSpPr>
          <p:cNvPr id="6" name="5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p>
        </p:txBody>
      </p:sp>
      <p:sp>
        <p:nvSpPr>
          <p:cNvPr id="7" name="Rectangle 8"/>
          <p:cNvSpPr txBox="1">
            <a:spLocks noChangeArrowheads="1"/>
          </p:cNvSpPr>
          <p:nvPr/>
        </p:nvSpPr>
        <p:spPr>
          <a:xfrm>
            <a:off x="244256" y="44624"/>
            <a:ext cx="8576216"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800" dirty="0" smtClean="0">
                <a:latin typeface="Verdana" pitchFamily="34" charset="0"/>
                <a:ea typeface="+mj-ea"/>
                <a:cs typeface="+mj-cs"/>
              </a:rPr>
              <a:t>Mobil Santral Entegrasyon (Temel Özellikler)</a:t>
            </a:r>
            <a:endParaRPr kumimoji="0" lang="cs-CZ" sz="2800" b="0" i="0" u="none" strike="noStrike" kern="1200" cap="none" spc="0" normalizeH="0" baseline="0" noProof="0" dirty="0" smtClean="0">
              <a:ln>
                <a:noFill/>
              </a:ln>
              <a:solidFill>
                <a:schemeClr val="tx1"/>
              </a:solidFill>
              <a:effectLst/>
              <a:uLnTx/>
              <a:uFillTx/>
              <a:latin typeface="Verdana" pitchFamily="34" charset="0"/>
              <a:ea typeface="+mj-ea"/>
              <a:cs typeface="+mj-cs"/>
            </a:endParaRPr>
          </a:p>
        </p:txBody>
      </p:sp>
      <p:graphicFrame>
        <p:nvGraphicFramePr>
          <p:cNvPr id="9" name="Diagram 8"/>
          <p:cNvGraphicFramePr/>
          <p:nvPr>
            <p:extLst>
              <p:ext uri="{D42A27DB-BD31-4B8C-83A1-F6EECF244321}">
                <p14:modId xmlns:p14="http://schemas.microsoft.com/office/powerpoint/2010/main" val="3684663768"/>
              </p:ext>
            </p:extLst>
          </p:nvPr>
        </p:nvGraphicFramePr>
        <p:xfrm>
          <a:off x="-252536" y="980728"/>
          <a:ext cx="518457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28"/>
          <p:cNvSpPr>
            <a:spLocks noChangeArrowheads="1"/>
          </p:cNvSpPr>
          <p:nvPr/>
        </p:nvSpPr>
        <p:spPr bwMode="auto">
          <a:xfrm>
            <a:off x="5292080" y="1556792"/>
            <a:ext cx="3744416" cy="3888432"/>
          </a:xfrm>
          <a:prstGeom prst="rect">
            <a:avLst/>
          </a:prstGeom>
          <a:noFill/>
          <a:ln w="9525">
            <a:noFill/>
            <a:miter lim="800000"/>
            <a:headEnd/>
            <a:tailEnd/>
          </a:ln>
        </p:spPr>
        <p:txBody>
          <a:bodyPr/>
          <a:lstStyle/>
          <a:p>
            <a:pPr marL="76200" lvl="0" indent="-177800" algn="just">
              <a:buFont typeface="Wingdings" pitchFamily="2" charset="2"/>
              <a:buChar char="§"/>
            </a:pPr>
            <a:r>
              <a:rPr lang="tr-TR" sz="1600" dirty="0" smtClean="0"/>
              <a:t>Masa </a:t>
            </a:r>
            <a:r>
              <a:rPr lang="tr-TR" sz="1600" dirty="0"/>
              <a:t>telefonları ve mobil santral’e tanımlı  cep </a:t>
            </a:r>
            <a:r>
              <a:rPr lang="tr-TR" sz="1600" dirty="0" smtClean="0"/>
              <a:t>telefonları </a:t>
            </a:r>
            <a:r>
              <a:rPr lang="tr-TR" sz="1600" dirty="0" smtClean="0">
                <a:solidFill>
                  <a:srgbClr val="C00000"/>
                </a:solidFill>
              </a:rPr>
              <a:t>(Santralin robot operatörü sayesinde)</a:t>
            </a:r>
            <a:r>
              <a:rPr lang="tr-TR" sz="1600" dirty="0" smtClean="0"/>
              <a:t> </a:t>
            </a:r>
            <a:r>
              <a:rPr lang="tr-TR" sz="1600" b="1" dirty="0"/>
              <a:t>kısa kod ve dahili numaralarla kendi aralarında arama </a:t>
            </a:r>
            <a:r>
              <a:rPr lang="tr-TR" sz="1600" b="1" dirty="0" smtClean="0"/>
              <a:t>yapabilirler</a:t>
            </a:r>
          </a:p>
          <a:p>
            <a:pPr lvl="0" algn="just"/>
            <a:endParaRPr lang="tr-TR" sz="1600" dirty="0"/>
          </a:p>
          <a:p>
            <a:pPr marL="76200" lvl="0" indent="-177800" algn="just">
              <a:buFont typeface="Wingdings" pitchFamily="2" charset="2"/>
              <a:buChar char="§"/>
            </a:pPr>
            <a:r>
              <a:rPr lang="tr-TR" sz="1600" dirty="0"/>
              <a:t>Ofis masa telefonlarına gelen çağrılar ile, mobil santral üzerinden cep telefonlara gelen </a:t>
            </a:r>
            <a:r>
              <a:rPr lang="tr-TR" sz="1600" b="1" dirty="0"/>
              <a:t>çağrılar birbirine </a:t>
            </a:r>
            <a:r>
              <a:rPr lang="tr-TR" sz="1600" b="1" dirty="0" smtClean="0"/>
              <a:t>aktarılabilir. (</a:t>
            </a:r>
            <a:r>
              <a:rPr lang="tr-TR" sz="1600" dirty="0" smtClean="0">
                <a:solidFill>
                  <a:srgbClr val="C00000"/>
                </a:solidFill>
              </a:rPr>
              <a:t>Bu özellik Müşteri Santrali üzerinde yapılacak yönlendirme ile sağlanmaktadır.</a:t>
            </a:r>
          </a:p>
          <a:p>
            <a:pPr marL="76200" lvl="0" indent="-177800" algn="just">
              <a:buFont typeface="Wingdings" pitchFamily="2" charset="2"/>
              <a:buChar char="§"/>
            </a:pPr>
            <a:endParaRPr lang="tr-TR" sz="1600" dirty="0"/>
          </a:p>
          <a:p>
            <a:pPr marL="76200" lvl="0" indent="-177800" algn="just">
              <a:buFont typeface="Wingdings" pitchFamily="2" charset="2"/>
              <a:buChar char="§"/>
            </a:pPr>
            <a:r>
              <a:rPr lang="tr-TR" sz="1600" dirty="0"/>
              <a:t>Mobil ve ofis masa telefonlarının kendi aralarında yaptıkları aramalar şirketiçi ücretlendirmeye girdiği için </a:t>
            </a:r>
            <a:r>
              <a:rPr lang="tr-TR" sz="1600" b="1" dirty="0"/>
              <a:t>maliyet tasarrufu </a:t>
            </a:r>
            <a:r>
              <a:rPr lang="tr-TR" sz="1600" dirty="0" smtClean="0"/>
              <a:t>sağlanır</a:t>
            </a:r>
            <a:endParaRPr lang="tr-TR" sz="1600" i="0" dirty="0" smtClean="0">
              <a:latin typeface="+mn-lt"/>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75" descr="tlf analog m"/>
          <p:cNvPicPr>
            <a:picLocks noChangeAspect="1" noChangeArrowheads="1"/>
          </p:cNvPicPr>
          <p:nvPr/>
        </p:nvPicPr>
        <p:blipFill>
          <a:blip r:embed="rId3" cstate="print"/>
          <a:srcRect/>
          <a:stretch>
            <a:fillRect/>
          </a:stretch>
        </p:blipFill>
        <p:spPr bwMode="auto">
          <a:xfrm>
            <a:off x="611560" y="4507959"/>
            <a:ext cx="854415" cy="1058433"/>
          </a:xfrm>
          <a:prstGeom prst="rect">
            <a:avLst/>
          </a:prstGeom>
          <a:noFill/>
          <a:ln w="9525">
            <a:noFill/>
            <a:miter lim="800000"/>
            <a:headEnd/>
            <a:tailEnd/>
          </a:ln>
        </p:spPr>
      </p:pic>
      <p:pic>
        <p:nvPicPr>
          <p:cNvPr id="47" name="Picture 175" descr="tlf analog m"/>
          <p:cNvPicPr>
            <a:picLocks noChangeAspect="1" noChangeArrowheads="1"/>
          </p:cNvPicPr>
          <p:nvPr/>
        </p:nvPicPr>
        <p:blipFill>
          <a:blip r:embed="rId3" cstate="print"/>
          <a:srcRect/>
          <a:stretch>
            <a:fillRect/>
          </a:stretch>
        </p:blipFill>
        <p:spPr bwMode="auto">
          <a:xfrm>
            <a:off x="611560" y="2491735"/>
            <a:ext cx="792088" cy="981224"/>
          </a:xfrm>
          <a:prstGeom prst="rect">
            <a:avLst/>
          </a:prstGeom>
          <a:noFill/>
          <a:ln w="9525">
            <a:noFill/>
            <a:miter lim="800000"/>
            <a:headEnd/>
            <a:tailEnd/>
          </a:ln>
        </p:spPr>
      </p:pic>
      <p:pic>
        <p:nvPicPr>
          <p:cNvPr id="49" name="Picture 200" descr="PBX m"/>
          <p:cNvPicPr>
            <a:picLocks noChangeAspect="1" noChangeArrowheads="1"/>
          </p:cNvPicPr>
          <p:nvPr/>
        </p:nvPicPr>
        <p:blipFill>
          <a:blip r:embed="rId4" cstate="print"/>
          <a:srcRect/>
          <a:stretch>
            <a:fillRect/>
          </a:stretch>
        </p:blipFill>
        <p:spPr bwMode="auto">
          <a:xfrm>
            <a:off x="1907704" y="3355831"/>
            <a:ext cx="2050549" cy="1521729"/>
          </a:xfrm>
          <a:prstGeom prst="rect">
            <a:avLst/>
          </a:prstGeom>
          <a:noFill/>
          <a:ln w="9525">
            <a:noFill/>
            <a:miter lim="800000"/>
            <a:headEnd/>
            <a:tailEnd/>
          </a:ln>
        </p:spPr>
      </p:pic>
      <p:pic>
        <p:nvPicPr>
          <p:cNvPr id="50" name="Picture 176" descr="tlf analog m"/>
          <p:cNvPicPr>
            <a:picLocks noChangeAspect="1" noChangeArrowheads="1"/>
          </p:cNvPicPr>
          <p:nvPr/>
        </p:nvPicPr>
        <p:blipFill>
          <a:blip r:embed="rId3" cstate="print"/>
          <a:srcRect/>
          <a:stretch>
            <a:fillRect/>
          </a:stretch>
        </p:blipFill>
        <p:spPr bwMode="auto">
          <a:xfrm>
            <a:off x="611560" y="3427839"/>
            <a:ext cx="854415" cy="1058433"/>
          </a:xfrm>
          <a:prstGeom prst="rect">
            <a:avLst/>
          </a:prstGeom>
          <a:noFill/>
          <a:ln w="9525">
            <a:noFill/>
            <a:miter lim="800000"/>
            <a:headEnd/>
            <a:tailEnd/>
          </a:ln>
        </p:spPr>
      </p:pic>
      <p:cxnSp>
        <p:nvCxnSpPr>
          <p:cNvPr id="51" name="60 Düz Bağlayıcı"/>
          <p:cNvCxnSpPr/>
          <p:nvPr/>
        </p:nvCxnSpPr>
        <p:spPr>
          <a:xfrm>
            <a:off x="1331640" y="3931895"/>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69 Metin kutusu"/>
          <p:cNvSpPr txBox="1"/>
          <p:nvPr/>
        </p:nvSpPr>
        <p:spPr>
          <a:xfrm>
            <a:off x="251520" y="2852936"/>
            <a:ext cx="430887" cy="2520280"/>
          </a:xfrm>
          <a:prstGeom prst="rect">
            <a:avLst/>
          </a:prstGeom>
          <a:noFill/>
        </p:spPr>
        <p:txBody>
          <a:bodyPr vert="vert270" wrap="square" rtlCol="0">
            <a:spAutoFit/>
          </a:bodyPr>
          <a:lstStyle/>
          <a:p>
            <a:r>
              <a:rPr lang="tr-TR" sz="1600" b="1" dirty="0" smtClean="0">
                <a:solidFill>
                  <a:schemeClr val="bg1">
                    <a:lumMod val="65000"/>
                  </a:schemeClr>
                </a:solidFill>
              </a:rPr>
              <a:t>       Dahili hatlar / Aboneler</a:t>
            </a:r>
          </a:p>
        </p:txBody>
      </p:sp>
      <p:sp>
        <p:nvSpPr>
          <p:cNvPr id="58" name="57 Metin kutusu"/>
          <p:cNvSpPr txBox="1"/>
          <p:nvPr/>
        </p:nvSpPr>
        <p:spPr>
          <a:xfrm rot="21233529">
            <a:off x="2206359" y="4038806"/>
            <a:ext cx="2026034" cy="307777"/>
          </a:xfrm>
          <a:prstGeom prst="rect">
            <a:avLst/>
          </a:prstGeom>
          <a:noFill/>
        </p:spPr>
        <p:txBody>
          <a:bodyPr wrap="square" rtlCol="0">
            <a:spAutoFit/>
          </a:bodyPr>
          <a:lstStyle/>
          <a:p>
            <a:r>
              <a:rPr lang="tr-TR" sz="1400" dirty="0" smtClean="0"/>
              <a:t>   </a:t>
            </a:r>
            <a:r>
              <a:rPr lang="tr-TR" sz="1400" dirty="0" err="1" smtClean="0"/>
              <a:t>Analog</a:t>
            </a:r>
            <a:r>
              <a:rPr lang="tr-TR" sz="1400" dirty="0" smtClean="0"/>
              <a:t> Santral</a:t>
            </a:r>
            <a:endParaRPr lang="tr-TR" sz="1400" dirty="0"/>
          </a:p>
        </p:txBody>
      </p:sp>
      <p:cxnSp>
        <p:nvCxnSpPr>
          <p:cNvPr id="85" name="84 Dirsek Bağlayıcısı"/>
          <p:cNvCxnSpPr/>
          <p:nvPr/>
        </p:nvCxnSpPr>
        <p:spPr>
          <a:xfrm>
            <a:off x="1259632" y="2995791"/>
            <a:ext cx="936104" cy="6480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9" name="65 Dirsek Bağlayıcısı"/>
          <p:cNvCxnSpPr/>
          <p:nvPr/>
        </p:nvCxnSpPr>
        <p:spPr>
          <a:xfrm flipV="1">
            <a:off x="1331640" y="4291935"/>
            <a:ext cx="864096" cy="72008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92" name="91 Metin kutusu"/>
          <p:cNvSpPr txBox="1"/>
          <p:nvPr/>
        </p:nvSpPr>
        <p:spPr>
          <a:xfrm>
            <a:off x="3851920" y="2638073"/>
            <a:ext cx="936104" cy="430887"/>
          </a:xfrm>
          <a:prstGeom prst="rect">
            <a:avLst/>
          </a:prstGeom>
          <a:noFill/>
        </p:spPr>
        <p:txBody>
          <a:bodyPr vert="horz" wrap="square" rtlCol="0">
            <a:spAutoFit/>
          </a:bodyPr>
          <a:lstStyle/>
          <a:p>
            <a:pPr algn="ctr"/>
            <a:r>
              <a:rPr lang="tr-TR" sz="1100" dirty="0" err="1" smtClean="0"/>
              <a:t>Xpeech</a:t>
            </a:r>
            <a:endParaRPr lang="tr-TR" sz="1100" dirty="0" smtClean="0"/>
          </a:p>
          <a:p>
            <a:pPr algn="ctr"/>
            <a:r>
              <a:rPr lang="tr-TR" sz="1100" dirty="0" err="1" smtClean="0"/>
              <a:t>OneStream</a:t>
            </a:r>
            <a:endParaRPr lang="tr-TR" sz="1100" dirty="0"/>
          </a:p>
        </p:txBody>
      </p:sp>
      <p:sp>
        <p:nvSpPr>
          <p:cNvPr id="39" name="Rectangle 8"/>
          <p:cNvSpPr txBox="1">
            <a:spLocks noChangeArrowheads="1"/>
          </p:cNvSpPr>
          <p:nvPr/>
        </p:nvSpPr>
        <p:spPr>
          <a:xfrm>
            <a:off x="244256" y="44624"/>
            <a:ext cx="8576216"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Verdana" pitchFamily="34" charset="0"/>
                <a:ea typeface="+mj-ea"/>
                <a:cs typeface="+mj-cs"/>
              </a:rPr>
              <a:t>Müşteriniz</a:t>
            </a:r>
            <a:r>
              <a:rPr kumimoji="0" lang="tr-TR" sz="2800" b="0" i="0" u="none" strike="noStrike" kern="1200" cap="none" spc="0" normalizeH="0" noProof="0" dirty="0" smtClean="0">
                <a:ln>
                  <a:noFill/>
                </a:ln>
                <a:solidFill>
                  <a:schemeClr val="tx1"/>
                </a:solidFill>
                <a:effectLst/>
                <a:uLnTx/>
                <a:uFillTx/>
                <a:latin typeface="Verdana" pitchFamily="34" charset="0"/>
                <a:ea typeface="+mj-ea"/>
                <a:cs typeface="+mj-cs"/>
              </a:rPr>
              <a:t> için en kapsamlı çözüm..!</a:t>
            </a:r>
            <a:endParaRPr kumimoji="0" lang="cs-CZ" sz="2800" b="0" i="0" u="none" strike="noStrike" kern="1200" cap="none" spc="0" normalizeH="0" baseline="0" noProof="0" dirty="0" smtClean="0">
              <a:ln>
                <a:noFill/>
              </a:ln>
              <a:solidFill>
                <a:schemeClr val="tx1"/>
              </a:solidFill>
              <a:effectLst/>
              <a:uLnTx/>
              <a:uFillTx/>
              <a:latin typeface="Verdana" pitchFamily="34" charset="0"/>
              <a:ea typeface="+mj-ea"/>
              <a:cs typeface="+mj-cs"/>
            </a:endParaRPr>
          </a:p>
        </p:txBody>
      </p:sp>
      <p:grpSp>
        <p:nvGrpSpPr>
          <p:cNvPr id="9" name="Grup 8"/>
          <p:cNvGrpSpPr/>
          <p:nvPr/>
        </p:nvGrpSpPr>
        <p:grpSpPr>
          <a:xfrm>
            <a:off x="3563888" y="3787879"/>
            <a:ext cx="3549840" cy="360040"/>
            <a:chOff x="3563888" y="2996952"/>
            <a:chExt cx="3600400" cy="360040"/>
          </a:xfrm>
        </p:grpSpPr>
        <p:cxnSp>
          <p:nvCxnSpPr>
            <p:cNvPr id="53" name="60 Düz Bağlayıcı"/>
            <p:cNvCxnSpPr/>
            <p:nvPr/>
          </p:nvCxnSpPr>
          <p:spPr>
            <a:xfrm>
              <a:off x="3563888" y="2996952"/>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60 Düz Bağlayıcı"/>
            <p:cNvCxnSpPr/>
            <p:nvPr/>
          </p:nvCxnSpPr>
          <p:spPr>
            <a:xfrm>
              <a:off x="3563888" y="3068960"/>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60 Düz Bağlayıcı"/>
            <p:cNvCxnSpPr/>
            <p:nvPr/>
          </p:nvCxnSpPr>
          <p:spPr>
            <a:xfrm>
              <a:off x="3563888" y="3140968"/>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60 Düz Bağlayıcı"/>
            <p:cNvCxnSpPr/>
            <p:nvPr/>
          </p:nvCxnSpPr>
          <p:spPr>
            <a:xfrm>
              <a:off x="3563888" y="3212976"/>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60 Düz Bağlayıcı"/>
            <p:cNvCxnSpPr/>
            <p:nvPr/>
          </p:nvCxnSpPr>
          <p:spPr>
            <a:xfrm>
              <a:off x="3563888" y="3284984"/>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60 Düz Bağlayıcı"/>
            <p:cNvCxnSpPr/>
            <p:nvPr/>
          </p:nvCxnSpPr>
          <p:spPr>
            <a:xfrm>
              <a:off x="3563888" y="3356992"/>
              <a:ext cx="3600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Cloud 24"/>
          <p:cNvSpPr/>
          <p:nvPr/>
        </p:nvSpPr>
        <p:spPr>
          <a:xfrm>
            <a:off x="7113860" y="3283823"/>
            <a:ext cx="1850628" cy="1224136"/>
          </a:xfrm>
          <a:prstGeom prst="cloud">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tr-TR" sz="2000" b="1" dirty="0" smtClean="0">
                <a:solidFill>
                  <a:schemeClr val="bg1"/>
                </a:solidFill>
              </a:rPr>
              <a:t>Karasal Hat</a:t>
            </a:r>
            <a:endParaRPr lang="en-US" sz="2000" b="1" dirty="0">
              <a:solidFill>
                <a:schemeClr val="bg1"/>
              </a:solidFill>
            </a:endParaRPr>
          </a:p>
        </p:txBody>
      </p:sp>
      <p:grpSp>
        <p:nvGrpSpPr>
          <p:cNvPr id="87" name="Grup 86"/>
          <p:cNvGrpSpPr/>
          <p:nvPr/>
        </p:nvGrpSpPr>
        <p:grpSpPr>
          <a:xfrm>
            <a:off x="3563888" y="2132856"/>
            <a:ext cx="3528392" cy="2006665"/>
            <a:chOff x="3563888" y="1988840"/>
            <a:chExt cx="3528392" cy="2006665"/>
          </a:xfrm>
        </p:grpSpPr>
        <p:pic>
          <p:nvPicPr>
            <p:cNvPr id="106" name="Picture 54" descr="onestream"/>
            <p:cNvPicPr>
              <a:picLocks noChangeAspect="1" noChangeArrowheads="1"/>
            </p:cNvPicPr>
            <p:nvPr/>
          </p:nvPicPr>
          <p:blipFill>
            <a:blip r:embed="rId5"/>
            <a:srcRect l="1363" t="993" r="1363" b="993"/>
            <a:stretch>
              <a:fillRect/>
            </a:stretch>
          </p:blipFill>
          <p:spPr bwMode="auto">
            <a:xfrm>
              <a:off x="4716016" y="1988840"/>
              <a:ext cx="1158644" cy="1600119"/>
            </a:xfrm>
            <a:prstGeom prst="rect">
              <a:avLst/>
            </a:prstGeom>
            <a:noFill/>
            <a:ln w="9525">
              <a:noFill/>
              <a:miter lim="800000"/>
              <a:headEnd/>
              <a:tailEnd/>
            </a:ln>
          </p:spPr>
        </p:pic>
        <p:grpSp>
          <p:nvGrpSpPr>
            <p:cNvPr id="86" name="Grup 85"/>
            <p:cNvGrpSpPr/>
            <p:nvPr/>
          </p:nvGrpSpPr>
          <p:grpSpPr>
            <a:xfrm>
              <a:off x="3563888" y="3501008"/>
              <a:ext cx="3528392" cy="494497"/>
              <a:chOff x="3563888" y="3798599"/>
              <a:chExt cx="3528392" cy="494497"/>
            </a:xfrm>
          </p:grpSpPr>
          <p:grpSp>
            <p:nvGrpSpPr>
              <p:cNvPr id="84" name="Grup 83"/>
              <p:cNvGrpSpPr/>
              <p:nvPr/>
            </p:nvGrpSpPr>
            <p:grpSpPr>
              <a:xfrm>
                <a:off x="3563888" y="3798600"/>
                <a:ext cx="1728192" cy="494496"/>
                <a:chOff x="3131840" y="4302657"/>
                <a:chExt cx="1728192" cy="494496"/>
              </a:xfrm>
            </p:grpSpPr>
            <p:grpSp>
              <p:nvGrpSpPr>
                <p:cNvPr id="63" name="Grup 62"/>
                <p:cNvGrpSpPr/>
                <p:nvPr/>
              </p:nvGrpSpPr>
              <p:grpSpPr>
                <a:xfrm>
                  <a:off x="3131840" y="4437112"/>
                  <a:ext cx="1728192" cy="360040"/>
                  <a:chOff x="3563888" y="2996952"/>
                  <a:chExt cx="4547873" cy="360040"/>
                </a:xfrm>
              </p:grpSpPr>
              <p:cxnSp>
                <p:nvCxnSpPr>
                  <p:cNvPr id="64" name="60 Düz Bağlayıcı"/>
                  <p:cNvCxnSpPr/>
                  <p:nvPr/>
                </p:nvCxnSpPr>
                <p:spPr>
                  <a:xfrm>
                    <a:off x="3563888" y="2996952"/>
                    <a:ext cx="36003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60 Düz Bağlayıcı"/>
                  <p:cNvCxnSpPr/>
                  <p:nvPr/>
                </p:nvCxnSpPr>
                <p:spPr>
                  <a:xfrm>
                    <a:off x="3563888" y="3068960"/>
                    <a:ext cx="378989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60 Düz Bağlayıcı"/>
                  <p:cNvCxnSpPr/>
                  <p:nvPr/>
                </p:nvCxnSpPr>
                <p:spPr>
                  <a:xfrm>
                    <a:off x="3563888" y="3140968"/>
                    <a:ext cx="3979389" cy="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60 Düz Bağlayıcı"/>
                  <p:cNvCxnSpPr/>
                  <p:nvPr/>
                </p:nvCxnSpPr>
                <p:spPr>
                  <a:xfrm>
                    <a:off x="3563888" y="3212976"/>
                    <a:ext cx="416888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60 Düz Bağlayıcı"/>
                  <p:cNvCxnSpPr/>
                  <p:nvPr/>
                </p:nvCxnSpPr>
                <p:spPr>
                  <a:xfrm>
                    <a:off x="3563888" y="3284984"/>
                    <a:ext cx="435837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60 Düz Bağlayıcı"/>
                  <p:cNvCxnSpPr/>
                  <p:nvPr/>
                </p:nvCxnSpPr>
                <p:spPr>
                  <a:xfrm>
                    <a:off x="3563888" y="3356992"/>
                    <a:ext cx="454787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3" name="Düz Bağlayıcı 22"/>
                <p:cNvCxnSpPr/>
                <p:nvPr/>
              </p:nvCxnSpPr>
              <p:spPr>
                <a:xfrm flipV="1">
                  <a:off x="4499992" y="4302657"/>
                  <a:ext cx="0" cy="1344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Düz Bağlayıcı 69"/>
                <p:cNvCxnSpPr/>
                <p:nvPr/>
              </p:nvCxnSpPr>
              <p:spPr>
                <a:xfrm flipV="1">
                  <a:off x="4572000" y="4302657"/>
                  <a:ext cx="0" cy="19690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Düz Bağlayıcı 72"/>
                <p:cNvCxnSpPr/>
                <p:nvPr/>
              </p:nvCxnSpPr>
              <p:spPr>
                <a:xfrm flipV="1">
                  <a:off x="4644008" y="4302657"/>
                  <a:ext cx="0" cy="2784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Düz Bağlayıcı 75"/>
                <p:cNvCxnSpPr/>
                <p:nvPr/>
              </p:nvCxnSpPr>
              <p:spPr>
                <a:xfrm flipV="1">
                  <a:off x="4716016" y="4312217"/>
                  <a:ext cx="0" cy="3409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Düz Bağlayıcı 79"/>
                <p:cNvCxnSpPr/>
                <p:nvPr/>
              </p:nvCxnSpPr>
              <p:spPr>
                <a:xfrm flipV="1">
                  <a:off x="4788024" y="4312217"/>
                  <a:ext cx="0" cy="4129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Düz Bağlayıcı 82"/>
                <p:cNvCxnSpPr/>
                <p:nvPr/>
              </p:nvCxnSpPr>
              <p:spPr>
                <a:xfrm flipV="1">
                  <a:off x="4860032" y="4312217"/>
                  <a:ext cx="0" cy="4849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0" name="Grup 89"/>
              <p:cNvGrpSpPr/>
              <p:nvPr/>
            </p:nvGrpSpPr>
            <p:grpSpPr>
              <a:xfrm flipH="1">
                <a:off x="5364088" y="3798599"/>
                <a:ext cx="1728192" cy="494496"/>
                <a:chOff x="3131840" y="4302657"/>
                <a:chExt cx="1728192" cy="494496"/>
              </a:xfrm>
            </p:grpSpPr>
            <p:grpSp>
              <p:nvGrpSpPr>
                <p:cNvPr id="91" name="Grup 90"/>
                <p:cNvGrpSpPr/>
                <p:nvPr/>
              </p:nvGrpSpPr>
              <p:grpSpPr>
                <a:xfrm>
                  <a:off x="3131840" y="4437112"/>
                  <a:ext cx="1728192" cy="360040"/>
                  <a:chOff x="3563888" y="2996952"/>
                  <a:chExt cx="4547873" cy="360040"/>
                </a:xfrm>
              </p:grpSpPr>
              <p:cxnSp>
                <p:nvCxnSpPr>
                  <p:cNvPr id="100" name="60 Düz Bağlayıcı"/>
                  <p:cNvCxnSpPr/>
                  <p:nvPr/>
                </p:nvCxnSpPr>
                <p:spPr>
                  <a:xfrm>
                    <a:off x="3563888" y="2996952"/>
                    <a:ext cx="36003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60 Düz Bağlayıcı"/>
                  <p:cNvCxnSpPr/>
                  <p:nvPr/>
                </p:nvCxnSpPr>
                <p:spPr>
                  <a:xfrm>
                    <a:off x="3563888" y="3068960"/>
                    <a:ext cx="378989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60 Düz Bağlayıcı"/>
                  <p:cNvCxnSpPr/>
                  <p:nvPr/>
                </p:nvCxnSpPr>
                <p:spPr>
                  <a:xfrm>
                    <a:off x="3563888" y="3140968"/>
                    <a:ext cx="3979389" cy="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60 Düz Bağlayıcı"/>
                  <p:cNvCxnSpPr/>
                  <p:nvPr/>
                </p:nvCxnSpPr>
                <p:spPr>
                  <a:xfrm>
                    <a:off x="3563888" y="3212976"/>
                    <a:ext cx="416888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60 Düz Bağlayıcı"/>
                  <p:cNvCxnSpPr/>
                  <p:nvPr/>
                </p:nvCxnSpPr>
                <p:spPr>
                  <a:xfrm>
                    <a:off x="3563888" y="3284984"/>
                    <a:ext cx="435837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60 Düz Bağlayıcı"/>
                  <p:cNvCxnSpPr/>
                  <p:nvPr/>
                </p:nvCxnSpPr>
                <p:spPr>
                  <a:xfrm>
                    <a:off x="3563888" y="3356992"/>
                    <a:ext cx="454787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94" name="Düz Bağlayıcı 93"/>
                <p:cNvCxnSpPr/>
                <p:nvPr/>
              </p:nvCxnSpPr>
              <p:spPr>
                <a:xfrm flipV="1">
                  <a:off x="4499992" y="4302657"/>
                  <a:ext cx="0" cy="1344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Düz Bağlayıcı 94"/>
                <p:cNvCxnSpPr/>
                <p:nvPr/>
              </p:nvCxnSpPr>
              <p:spPr>
                <a:xfrm flipV="1">
                  <a:off x="4572000" y="4302657"/>
                  <a:ext cx="0" cy="19690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Düz Bağlayıcı 95"/>
                <p:cNvCxnSpPr/>
                <p:nvPr/>
              </p:nvCxnSpPr>
              <p:spPr>
                <a:xfrm flipV="1">
                  <a:off x="4644008" y="4302657"/>
                  <a:ext cx="0" cy="2784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Düz Bağlayıcı 96"/>
                <p:cNvCxnSpPr/>
                <p:nvPr/>
              </p:nvCxnSpPr>
              <p:spPr>
                <a:xfrm flipV="1">
                  <a:off x="4716016" y="4312217"/>
                  <a:ext cx="0" cy="3409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Düz Bağlayıcı 97"/>
                <p:cNvCxnSpPr/>
                <p:nvPr/>
              </p:nvCxnSpPr>
              <p:spPr>
                <a:xfrm flipV="1">
                  <a:off x="4788024" y="4312217"/>
                  <a:ext cx="0" cy="4129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Düz Bağlayıcı 98"/>
                <p:cNvCxnSpPr/>
                <p:nvPr/>
              </p:nvCxnSpPr>
              <p:spPr>
                <a:xfrm flipV="1">
                  <a:off x="4860032" y="4312217"/>
                  <a:ext cx="0" cy="4849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grpSp>
      <p:grpSp>
        <p:nvGrpSpPr>
          <p:cNvPr id="125" name="Grup 124"/>
          <p:cNvGrpSpPr/>
          <p:nvPr/>
        </p:nvGrpSpPr>
        <p:grpSpPr>
          <a:xfrm>
            <a:off x="4860032" y="3643865"/>
            <a:ext cx="1296144" cy="2161399"/>
            <a:chOff x="5220072" y="3427841"/>
            <a:chExt cx="1296144" cy="2161399"/>
          </a:xfrm>
        </p:grpSpPr>
        <p:pic>
          <p:nvPicPr>
            <p:cNvPr id="126" name="Picture 2" descr="O:\Pazarlama\Ürün Görselleri\Xpeech\Ürün Görselleri\XSG8000 seris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5081151"/>
              <a:ext cx="1296144" cy="508089"/>
            </a:xfrm>
            <a:prstGeom prst="rect">
              <a:avLst/>
            </a:prstGeom>
            <a:noFill/>
            <a:extLst>
              <a:ext uri="{909E8E84-426E-40DD-AFC4-6F175D3DCCD1}">
                <a14:hiddenFill xmlns:a14="http://schemas.microsoft.com/office/drawing/2010/main">
                  <a:solidFill>
                    <a:srgbClr val="FFFFFF"/>
                  </a:solidFill>
                </a14:hiddenFill>
              </a:ext>
            </a:extLst>
          </p:spPr>
        </p:pic>
        <p:cxnSp>
          <p:nvCxnSpPr>
            <p:cNvPr id="127" name="Dirsek Bağlayıcısı 126"/>
            <p:cNvCxnSpPr/>
            <p:nvPr/>
          </p:nvCxnSpPr>
          <p:spPr>
            <a:xfrm rot="16200000" flipH="1">
              <a:off x="4787447" y="4004484"/>
              <a:ext cx="1801358" cy="648072"/>
            </a:xfrm>
            <a:prstGeom prst="bentConnector3">
              <a:avLst/>
            </a:prstGeom>
          </p:spPr>
          <p:style>
            <a:lnRef idx="3">
              <a:schemeClr val="accent2"/>
            </a:lnRef>
            <a:fillRef idx="0">
              <a:schemeClr val="accent2"/>
            </a:fillRef>
            <a:effectRef idx="2">
              <a:schemeClr val="accent2"/>
            </a:effectRef>
            <a:fontRef idx="minor">
              <a:schemeClr val="tx1"/>
            </a:fontRef>
          </p:style>
        </p:cxnSp>
      </p:grpSp>
      <p:sp>
        <p:nvSpPr>
          <p:cNvPr id="128" name="91 Metin kutusu"/>
          <p:cNvSpPr txBox="1"/>
          <p:nvPr/>
        </p:nvSpPr>
        <p:spPr>
          <a:xfrm>
            <a:off x="4860033" y="5733256"/>
            <a:ext cx="936104" cy="430887"/>
          </a:xfrm>
          <a:prstGeom prst="rect">
            <a:avLst/>
          </a:prstGeom>
          <a:noFill/>
        </p:spPr>
        <p:txBody>
          <a:bodyPr vert="horz" wrap="square" rtlCol="0">
            <a:spAutoFit/>
          </a:bodyPr>
          <a:lstStyle/>
          <a:p>
            <a:pPr algn="ctr"/>
            <a:r>
              <a:rPr lang="tr-TR" sz="1100" dirty="0" smtClean="0"/>
              <a:t>G.SHDSL</a:t>
            </a:r>
          </a:p>
          <a:p>
            <a:pPr algn="ctr"/>
            <a:r>
              <a:rPr lang="tr-TR" sz="1100" dirty="0" smtClean="0"/>
              <a:t>Modem</a:t>
            </a:r>
            <a:endParaRPr lang="tr-TR" sz="1100" dirty="0"/>
          </a:p>
        </p:txBody>
      </p:sp>
      <p:grpSp>
        <p:nvGrpSpPr>
          <p:cNvPr id="129" name="Grup 128"/>
          <p:cNvGrpSpPr/>
          <p:nvPr/>
        </p:nvGrpSpPr>
        <p:grpSpPr>
          <a:xfrm>
            <a:off x="6274814" y="4869160"/>
            <a:ext cx="2761682" cy="1224136"/>
            <a:chOff x="6253234" y="4941168"/>
            <a:chExt cx="2761682" cy="1224136"/>
          </a:xfrm>
        </p:grpSpPr>
        <p:sp>
          <p:nvSpPr>
            <p:cNvPr id="130" name="Cloud 24"/>
            <p:cNvSpPr/>
            <p:nvPr/>
          </p:nvSpPr>
          <p:spPr>
            <a:xfrm>
              <a:off x="7092280" y="4941168"/>
              <a:ext cx="1922636" cy="1224136"/>
            </a:xfrm>
            <a:prstGeom prst="cloud">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tr-TR" sz="1600" b="1" dirty="0" err="1" smtClean="0">
                  <a:solidFill>
                    <a:schemeClr val="bg1"/>
                  </a:solidFill>
                </a:rPr>
                <a:t>Turkcell</a:t>
              </a:r>
              <a:r>
                <a:rPr lang="tr-TR" sz="1600" b="1" dirty="0" smtClean="0">
                  <a:solidFill>
                    <a:schemeClr val="bg1"/>
                  </a:solidFill>
                </a:rPr>
                <a:t> Superonline</a:t>
              </a:r>
              <a:endParaRPr lang="en-US" sz="1600" b="1" dirty="0">
                <a:solidFill>
                  <a:schemeClr val="bg1"/>
                </a:solidFill>
              </a:endParaRPr>
            </a:p>
          </p:txBody>
        </p:sp>
        <p:pic>
          <p:nvPicPr>
            <p:cNvPr id="131" name="Picture 179" descr="gsm blesk m"/>
            <p:cNvPicPr>
              <a:picLocks noChangeAspect="1" noChangeArrowheads="1"/>
            </p:cNvPicPr>
            <p:nvPr/>
          </p:nvPicPr>
          <p:blipFill>
            <a:blip r:embed="rId7" cstate="print"/>
            <a:srcRect/>
            <a:stretch>
              <a:fillRect/>
            </a:stretch>
          </p:blipFill>
          <p:spPr bwMode="auto">
            <a:xfrm rot="2837173" flipV="1">
              <a:off x="6213546" y="5396026"/>
              <a:ext cx="752475" cy="673100"/>
            </a:xfrm>
            <a:prstGeom prst="rect">
              <a:avLst/>
            </a:prstGeom>
            <a:noFill/>
            <a:ln w="9525">
              <a:noFill/>
              <a:miter lim="800000"/>
              <a:headEnd/>
              <a:tailEnd/>
            </a:ln>
          </p:spPr>
        </p:pic>
      </p:grpSp>
      <p:sp>
        <p:nvSpPr>
          <p:cNvPr id="82" name="TextBox 9"/>
          <p:cNvSpPr txBox="1"/>
          <p:nvPr/>
        </p:nvSpPr>
        <p:spPr>
          <a:xfrm>
            <a:off x="35496" y="6047710"/>
            <a:ext cx="2989921" cy="261610"/>
          </a:xfrm>
          <a:prstGeom prst="rect">
            <a:avLst/>
          </a:prstGeom>
          <a:noFill/>
        </p:spPr>
        <p:txBody>
          <a:bodyPr wrap="none" rtlCol="0">
            <a:spAutoFit/>
          </a:bodyPr>
          <a:lstStyle/>
          <a:p>
            <a:r>
              <a:rPr lang="tr-TR" sz="1100" dirty="0" smtClean="0"/>
              <a:t>* Bazı özellikler santrallerdeki özelliklere bağlıdır.</a:t>
            </a:r>
            <a:endParaRPr lang="tr-TR" sz="1100" dirty="0"/>
          </a:p>
        </p:txBody>
      </p:sp>
      <p:grpSp>
        <p:nvGrpSpPr>
          <p:cNvPr id="4" name="Grup 3"/>
          <p:cNvGrpSpPr/>
          <p:nvPr/>
        </p:nvGrpSpPr>
        <p:grpSpPr>
          <a:xfrm>
            <a:off x="69911" y="836712"/>
            <a:ext cx="8174497" cy="2016224"/>
            <a:chOff x="69911" y="836712"/>
            <a:chExt cx="8174497" cy="2016224"/>
          </a:xfrm>
        </p:grpSpPr>
        <p:sp>
          <p:nvSpPr>
            <p:cNvPr id="81" name="69 Metin kutusu"/>
            <p:cNvSpPr txBox="1"/>
            <p:nvPr/>
          </p:nvSpPr>
          <p:spPr>
            <a:xfrm rot="5400000">
              <a:off x="1241416" y="673320"/>
              <a:ext cx="430887" cy="2773897"/>
            </a:xfrm>
            <a:prstGeom prst="rect">
              <a:avLst/>
            </a:prstGeom>
            <a:noFill/>
          </p:spPr>
          <p:txBody>
            <a:bodyPr vert="vert270" wrap="square" rtlCol="0">
              <a:spAutoFit/>
            </a:bodyPr>
            <a:lstStyle/>
            <a:p>
              <a:r>
                <a:rPr lang="tr-TR" sz="1600" b="1" dirty="0" smtClean="0">
                  <a:solidFill>
                    <a:schemeClr val="bg1">
                      <a:lumMod val="65000"/>
                    </a:schemeClr>
                  </a:solidFill>
                </a:rPr>
                <a:t>Şirket Mobil Santral Aboneleri</a:t>
              </a:r>
            </a:p>
          </p:txBody>
        </p:sp>
        <p:grpSp>
          <p:nvGrpSpPr>
            <p:cNvPr id="3" name="Grup 2"/>
            <p:cNvGrpSpPr/>
            <p:nvPr/>
          </p:nvGrpSpPr>
          <p:grpSpPr>
            <a:xfrm>
              <a:off x="283890" y="836712"/>
              <a:ext cx="7960518" cy="2016224"/>
              <a:chOff x="283890" y="836712"/>
              <a:chExt cx="7960518" cy="2016224"/>
            </a:xfrm>
          </p:grpSpPr>
          <p:pic>
            <p:nvPicPr>
              <p:cNvPr id="75" name="Picture 180" descr="antena GSM m"/>
              <p:cNvPicPr>
                <a:picLocks noChangeAspect="1" noChangeArrowheads="1"/>
              </p:cNvPicPr>
              <p:nvPr/>
            </p:nvPicPr>
            <p:blipFill>
              <a:blip r:embed="rId8" cstate="print"/>
              <a:srcRect/>
              <a:stretch>
                <a:fillRect/>
              </a:stretch>
            </p:blipFill>
            <p:spPr bwMode="auto">
              <a:xfrm>
                <a:off x="6660232" y="980728"/>
                <a:ext cx="1546818" cy="1872208"/>
              </a:xfrm>
              <a:prstGeom prst="rect">
                <a:avLst/>
              </a:prstGeom>
              <a:noFill/>
              <a:ln w="9525">
                <a:noFill/>
                <a:miter lim="800000"/>
                <a:headEnd/>
                <a:tailEnd/>
              </a:ln>
            </p:spPr>
          </p:pic>
          <p:sp>
            <p:nvSpPr>
              <p:cNvPr id="77" name="Cloud 24"/>
              <p:cNvSpPr/>
              <p:nvPr/>
            </p:nvSpPr>
            <p:spPr>
              <a:xfrm>
                <a:off x="6588224" y="1412776"/>
                <a:ext cx="1656184" cy="1152128"/>
              </a:xfrm>
              <a:prstGeom prst="cloud">
                <a:avLst/>
              </a:prstGeom>
              <a:solidFill>
                <a:schemeClr val="tx2">
                  <a:lumMod val="60000"/>
                  <a:lumOff val="40000"/>
                  <a:alpha val="75000"/>
                </a:schemeClr>
              </a:solidFill>
              <a:ln>
                <a:no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smtClean="0">
                    <a:solidFill>
                      <a:schemeClr val="bg1"/>
                    </a:solidFill>
                  </a:rPr>
                  <a:t>Turkcell Mobil Santral</a:t>
                </a:r>
                <a:endParaRPr lang="en-US" b="1" dirty="0">
                  <a:solidFill>
                    <a:schemeClr val="bg1"/>
                  </a:solidFill>
                </a:endParaRPr>
              </a:p>
            </p:txBody>
          </p:sp>
          <p:pic>
            <p:nvPicPr>
              <p:cNvPr id="78" name="Picture 181" descr="postava m"/>
              <p:cNvPicPr>
                <a:picLocks noChangeAspect="1" noChangeArrowheads="1"/>
              </p:cNvPicPr>
              <p:nvPr/>
            </p:nvPicPr>
            <p:blipFill>
              <a:blip r:embed="rId9" cstate="print"/>
              <a:srcRect/>
              <a:stretch>
                <a:fillRect/>
              </a:stretch>
            </p:blipFill>
            <p:spPr bwMode="auto">
              <a:xfrm>
                <a:off x="283890" y="836712"/>
                <a:ext cx="698500" cy="1169987"/>
              </a:xfrm>
              <a:prstGeom prst="rect">
                <a:avLst/>
              </a:prstGeom>
              <a:noFill/>
              <a:ln w="9525">
                <a:noFill/>
                <a:miter lim="800000"/>
                <a:headEnd/>
                <a:tailEnd/>
              </a:ln>
            </p:spPr>
          </p:pic>
          <p:pic>
            <p:nvPicPr>
              <p:cNvPr id="79" name="Picture 181" descr="postava m"/>
              <p:cNvPicPr>
                <a:picLocks noChangeAspect="1" noChangeArrowheads="1"/>
              </p:cNvPicPr>
              <p:nvPr/>
            </p:nvPicPr>
            <p:blipFill>
              <a:blip r:embed="rId9" cstate="print"/>
              <a:srcRect/>
              <a:stretch>
                <a:fillRect/>
              </a:stretch>
            </p:blipFill>
            <p:spPr bwMode="auto">
              <a:xfrm>
                <a:off x="1713260" y="836712"/>
                <a:ext cx="698500" cy="1169987"/>
              </a:xfrm>
              <a:prstGeom prst="rect">
                <a:avLst/>
              </a:prstGeom>
              <a:noFill/>
              <a:ln w="9525">
                <a:noFill/>
                <a:miter lim="800000"/>
                <a:headEnd/>
                <a:tailEnd/>
              </a:ln>
            </p:spPr>
          </p:pic>
          <p:sp>
            <p:nvSpPr>
              <p:cNvPr id="93" name="Rectangle 76"/>
              <p:cNvSpPr/>
              <p:nvPr/>
            </p:nvSpPr>
            <p:spPr>
              <a:xfrm>
                <a:off x="864096" y="836712"/>
                <a:ext cx="1115616" cy="430887"/>
              </a:xfrm>
              <a:prstGeom prst="rect">
                <a:avLst/>
              </a:prstGeom>
            </p:spPr>
            <p:txBody>
              <a:bodyPr wrap="square">
                <a:spAutoFit/>
              </a:bodyPr>
              <a:lstStyle/>
              <a:p>
                <a:pPr algn="ctr"/>
                <a:r>
                  <a:rPr lang="tr-TR" sz="1100" dirty="0" smtClean="0">
                    <a:solidFill>
                      <a:srgbClr val="C00000"/>
                    </a:solidFill>
                  </a:rPr>
                  <a:t>Turkcell Kısa Kodu ile</a:t>
                </a:r>
                <a:endParaRPr lang="tr-TR" sz="1100" dirty="0">
                  <a:solidFill>
                    <a:srgbClr val="C00000"/>
                  </a:solidFill>
                </a:endParaRPr>
              </a:p>
            </p:txBody>
          </p:sp>
        </p:grpSp>
      </p:grpSp>
      <p:sp>
        <p:nvSpPr>
          <p:cNvPr id="2" name="Oval 1"/>
          <p:cNvSpPr/>
          <p:nvPr/>
        </p:nvSpPr>
        <p:spPr>
          <a:xfrm rot="20154589">
            <a:off x="1514718" y="1602496"/>
            <a:ext cx="7488832" cy="2495015"/>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34303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2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endParaRPr lang="tr-TR" sz="1100" dirty="0"/>
          </a:p>
        </p:txBody>
      </p:sp>
      <p:sp>
        <p:nvSpPr>
          <p:cNvPr id="50" name="TextBox 49"/>
          <p:cNvSpPr txBox="1"/>
          <p:nvPr/>
        </p:nvSpPr>
        <p:spPr>
          <a:xfrm>
            <a:off x="2596108" y="1700808"/>
            <a:ext cx="4157036" cy="3139321"/>
          </a:xfrm>
          <a:prstGeom prst="rect">
            <a:avLst/>
          </a:prstGeom>
          <a:noFill/>
        </p:spPr>
        <p:txBody>
          <a:bodyPr wrap="none" rtlCol="0" anchor="ctr">
            <a:spAutoFit/>
          </a:bodyPr>
          <a:lstStyle/>
          <a:p>
            <a:pPr algn="ctr">
              <a:lnSpc>
                <a:spcPct val="150000"/>
              </a:lnSpc>
              <a:buClr>
                <a:srgbClr val="00B050"/>
              </a:buClr>
            </a:pPr>
            <a:r>
              <a:rPr lang="tr-TR" sz="6600" b="1" dirty="0" smtClean="0"/>
              <a:t>Kısaca</a:t>
            </a:r>
          </a:p>
          <a:p>
            <a:pPr algn="ctr">
              <a:lnSpc>
                <a:spcPct val="150000"/>
              </a:lnSpc>
              <a:buClr>
                <a:srgbClr val="00B050"/>
              </a:buClr>
            </a:pPr>
            <a:r>
              <a:rPr lang="tr-TR" sz="6600" b="1" dirty="0" err="1" smtClean="0"/>
              <a:t>OneStream</a:t>
            </a:r>
            <a:endParaRPr lang="tr-TR" sz="6600"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p:cNvSpPr txBox="1">
            <a:spLocks noChangeArrowheads="1"/>
          </p:cNvSpPr>
          <p:nvPr/>
        </p:nvSpPr>
        <p:spPr bwMode="auto">
          <a:xfrm>
            <a:off x="244256" y="44624"/>
            <a:ext cx="6808645"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defTabSz="914145" fontAlgn="base">
              <a:spcBef>
                <a:spcPct val="0"/>
              </a:spcBef>
              <a:spcAft>
                <a:spcPct val="0"/>
              </a:spcAft>
              <a:defRPr/>
            </a:pPr>
            <a:r>
              <a:rPr lang="tr-TR" sz="2800" dirty="0" smtClean="0">
                <a:latin typeface="Verdana" pitchFamily="34" charset="0"/>
                <a:ea typeface="+mj-ea"/>
              </a:rPr>
              <a:t>Kısa Kısa </a:t>
            </a:r>
            <a:r>
              <a:rPr lang="tr-TR" sz="2800" dirty="0" err="1" smtClean="0">
                <a:latin typeface="Verdana" pitchFamily="34" charset="0"/>
                <a:ea typeface="+mj-ea"/>
              </a:rPr>
              <a:t>OneStream</a:t>
            </a:r>
            <a:endParaRPr lang="cs-CZ" sz="2800" dirty="0" smtClean="0">
              <a:latin typeface="Verdana" pitchFamily="34" charset="0"/>
              <a:ea typeface="+mj-ea"/>
              <a:cs typeface="맑은 고딕"/>
            </a:endParaRPr>
          </a:p>
        </p:txBody>
      </p:sp>
      <p:sp>
        <p:nvSpPr>
          <p:cNvPr id="5" name="4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endParaRPr lang="tr-TR" sz="1100" dirty="0"/>
          </a:p>
        </p:txBody>
      </p:sp>
      <p:sp>
        <p:nvSpPr>
          <p:cNvPr id="2" name="İçerik Yer Tutucusu 1"/>
          <p:cNvSpPr>
            <a:spLocks noGrp="1"/>
          </p:cNvSpPr>
          <p:nvPr>
            <p:ph idx="1"/>
          </p:nvPr>
        </p:nvSpPr>
        <p:spPr>
          <a:xfrm>
            <a:off x="107504" y="692696"/>
            <a:ext cx="7392279" cy="5400600"/>
          </a:xfrm>
        </p:spPr>
        <p:txBody>
          <a:bodyPr/>
          <a:lstStyle/>
          <a:p>
            <a:pPr lvl="0" fontAlgn="base"/>
            <a:r>
              <a:rPr lang="tr-TR" sz="2000" b="1" dirty="0"/>
              <a:t>Santralim yok, bu çözümü ben de alabilir miyim?</a:t>
            </a:r>
          </a:p>
          <a:p>
            <a:pPr lvl="1" fontAlgn="base"/>
            <a:r>
              <a:rPr lang="tr-TR" sz="1600" dirty="0" err="1"/>
              <a:t>Onestream</a:t>
            </a:r>
            <a:r>
              <a:rPr lang="tr-TR" sz="1600" dirty="0"/>
              <a:t> </a:t>
            </a:r>
            <a:r>
              <a:rPr lang="tr-TR" sz="1600" dirty="0" smtClean="0"/>
              <a:t> </a:t>
            </a:r>
            <a:r>
              <a:rPr lang="tr-TR" sz="1600" dirty="0"/>
              <a:t>temel santral özelliklerine sahiptir. Küçük bir ofis içerisinde 6 adete kadar dahili hat tanımlanmasına izin verir. Bu hatlar arasında aktarma, çağrı grubu, çağrı çekme, Mobil Abone (</a:t>
            </a:r>
            <a:r>
              <a:rPr lang="tr-TR" sz="1600" dirty="0" err="1"/>
              <a:t>Mobility</a:t>
            </a:r>
            <a:r>
              <a:rPr lang="tr-TR" sz="1600" dirty="0"/>
              <a:t> </a:t>
            </a:r>
            <a:r>
              <a:rPr lang="tr-TR" sz="1600" dirty="0" err="1"/>
              <a:t>Extension</a:t>
            </a:r>
            <a:r>
              <a:rPr lang="tr-TR" sz="1600" dirty="0"/>
              <a:t>), DISA gibi hizmetler sunulabilir. </a:t>
            </a:r>
            <a:endParaRPr lang="tr-TR" sz="1600" dirty="0" smtClean="0"/>
          </a:p>
          <a:p>
            <a:pPr fontAlgn="base"/>
            <a:r>
              <a:rPr lang="tr-TR" sz="2000" b="1" dirty="0"/>
              <a:t>Mevcut santralimle bu ürünü kullanabilir miyim? Ek bir yatırıma ihtiyaç var mı?</a:t>
            </a:r>
          </a:p>
          <a:p>
            <a:pPr lvl="1" fontAlgn="base"/>
            <a:r>
              <a:rPr lang="tr-TR" sz="1600" b="1" u="sng" dirty="0"/>
              <a:t>Analog santral:</a:t>
            </a:r>
            <a:r>
              <a:rPr lang="tr-TR" sz="1600" dirty="0"/>
              <a:t> Evet, kullanılabilir. </a:t>
            </a:r>
            <a:r>
              <a:rPr lang="tr-TR" sz="1600" dirty="0" err="1"/>
              <a:t>Onestream</a:t>
            </a:r>
            <a:r>
              <a:rPr lang="tr-TR" sz="1600" dirty="0"/>
              <a:t> 6 porta kadar analog bağlantı desteklemektedir.  Karasal hatlarda da araya girebildiği için santral üzerindeki mevcut portlar ek bir yatırırım </a:t>
            </a:r>
            <a:r>
              <a:rPr lang="tr-TR" sz="1600" dirty="0" err="1"/>
              <a:t>gerekemeksizin</a:t>
            </a:r>
            <a:r>
              <a:rPr lang="tr-TR" sz="1600" dirty="0"/>
              <a:t> kullanılabilir. Toplam kapasite 6 porta kadar çıkabilir eğer santralin dış hat kapasitesi 6 hattan düşükse cihazın daha verimli kullanımı için kapasite yükseltimi düşünülebilir. Ancak bunun için bu yükseltimin teknik olarak mümkün olup olmadığı ve kullanım ihtiyacının bu kapasiteyi gerektirip gerektirmediği incelenmelidir.</a:t>
            </a:r>
          </a:p>
          <a:p>
            <a:pPr lvl="1" fontAlgn="base"/>
            <a:r>
              <a:rPr lang="tr-TR" sz="1600" b="1" u="sng" dirty="0" smtClean="0"/>
              <a:t>Dijital </a:t>
            </a:r>
            <a:r>
              <a:rPr lang="tr-TR" sz="1600" b="1" u="sng" dirty="0"/>
              <a:t>santral: </a:t>
            </a:r>
            <a:r>
              <a:rPr lang="tr-TR" sz="1600" dirty="0"/>
              <a:t>Analog dış hat kartı bulunuyor ise kullanılabilir. Yoksa santral firmasına analog dış hat kartının takılıp takılamayacağı sorulmalıdır.</a:t>
            </a:r>
          </a:p>
          <a:p>
            <a:pPr lvl="1" fontAlgn="base"/>
            <a:r>
              <a:rPr lang="tr-TR" sz="1600" b="1" u="sng" dirty="0"/>
              <a:t>IP Santral: </a:t>
            </a:r>
            <a:r>
              <a:rPr lang="tr-TR" sz="1600" dirty="0"/>
              <a:t>Evet, kullanılabilir</a:t>
            </a:r>
            <a:r>
              <a:rPr lang="tr-TR" sz="1600" dirty="0" smtClean="0"/>
              <a:t>.</a:t>
            </a:r>
          </a:p>
          <a:p>
            <a:pPr lvl="0" fontAlgn="base"/>
            <a:r>
              <a:rPr lang="tr-TR" sz="2000" b="1" dirty="0"/>
              <a:t>Tüm telefon santral markaları ile uyumlu mudur?</a:t>
            </a:r>
          </a:p>
          <a:p>
            <a:pPr lvl="1" fontAlgn="base"/>
            <a:r>
              <a:rPr lang="tr-TR" sz="1600" dirty="0" err="1"/>
              <a:t>Onestream</a:t>
            </a:r>
            <a:r>
              <a:rPr lang="tr-TR" sz="1600" dirty="0"/>
              <a:t> tüm telefon santraller markaları ile uyumlu çalışmaktadır.</a:t>
            </a:r>
          </a:p>
          <a:p>
            <a:pPr lvl="1" fontAlgn="base"/>
            <a:endParaRPr lang="tr-TR" sz="1600" dirty="0"/>
          </a:p>
        </p:txBody>
      </p:sp>
      <p:grpSp>
        <p:nvGrpSpPr>
          <p:cNvPr id="3" name="Grup 2"/>
          <p:cNvGrpSpPr/>
          <p:nvPr/>
        </p:nvGrpSpPr>
        <p:grpSpPr>
          <a:xfrm>
            <a:off x="7427775" y="1988840"/>
            <a:ext cx="1608721" cy="3059563"/>
            <a:chOff x="7083436" y="2870968"/>
            <a:chExt cx="1608721" cy="3059563"/>
          </a:xfrm>
        </p:grpSpPr>
        <p:pic>
          <p:nvPicPr>
            <p:cNvPr id="6" name="Picture 5" descr="onestream xpeech"/>
            <p:cNvPicPr>
              <a:picLocks noChangeAspect="1" noChangeArrowheads="1"/>
            </p:cNvPicPr>
            <p:nvPr/>
          </p:nvPicPr>
          <p:blipFill>
            <a:blip r:embed="rId3"/>
            <a:srcRect/>
            <a:stretch>
              <a:fillRect/>
            </a:stretch>
          </p:blipFill>
          <p:spPr bwMode="auto">
            <a:xfrm>
              <a:off x="7083436" y="2870968"/>
              <a:ext cx="1608721" cy="1926184"/>
            </a:xfrm>
            <a:prstGeom prst="rect">
              <a:avLst/>
            </a:prstGeom>
            <a:noFill/>
            <a:ln w="9525">
              <a:noFill/>
              <a:miter lim="800000"/>
              <a:headEnd/>
              <a:tailEnd/>
            </a:ln>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436" y="4905739"/>
              <a:ext cx="1455861" cy="67964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548" y="5585387"/>
              <a:ext cx="787636" cy="345144"/>
            </a:xfrm>
            <a:prstGeom prst="rect">
              <a:avLst/>
            </a:prstGeom>
          </p:spPr>
        </p:pic>
      </p:grpSp>
    </p:spTree>
    <p:extLst>
      <p:ext uri="{BB962C8B-B14F-4D97-AF65-F5344CB8AC3E}">
        <p14:creationId xmlns:p14="http://schemas.microsoft.com/office/powerpoint/2010/main" val="942197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323528" y="1261204"/>
            <a:ext cx="8712968" cy="4832092"/>
          </a:xfrm>
          <a:prstGeom prst="rect">
            <a:avLst/>
          </a:prstGeom>
          <a:noFill/>
        </p:spPr>
        <p:txBody>
          <a:bodyPr wrap="square" rtlCol="0">
            <a:spAutoFit/>
          </a:bodyPr>
          <a:lstStyle/>
          <a:p>
            <a:pPr>
              <a:buClr>
                <a:srgbClr val="00B050"/>
              </a:buClr>
              <a:buFont typeface="Wingdings" pitchFamily="2" charset="2"/>
              <a:buChar char=""/>
            </a:pPr>
            <a:r>
              <a:rPr lang="tr-TR" sz="4400" b="1" dirty="0" smtClean="0"/>
              <a:t> İletişim giderlerini düşürmek</a:t>
            </a:r>
          </a:p>
          <a:p>
            <a:pPr>
              <a:buClr>
                <a:srgbClr val="00B050"/>
              </a:buClr>
            </a:pPr>
            <a:endParaRPr lang="tr-TR" sz="4400" b="1" dirty="0" smtClean="0"/>
          </a:p>
          <a:p>
            <a:pPr>
              <a:buClr>
                <a:srgbClr val="00B050"/>
              </a:buClr>
              <a:buFont typeface="Wingdings" pitchFamily="2" charset="2"/>
              <a:buChar char=""/>
            </a:pPr>
            <a:r>
              <a:rPr lang="tr-TR" sz="4400" b="1" dirty="0" smtClean="0"/>
              <a:t> Kesintisiz iletişim</a:t>
            </a:r>
          </a:p>
          <a:p>
            <a:pPr>
              <a:buClr>
                <a:srgbClr val="00B050"/>
              </a:buClr>
            </a:pPr>
            <a:endParaRPr lang="tr-TR" sz="4400" b="1" dirty="0" smtClean="0"/>
          </a:p>
          <a:p>
            <a:pPr>
              <a:buClr>
                <a:srgbClr val="00B050"/>
              </a:buClr>
              <a:buFont typeface="Wingdings" pitchFamily="2" charset="2"/>
              <a:buChar char=""/>
            </a:pPr>
            <a:r>
              <a:rPr lang="tr-TR" sz="4400" b="1" dirty="0" smtClean="0"/>
              <a:t> Ek maliyet olmadan, teknolojik çözümler ile benzersiz hizmetler</a:t>
            </a:r>
          </a:p>
          <a:p>
            <a:pPr>
              <a:buClr>
                <a:srgbClr val="00B050"/>
              </a:buClr>
              <a:buFont typeface="Wingdings" pitchFamily="2" charset="2"/>
              <a:buChar char=""/>
            </a:pPr>
            <a:endParaRPr lang="tr-TR" sz="4400" b="1" dirty="0"/>
          </a:p>
        </p:txBody>
      </p:sp>
      <p:sp>
        <p:nvSpPr>
          <p:cNvPr id="6" name="Rectangle 8"/>
          <p:cNvSpPr txBox="1">
            <a:spLocks noChangeArrowheads="1"/>
          </p:cNvSpPr>
          <p:nvPr/>
        </p:nvSpPr>
        <p:spPr bwMode="auto">
          <a:xfrm>
            <a:off x="244256" y="116632"/>
            <a:ext cx="8530086"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defTabSz="914145">
              <a:defRPr/>
            </a:pPr>
            <a:r>
              <a:rPr lang="tr-TR" sz="2800" dirty="0" smtClean="0">
                <a:latin typeface="Verdana" pitchFamily="34" charset="0"/>
                <a:ea typeface="+mj-ea"/>
                <a:cs typeface="+mj-cs"/>
              </a:rPr>
              <a:t>Müşterilerimiz bizden ne bekliyor?</a:t>
            </a:r>
            <a:endParaRPr lang="cs-CZ" sz="2800" dirty="0" smtClean="0">
              <a:latin typeface="Verdana"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10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2" end="2"/>
                                            </p:txEl>
                                          </p:spTgt>
                                        </p:tgtEl>
                                        <p:attrNameLst>
                                          <p:attrName>style.visibility</p:attrName>
                                        </p:attrNameLst>
                                      </p:cBhvr>
                                      <p:to>
                                        <p:strVal val="visible"/>
                                      </p:to>
                                    </p:set>
                                    <p:animEffect transition="in" filter="fade">
                                      <p:cBhvr>
                                        <p:cTn id="12" dur="1000"/>
                                        <p:tgtEl>
                                          <p:spTgt spid="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4" end="4"/>
                                            </p:txEl>
                                          </p:spTgt>
                                        </p:tgtEl>
                                        <p:attrNameLst>
                                          <p:attrName>style.visibility</p:attrName>
                                        </p:attrNameLst>
                                      </p:cBhvr>
                                      <p:to>
                                        <p:strVal val="visible"/>
                                      </p:to>
                                    </p:set>
                                    <p:animEffect transition="in" filter="fade">
                                      <p:cBhvr>
                                        <p:cTn id="17" dur="1000"/>
                                        <p:tgtEl>
                                          <p:spTgt spid="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p:cNvSpPr txBox="1">
            <a:spLocks noChangeArrowheads="1"/>
          </p:cNvSpPr>
          <p:nvPr/>
        </p:nvSpPr>
        <p:spPr bwMode="auto">
          <a:xfrm>
            <a:off x="244256" y="44624"/>
            <a:ext cx="6808645"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defTabSz="914145" fontAlgn="base">
              <a:spcBef>
                <a:spcPct val="0"/>
              </a:spcBef>
              <a:spcAft>
                <a:spcPct val="0"/>
              </a:spcAft>
              <a:defRPr/>
            </a:pPr>
            <a:r>
              <a:rPr lang="tr-TR" sz="2800" dirty="0" smtClean="0">
                <a:latin typeface="Verdana" pitchFamily="34" charset="0"/>
                <a:ea typeface="+mj-ea"/>
              </a:rPr>
              <a:t>Kısa Kısa </a:t>
            </a:r>
            <a:r>
              <a:rPr lang="tr-TR" sz="2800" dirty="0" err="1" smtClean="0">
                <a:latin typeface="Verdana" pitchFamily="34" charset="0"/>
                <a:ea typeface="+mj-ea"/>
              </a:rPr>
              <a:t>OneStream</a:t>
            </a:r>
            <a:endParaRPr lang="cs-CZ" sz="2800" dirty="0" smtClean="0">
              <a:latin typeface="Verdana" pitchFamily="34" charset="0"/>
              <a:ea typeface="+mj-ea"/>
              <a:cs typeface="맑은 고딕"/>
            </a:endParaRPr>
          </a:p>
        </p:txBody>
      </p:sp>
      <p:sp>
        <p:nvSpPr>
          <p:cNvPr id="5" name="4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endParaRPr lang="tr-TR" sz="1100" dirty="0"/>
          </a:p>
        </p:txBody>
      </p:sp>
      <p:sp>
        <p:nvSpPr>
          <p:cNvPr id="2" name="İçerik Yer Tutucusu 1"/>
          <p:cNvSpPr>
            <a:spLocks noGrp="1"/>
          </p:cNvSpPr>
          <p:nvPr>
            <p:ph idx="1"/>
          </p:nvPr>
        </p:nvSpPr>
        <p:spPr>
          <a:xfrm>
            <a:off x="60041" y="692695"/>
            <a:ext cx="7392279" cy="5819437"/>
          </a:xfrm>
        </p:spPr>
        <p:txBody>
          <a:bodyPr/>
          <a:lstStyle/>
          <a:p>
            <a:pPr fontAlgn="base"/>
            <a:r>
              <a:rPr lang="tr-TR" sz="2000" b="1" dirty="0" smtClean="0"/>
              <a:t>Mevcut </a:t>
            </a:r>
            <a:r>
              <a:rPr lang="tr-TR" sz="2000" b="1" dirty="0"/>
              <a:t>santralimde boş analog dış hat portuna ihtiyacım var </a:t>
            </a:r>
            <a:r>
              <a:rPr lang="tr-TR" sz="2000" b="1" dirty="0" smtClean="0"/>
              <a:t>mı?</a:t>
            </a:r>
          </a:p>
          <a:p>
            <a:pPr marL="0" indent="0" fontAlgn="base">
              <a:buNone/>
            </a:pPr>
            <a:r>
              <a:rPr lang="tr-TR" sz="1600" dirty="0" smtClean="0"/>
              <a:t>Hayır</a:t>
            </a:r>
            <a:r>
              <a:rPr lang="tr-TR" sz="1600" dirty="0"/>
              <a:t>, </a:t>
            </a:r>
            <a:r>
              <a:rPr lang="tr-TR" sz="1600" dirty="0" err="1"/>
              <a:t>Onestream</a:t>
            </a:r>
            <a:r>
              <a:rPr lang="tr-TR" sz="1600" dirty="0"/>
              <a:t> karasal hatlarda araya takılarak santral ve karasal hatlar arasında konumlandırılabilir. Bundan dolayı santral üzerinde karasal hatların takılı analog dış hat portları bağlantı için kullanılabilir.</a:t>
            </a:r>
          </a:p>
          <a:p>
            <a:pPr lvl="0" fontAlgn="base"/>
            <a:r>
              <a:rPr lang="tr-TR" sz="2000" b="1" dirty="0"/>
              <a:t>Santralimde kaç analog porta ihtiyacım </a:t>
            </a:r>
            <a:r>
              <a:rPr lang="tr-TR" sz="2000" b="1" dirty="0" smtClean="0"/>
              <a:t>olacak?</a:t>
            </a:r>
          </a:p>
          <a:p>
            <a:pPr marL="0" lvl="0" indent="0" fontAlgn="base">
              <a:buNone/>
            </a:pPr>
            <a:r>
              <a:rPr lang="tr-TR" sz="1600" dirty="0" err="1" smtClean="0"/>
              <a:t>Onestream</a:t>
            </a:r>
            <a:r>
              <a:rPr lang="tr-TR" sz="1600" dirty="0" smtClean="0"/>
              <a:t> </a:t>
            </a:r>
            <a:r>
              <a:rPr lang="tr-TR" sz="1600" dirty="0"/>
              <a:t>üzerinde 6 adet analog port bulunmaktadır. İstenirse tamamı veya bir kısmı kullanılabilir. Ama 2 GSM kanalının verimli bir şekilde kullanılabilmesi için en az iki adet portun santrale bağlanması önerilir.</a:t>
            </a:r>
          </a:p>
          <a:p>
            <a:pPr fontAlgn="base"/>
            <a:r>
              <a:rPr lang="tr-TR" sz="2000" b="1" dirty="0"/>
              <a:t>Şirketimden </a:t>
            </a:r>
            <a:r>
              <a:rPr lang="tr-TR" sz="2000" b="1" dirty="0" err="1"/>
              <a:t>Onestream’i</a:t>
            </a:r>
            <a:r>
              <a:rPr lang="tr-TR" sz="2000" b="1" dirty="0"/>
              <a:t> kullanarak aynı anda kaç kişi görüşme yapabilir (gelen/giden</a:t>
            </a:r>
            <a:r>
              <a:rPr lang="tr-TR" sz="2000" b="1" dirty="0" smtClean="0"/>
              <a:t>)?</a:t>
            </a:r>
          </a:p>
          <a:p>
            <a:pPr marL="0" indent="0" fontAlgn="base">
              <a:buNone/>
            </a:pPr>
            <a:r>
              <a:rPr lang="tr-TR" sz="1600" dirty="0" err="1" smtClean="0"/>
              <a:t>Onestream</a:t>
            </a:r>
            <a:r>
              <a:rPr lang="tr-TR" sz="1600" dirty="0" smtClean="0"/>
              <a:t> </a:t>
            </a:r>
            <a:r>
              <a:rPr lang="tr-TR" sz="1600" dirty="0"/>
              <a:t>üzerinden aynı anda 6 kişi görüşme yapabilir. Bunların hepsi gelen veya hepsi giden veya bir kısmı gelen ve bir kısmı giden yönde olabilir. </a:t>
            </a:r>
            <a:endParaRPr lang="tr-TR" sz="1600" dirty="0" smtClean="0"/>
          </a:p>
          <a:p>
            <a:pPr fontAlgn="base"/>
            <a:r>
              <a:rPr lang="tr-TR" sz="2000" b="1" dirty="0" smtClean="0"/>
              <a:t>Hatlara </a:t>
            </a:r>
            <a:r>
              <a:rPr lang="tr-TR" sz="2000" b="1" dirty="0"/>
              <a:t>tanımlanan tarifelerin yönetimi nasıl </a:t>
            </a:r>
            <a:r>
              <a:rPr lang="tr-TR" sz="2000" b="1" dirty="0" smtClean="0"/>
              <a:t>olacak?</a:t>
            </a:r>
          </a:p>
          <a:p>
            <a:pPr marL="0" indent="0" fontAlgn="base">
              <a:buNone/>
            </a:pPr>
            <a:r>
              <a:rPr lang="tr-TR" sz="1600" dirty="0" err="1" smtClean="0"/>
              <a:t>Onestream</a:t>
            </a:r>
            <a:r>
              <a:rPr lang="tr-TR" sz="1600" dirty="0"/>
              <a:t>, içerisindeki akıllı yönlendirme tabloları ile aldığınız tarifleri en doğru şekilde GSM, </a:t>
            </a:r>
            <a:r>
              <a:rPr lang="tr-TR" sz="1600" dirty="0" err="1"/>
              <a:t>VoIP</a:t>
            </a:r>
            <a:r>
              <a:rPr lang="tr-TR" sz="1600" dirty="0"/>
              <a:t> veya karasal hatlar arasında yönlendirerek yönetecektir. Bu yönlendirmeler aldığınız hizmet paketlerine göre kurulum aşamasında uygulanır</a:t>
            </a:r>
            <a:r>
              <a:rPr lang="tr-TR" sz="1600" dirty="0" smtClean="0"/>
              <a:t>.</a:t>
            </a:r>
          </a:p>
          <a:p>
            <a:pPr fontAlgn="base"/>
            <a:r>
              <a:rPr lang="tr-TR" sz="2000" b="1" dirty="0" err="1"/>
              <a:t>Onestream</a:t>
            </a:r>
            <a:r>
              <a:rPr lang="tr-TR" sz="2000" b="1" dirty="0"/>
              <a:t> cihazı üzerinden VOIP yapabilmek için şirketimizin internet altyapısı ne olmalı?</a:t>
            </a:r>
          </a:p>
          <a:p>
            <a:pPr marL="0" lvl="1" indent="0" fontAlgn="base">
              <a:buNone/>
            </a:pPr>
            <a:r>
              <a:rPr lang="tr-TR" sz="1600" dirty="0"/>
              <a:t>ME VE GSDSHL altyapısı ile uyumludur</a:t>
            </a:r>
          </a:p>
          <a:p>
            <a:pPr marL="457200" lvl="1" indent="0" fontAlgn="base">
              <a:buNone/>
            </a:pPr>
            <a:endParaRPr lang="tr-TR" sz="1600" dirty="0"/>
          </a:p>
          <a:p>
            <a:pPr lvl="1" fontAlgn="base"/>
            <a:endParaRPr lang="tr-TR" sz="1600" dirty="0"/>
          </a:p>
        </p:txBody>
      </p:sp>
      <p:grpSp>
        <p:nvGrpSpPr>
          <p:cNvPr id="3" name="Grup 2"/>
          <p:cNvGrpSpPr/>
          <p:nvPr/>
        </p:nvGrpSpPr>
        <p:grpSpPr>
          <a:xfrm>
            <a:off x="7427775" y="1988840"/>
            <a:ext cx="1608721" cy="3059563"/>
            <a:chOff x="7083436" y="2870968"/>
            <a:chExt cx="1608721" cy="3059563"/>
          </a:xfrm>
        </p:grpSpPr>
        <p:pic>
          <p:nvPicPr>
            <p:cNvPr id="6" name="Picture 5" descr="onestream xpeech"/>
            <p:cNvPicPr>
              <a:picLocks noChangeAspect="1" noChangeArrowheads="1"/>
            </p:cNvPicPr>
            <p:nvPr/>
          </p:nvPicPr>
          <p:blipFill>
            <a:blip r:embed="rId3"/>
            <a:srcRect/>
            <a:stretch>
              <a:fillRect/>
            </a:stretch>
          </p:blipFill>
          <p:spPr bwMode="auto">
            <a:xfrm>
              <a:off x="7083436" y="2870968"/>
              <a:ext cx="1608721" cy="1926184"/>
            </a:xfrm>
            <a:prstGeom prst="rect">
              <a:avLst/>
            </a:prstGeom>
            <a:noFill/>
            <a:ln w="9525">
              <a:noFill/>
              <a:miter lim="800000"/>
              <a:headEnd/>
              <a:tailEnd/>
            </a:ln>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436" y="4905739"/>
              <a:ext cx="1455861" cy="67964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548" y="5585387"/>
              <a:ext cx="787636" cy="345144"/>
            </a:xfrm>
            <a:prstGeom prst="rect">
              <a:avLst/>
            </a:prstGeom>
          </p:spPr>
        </p:pic>
      </p:grpSp>
    </p:spTree>
    <p:extLst>
      <p:ext uri="{BB962C8B-B14F-4D97-AF65-F5344CB8AC3E}">
        <p14:creationId xmlns:p14="http://schemas.microsoft.com/office/powerpoint/2010/main" val="3392458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p:cNvSpPr txBox="1">
            <a:spLocks noChangeArrowheads="1"/>
          </p:cNvSpPr>
          <p:nvPr/>
        </p:nvSpPr>
        <p:spPr bwMode="auto">
          <a:xfrm>
            <a:off x="244256" y="44624"/>
            <a:ext cx="6808645"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defTabSz="914145" fontAlgn="base">
              <a:spcBef>
                <a:spcPct val="0"/>
              </a:spcBef>
              <a:spcAft>
                <a:spcPct val="0"/>
              </a:spcAft>
              <a:defRPr/>
            </a:pPr>
            <a:r>
              <a:rPr lang="tr-TR" sz="2800" dirty="0" smtClean="0">
                <a:latin typeface="Verdana" pitchFamily="34" charset="0"/>
                <a:ea typeface="+mj-ea"/>
              </a:rPr>
              <a:t>Kısa Kısa </a:t>
            </a:r>
            <a:r>
              <a:rPr lang="tr-TR" sz="2800" dirty="0" err="1" smtClean="0">
                <a:latin typeface="Verdana" pitchFamily="34" charset="0"/>
                <a:ea typeface="+mj-ea"/>
              </a:rPr>
              <a:t>OneStream</a:t>
            </a:r>
            <a:endParaRPr lang="cs-CZ" sz="2800" dirty="0" smtClean="0">
              <a:latin typeface="Verdana" pitchFamily="34" charset="0"/>
              <a:ea typeface="+mj-ea"/>
              <a:cs typeface="맑은 고딕"/>
            </a:endParaRPr>
          </a:p>
        </p:txBody>
      </p:sp>
      <p:sp>
        <p:nvSpPr>
          <p:cNvPr id="5" name="4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endParaRPr lang="tr-TR" sz="1100" dirty="0"/>
          </a:p>
        </p:txBody>
      </p:sp>
      <p:sp>
        <p:nvSpPr>
          <p:cNvPr id="2" name="İçerik Yer Tutucusu 1"/>
          <p:cNvSpPr>
            <a:spLocks noGrp="1"/>
          </p:cNvSpPr>
          <p:nvPr>
            <p:ph idx="1"/>
          </p:nvPr>
        </p:nvSpPr>
        <p:spPr>
          <a:xfrm>
            <a:off x="60041" y="2420888"/>
            <a:ext cx="7392279" cy="3528392"/>
          </a:xfrm>
        </p:spPr>
        <p:txBody>
          <a:bodyPr/>
          <a:lstStyle/>
          <a:p>
            <a:pPr lvl="0" fontAlgn="base"/>
            <a:r>
              <a:rPr lang="tr-TR" sz="2000" b="1" dirty="0" smtClean="0"/>
              <a:t>Dahili Mobil abone </a:t>
            </a:r>
            <a:r>
              <a:rPr lang="tr-TR" sz="2000" b="1" dirty="0"/>
              <a:t>(</a:t>
            </a:r>
            <a:r>
              <a:rPr lang="tr-TR" sz="2000" b="1" dirty="0" err="1"/>
              <a:t>Mobility</a:t>
            </a:r>
            <a:r>
              <a:rPr lang="tr-TR" sz="2000" b="1" dirty="0"/>
              <a:t> </a:t>
            </a:r>
            <a:r>
              <a:rPr lang="tr-TR" sz="2000" b="1" dirty="0" err="1"/>
              <a:t>Extension</a:t>
            </a:r>
            <a:r>
              <a:rPr lang="tr-TR" sz="2000" b="1" dirty="0"/>
              <a:t>) özelliğini nasıl kullanabilirim? </a:t>
            </a:r>
          </a:p>
          <a:p>
            <a:pPr marL="0" lvl="0" indent="0" fontAlgn="base">
              <a:buNone/>
            </a:pPr>
            <a:r>
              <a:rPr lang="tr-TR" sz="1400" dirty="0" err="1" smtClean="0"/>
              <a:t>Mobility</a:t>
            </a:r>
            <a:r>
              <a:rPr lang="tr-TR" sz="1400" dirty="0" smtClean="0"/>
              <a:t> </a:t>
            </a:r>
            <a:r>
              <a:rPr lang="tr-TR" sz="1400" dirty="0" err="1"/>
              <a:t>Extension</a:t>
            </a:r>
            <a:r>
              <a:rPr lang="tr-TR" sz="1400" dirty="0"/>
              <a:t>, ofisinizdeki sabit hattınızı bir GSM telefona dönüştürerek size maksimum esneklik kazandırır. Başka bir deyişle, ofis telefonunuza gelecek önemli bir çağrıyı cevaplamak için ofisinizde olmanız gerekmez, nerede olursanız olun GSM telefonunuzdan tüm çağrılarınıza cevap verebilirsiniz. </a:t>
            </a:r>
            <a:r>
              <a:rPr lang="tr-TR" sz="1400" dirty="0" err="1"/>
              <a:t>Mobility</a:t>
            </a:r>
            <a:r>
              <a:rPr lang="tr-TR" sz="1400" dirty="0"/>
              <a:t> </a:t>
            </a:r>
            <a:r>
              <a:rPr lang="tr-TR" sz="1400" dirty="0" err="1"/>
              <a:t>Extension</a:t>
            </a:r>
            <a:r>
              <a:rPr lang="tr-TR" sz="1400" dirty="0"/>
              <a:t> kullanıcılarının sabit hatlarına gelen tüm çağrılar aynı zamanda GSM telefonlarında da çalar, kullanıcı çağrıya istediği yerden cevap verebilir.  </a:t>
            </a:r>
            <a:endParaRPr lang="tr-TR" sz="1400" dirty="0" smtClean="0"/>
          </a:p>
          <a:p>
            <a:pPr marL="457200" lvl="1" indent="0" fontAlgn="base">
              <a:buNone/>
            </a:pPr>
            <a:endParaRPr lang="tr-TR" sz="1600" dirty="0">
              <a:solidFill>
                <a:srgbClr val="FF0000"/>
              </a:solidFill>
            </a:endParaRPr>
          </a:p>
          <a:p>
            <a:pPr marL="457200" lvl="1" indent="0" fontAlgn="base">
              <a:buNone/>
            </a:pPr>
            <a:r>
              <a:rPr lang="tr-TR" sz="2000" b="1" i="1" dirty="0" err="1">
                <a:solidFill>
                  <a:schemeClr val="tx2"/>
                </a:solidFill>
              </a:rPr>
              <a:t>Onestream</a:t>
            </a:r>
            <a:r>
              <a:rPr lang="tr-TR" sz="2000" b="1" i="1" dirty="0">
                <a:solidFill>
                  <a:schemeClr val="tx2"/>
                </a:solidFill>
              </a:rPr>
              <a:t>, </a:t>
            </a:r>
            <a:r>
              <a:rPr lang="tr-TR" sz="2000" b="1" i="1" dirty="0" err="1">
                <a:solidFill>
                  <a:schemeClr val="tx2"/>
                </a:solidFill>
              </a:rPr>
              <a:t>Mobility</a:t>
            </a:r>
            <a:r>
              <a:rPr lang="tr-TR" sz="2000" b="1" i="1" dirty="0">
                <a:solidFill>
                  <a:schemeClr val="tx2"/>
                </a:solidFill>
              </a:rPr>
              <a:t> </a:t>
            </a:r>
            <a:r>
              <a:rPr lang="tr-TR" sz="2000" b="1" i="1" dirty="0" err="1">
                <a:solidFill>
                  <a:schemeClr val="tx2"/>
                </a:solidFill>
              </a:rPr>
              <a:t>Extension</a:t>
            </a:r>
            <a:r>
              <a:rPr lang="tr-TR" sz="2000" b="1" i="1" dirty="0">
                <a:solidFill>
                  <a:schemeClr val="tx2"/>
                </a:solidFill>
              </a:rPr>
              <a:t> özelliği ile ofis telefonunuz eşittir cep telefonunuz.</a:t>
            </a:r>
          </a:p>
        </p:txBody>
      </p:sp>
      <p:grpSp>
        <p:nvGrpSpPr>
          <p:cNvPr id="3" name="Grup 2"/>
          <p:cNvGrpSpPr/>
          <p:nvPr/>
        </p:nvGrpSpPr>
        <p:grpSpPr>
          <a:xfrm>
            <a:off x="7427775" y="1988840"/>
            <a:ext cx="1608721" cy="3059563"/>
            <a:chOff x="7083436" y="2870968"/>
            <a:chExt cx="1608721" cy="3059563"/>
          </a:xfrm>
        </p:grpSpPr>
        <p:pic>
          <p:nvPicPr>
            <p:cNvPr id="6" name="Picture 5" descr="onestream xpeech"/>
            <p:cNvPicPr>
              <a:picLocks noChangeAspect="1" noChangeArrowheads="1"/>
            </p:cNvPicPr>
            <p:nvPr/>
          </p:nvPicPr>
          <p:blipFill>
            <a:blip r:embed="rId3"/>
            <a:srcRect/>
            <a:stretch>
              <a:fillRect/>
            </a:stretch>
          </p:blipFill>
          <p:spPr bwMode="auto">
            <a:xfrm>
              <a:off x="7083436" y="2870968"/>
              <a:ext cx="1608721" cy="1926184"/>
            </a:xfrm>
            <a:prstGeom prst="rect">
              <a:avLst/>
            </a:prstGeom>
            <a:noFill/>
            <a:ln w="9525">
              <a:noFill/>
              <a:miter lim="800000"/>
              <a:headEnd/>
              <a:tailEnd/>
            </a:ln>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436" y="4905739"/>
              <a:ext cx="1455861" cy="67964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548" y="5585387"/>
              <a:ext cx="787636" cy="345144"/>
            </a:xfrm>
            <a:prstGeom prst="rect">
              <a:avLst/>
            </a:prstGeom>
          </p:spPr>
        </p:pic>
      </p:grpSp>
      <p:sp>
        <p:nvSpPr>
          <p:cNvPr id="4" name="Dikdörtgen 3"/>
          <p:cNvSpPr/>
          <p:nvPr/>
        </p:nvSpPr>
        <p:spPr>
          <a:xfrm>
            <a:off x="288032" y="1065510"/>
            <a:ext cx="4211960" cy="1015663"/>
          </a:xfrm>
          <a:prstGeom prst="rect">
            <a:avLst/>
          </a:prstGeom>
        </p:spPr>
        <p:txBody>
          <a:bodyPr wrap="square">
            <a:spAutoFit/>
          </a:bodyPr>
          <a:lstStyle/>
          <a:p>
            <a:pPr lvl="0" fontAlgn="base"/>
            <a:r>
              <a:rPr lang="tr-TR" sz="2000" b="1" i="1" dirty="0" err="1">
                <a:solidFill>
                  <a:schemeClr val="tx2"/>
                </a:solidFill>
              </a:rPr>
              <a:t>Mobility</a:t>
            </a:r>
            <a:r>
              <a:rPr lang="tr-TR" sz="2000" b="1" i="1" dirty="0">
                <a:solidFill>
                  <a:schemeClr val="tx2"/>
                </a:solidFill>
              </a:rPr>
              <a:t> </a:t>
            </a:r>
            <a:r>
              <a:rPr lang="tr-TR" sz="2000" b="1" i="1" dirty="0" err="1">
                <a:solidFill>
                  <a:schemeClr val="tx2"/>
                </a:solidFill>
              </a:rPr>
              <a:t>Extension</a:t>
            </a:r>
            <a:r>
              <a:rPr lang="tr-TR" sz="2000" b="1" i="1" dirty="0">
                <a:solidFill>
                  <a:schemeClr val="tx2"/>
                </a:solidFill>
              </a:rPr>
              <a:t> Teknolojisi  İle Cep Telefonunuzu Ofis Telefonu Olarak Kullanabileceğinizi Biliyor musunuz?</a:t>
            </a:r>
          </a:p>
        </p:txBody>
      </p:sp>
    </p:spTree>
    <p:extLst>
      <p:ext uri="{BB962C8B-B14F-4D97-AF65-F5344CB8AC3E}">
        <p14:creationId xmlns:p14="http://schemas.microsoft.com/office/powerpoint/2010/main" val="1103443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p:cNvSpPr txBox="1">
            <a:spLocks noChangeArrowheads="1"/>
          </p:cNvSpPr>
          <p:nvPr/>
        </p:nvSpPr>
        <p:spPr bwMode="auto">
          <a:xfrm>
            <a:off x="244256" y="44624"/>
            <a:ext cx="6808645"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defTabSz="914145" fontAlgn="base">
              <a:spcBef>
                <a:spcPct val="0"/>
              </a:spcBef>
              <a:spcAft>
                <a:spcPct val="0"/>
              </a:spcAft>
              <a:defRPr/>
            </a:pPr>
            <a:r>
              <a:rPr lang="tr-TR" sz="2800" dirty="0" smtClean="0">
                <a:latin typeface="Verdana" pitchFamily="34" charset="0"/>
                <a:ea typeface="+mj-ea"/>
              </a:rPr>
              <a:t>Kısa Kısa </a:t>
            </a:r>
            <a:r>
              <a:rPr lang="tr-TR" sz="2800" dirty="0" err="1" smtClean="0">
                <a:latin typeface="Verdana" pitchFamily="34" charset="0"/>
                <a:ea typeface="+mj-ea"/>
              </a:rPr>
              <a:t>OneStream</a:t>
            </a:r>
            <a:endParaRPr lang="cs-CZ" sz="2800" dirty="0" smtClean="0">
              <a:latin typeface="Verdana" pitchFamily="34" charset="0"/>
              <a:ea typeface="+mj-ea"/>
              <a:cs typeface="맑은 고딕"/>
            </a:endParaRPr>
          </a:p>
        </p:txBody>
      </p:sp>
      <p:sp>
        <p:nvSpPr>
          <p:cNvPr id="5" name="4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endParaRPr lang="tr-TR" sz="1100" dirty="0"/>
          </a:p>
        </p:txBody>
      </p:sp>
      <p:sp>
        <p:nvSpPr>
          <p:cNvPr id="2" name="İçerik Yer Tutucusu 1"/>
          <p:cNvSpPr>
            <a:spLocks noGrp="1"/>
          </p:cNvSpPr>
          <p:nvPr>
            <p:ph idx="1"/>
          </p:nvPr>
        </p:nvSpPr>
        <p:spPr>
          <a:xfrm>
            <a:off x="60041" y="836712"/>
            <a:ext cx="7392279" cy="5256584"/>
          </a:xfrm>
        </p:spPr>
        <p:txBody>
          <a:bodyPr/>
          <a:lstStyle/>
          <a:p>
            <a:pPr marL="342900" lvl="1" indent="-342900" fontAlgn="base">
              <a:buFont typeface="Arial" pitchFamily="34" charset="0"/>
              <a:buChar char="•"/>
            </a:pPr>
            <a:r>
              <a:rPr lang="tr-TR" sz="2000" b="1" dirty="0" err="1" smtClean="0"/>
              <a:t>Mobility</a:t>
            </a:r>
            <a:r>
              <a:rPr lang="tr-TR" sz="2000" b="1" dirty="0" smtClean="0"/>
              <a:t> </a:t>
            </a:r>
            <a:r>
              <a:rPr lang="tr-TR" sz="2000" b="1" dirty="0" err="1"/>
              <a:t>Extension'un</a:t>
            </a:r>
            <a:r>
              <a:rPr lang="tr-TR" sz="2000" b="1" dirty="0"/>
              <a:t> ne gibi faydaları vardır ?</a:t>
            </a:r>
          </a:p>
          <a:p>
            <a:pPr lvl="1" fontAlgn="base">
              <a:spcBef>
                <a:spcPts val="600"/>
              </a:spcBef>
              <a:spcAft>
                <a:spcPts val="600"/>
              </a:spcAft>
            </a:pPr>
            <a:r>
              <a:rPr lang="tr-TR" sz="1800" dirty="0" smtClean="0"/>
              <a:t>Ofis </a:t>
            </a:r>
            <a:r>
              <a:rPr lang="tr-TR" sz="1800" dirty="0"/>
              <a:t>dışında çalışırken yüksek esneklik ve konfor </a:t>
            </a:r>
          </a:p>
          <a:p>
            <a:pPr lvl="1" fontAlgn="base">
              <a:spcBef>
                <a:spcPts val="600"/>
              </a:spcBef>
              <a:spcAft>
                <a:spcPts val="600"/>
              </a:spcAft>
            </a:pPr>
            <a:r>
              <a:rPr lang="tr-TR" sz="1800" dirty="0" smtClean="0"/>
              <a:t>GSM </a:t>
            </a:r>
            <a:r>
              <a:rPr lang="tr-TR" sz="1800" dirty="0"/>
              <a:t>telefonunuzu sabit hatlı telefon gibi kullanabilme ve şirket santralinizin tüm özelliklerinden GSM telefonunuzda da faydalanabilme </a:t>
            </a:r>
          </a:p>
          <a:p>
            <a:pPr lvl="1" fontAlgn="base">
              <a:spcBef>
                <a:spcPts val="600"/>
              </a:spcBef>
              <a:spcAft>
                <a:spcPts val="600"/>
              </a:spcAft>
            </a:pPr>
            <a:r>
              <a:rPr lang="tr-TR" sz="1800" dirty="0" smtClean="0"/>
              <a:t>Başta </a:t>
            </a:r>
            <a:r>
              <a:rPr lang="tr-TR" sz="1800" dirty="0"/>
              <a:t>uluslararası aramalar olmak üzere telefon maliyetlerinde tasarruf </a:t>
            </a:r>
          </a:p>
          <a:p>
            <a:pPr lvl="1" fontAlgn="base">
              <a:spcBef>
                <a:spcPts val="600"/>
              </a:spcBef>
              <a:spcAft>
                <a:spcPts val="600"/>
              </a:spcAft>
            </a:pPr>
            <a:r>
              <a:rPr lang="tr-TR" sz="1800" dirty="0" smtClean="0"/>
              <a:t>Daha </a:t>
            </a:r>
            <a:r>
              <a:rPr lang="tr-TR" sz="1800" dirty="0"/>
              <a:t>az deneme ile daha çok konfor, çalışma arkadaşlarınıza masalarında olsunlar ya da olmasınlar tek bir arama ile ulaşabilme </a:t>
            </a:r>
          </a:p>
          <a:p>
            <a:pPr lvl="1" fontAlgn="base">
              <a:spcBef>
                <a:spcPts val="600"/>
              </a:spcBef>
              <a:spcAft>
                <a:spcPts val="600"/>
              </a:spcAft>
            </a:pPr>
            <a:r>
              <a:rPr lang="tr-TR" sz="1800" dirty="0" smtClean="0"/>
              <a:t>Ofis </a:t>
            </a:r>
            <a:r>
              <a:rPr lang="tr-TR" sz="1800" dirty="0"/>
              <a:t>içinde dahi olsanız masanızda olmadığınızda size ulaşılabilirlik sağlar.</a:t>
            </a:r>
          </a:p>
          <a:p>
            <a:pPr lvl="1" fontAlgn="base">
              <a:spcBef>
                <a:spcPts val="600"/>
              </a:spcBef>
              <a:spcAft>
                <a:spcPts val="600"/>
              </a:spcAft>
            </a:pPr>
            <a:r>
              <a:rPr lang="tr-TR" sz="1800" dirty="0" smtClean="0"/>
              <a:t>Dışarıdayken </a:t>
            </a:r>
            <a:r>
              <a:rPr lang="tr-TR" sz="1800" dirty="0"/>
              <a:t>müşterilerinizi özel cep numaranızı göstermeden şirket hattınızdan arayabilmenizi sağlar.</a:t>
            </a:r>
          </a:p>
          <a:p>
            <a:pPr lvl="1" fontAlgn="base">
              <a:spcBef>
                <a:spcPts val="600"/>
              </a:spcBef>
              <a:spcAft>
                <a:spcPts val="600"/>
              </a:spcAft>
            </a:pPr>
            <a:r>
              <a:rPr lang="tr-TR" sz="1800" dirty="0" err="1" smtClean="0"/>
              <a:t>Mobility</a:t>
            </a:r>
            <a:r>
              <a:rPr lang="tr-TR" sz="1800" dirty="0" smtClean="0"/>
              <a:t> </a:t>
            </a:r>
            <a:r>
              <a:rPr lang="tr-TR" sz="1800" dirty="0" err="1"/>
              <a:t>Extension</a:t>
            </a:r>
            <a:r>
              <a:rPr lang="tr-TR" sz="1800" dirty="0"/>
              <a:t> DECT gibi ilave telefon ve yatırım gerektiren pahalı sistemler yerine kullanılabilir</a:t>
            </a:r>
          </a:p>
        </p:txBody>
      </p:sp>
      <p:grpSp>
        <p:nvGrpSpPr>
          <p:cNvPr id="3" name="Grup 2"/>
          <p:cNvGrpSpPr/>
          <p:nvPr/>
        </p:nvGrpSpPr>
        <p:grpSpPr>
          <a:xfrm>
            <a:off x="7427775" y="1988840"/>
            <a:ext cx="1608721" cy="3059563"/>
            <a:chOff x="7083436" y="2870968"/>
            <a:chExt cx="1608721" cy="3059563"/>
          </a:xfrm>
        </p:grpSpPr>
        <p:pic>
          <p:nvPicPr>
            <p:cNvPr id="6" name="Picture 5" descr="onestream xpeech"/>
            <p:cNvPicPr>
              <a:picLocks noChangeAspect="1" noChangeArrowheads="1"/>
            </p:cNvPicPr>
            <p:nvPr/>
          </p:nvPicPr>
          <p:blipFill>
            <a:blip r:embed="rId3"/>
            <a:srcRect/>
            <a:stretch>
              <a:fillRect/>
            </a:stretch>
          </p:blipFill>
          <p:spPr bwMode="auto">
            <a:xfrm>
              <a:off x="7083436" y="2870968"/>
              <a:ext cx="1608721" cy="1926184"/>
            </a:xfrm>
            <a:prstGeom prst="rect">
              <a:avLst/>
            </a:prstGeom>
            <a:noFill/>
            <a:ln w="9525">
              <a:noFill/>
              <a:miter lim="800000"/>
              <a:headEnd/>
              <a:tailEnd/>
            </a:ln>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436" y="4905739"/>
              <a:ext cx="1455861" cy="67964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548" y="5585387"/>
              <a:ext cx="787636" cy="345144"/>
            </a:xfrm>
            <a:prstGeom prst="rect">
              <a:avLst/>
            </a:prstGeom>
          </p:spPr>
        </p:pic>
      </p:grpSp>
    </p:spTree>
    <p:extLst>
      <p:ext uri="{BB962C8B-B14F-4D97-AF65-F5344CB8AC3E}">
        <p14:creationId xmlns:p14="http://schemas.microsoft.com/office/powerpoint/2010/main" val="2169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p:cNvSpPr txBox="1">
            <a:spLocks noChangeArrowheads="1"/>
          </p:cNvSpPr>
          <p:nvPr/>
        </p:nvSpPr>
        <p:spPr bwMode="auto">
          <a:xfrm>
            <a:off x="244256" y="44624"/>
            <a:ext cx="6808645"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defTabSz="914145" fontAlgn="base">
              <a:spcBef>
                <a:spcPct val="0"/>
              </a:spcBef>
              <a:spcAft>
                <a:spcPct val="0"/>
              </a:spcAft>
              <a:defRPr/>
            </a:pPr>
            <a:r>
              <a:rPr lang="tr-TR" sz="2800" dirty="0" smtClean="0">
                <a:latin typeface="Verdana" pitchFamily="34" charset="0"/>
                <a:ea typeface="+mj-ea"/>
              </a:rPr>
              <a:t>Kısa Kısa </a:t>
            </a:r>
            <a:r>
              <a:rPr lang="tr-TR" sz="2800" dirty="0" err="1" smtClean="0">
                <a:latin typeface="Verdana" pitchFamily="34" charset="0"/>
                <a:ea typeface="+mj-ea"/>
              </a:rPr>
              <a:t>OneStream</a:t>
            </a:r>
            <a:endParaRPr lang="cs-CZ" sz="2800" dirty="0" smtClean="0">
              <a:latin typeface="Verdana" pitchFamily="34" charset="0"/>
              <a:ea typeface="+mj-ea"/>
              <a:cs typeface="맑은 고딕"/>
            </a:endParaRPr>
          </a:p>
        </p:txBody>
      </p:sp>
      <p:sp>
        <p:nvSpPr>
          <p:cNvPr id="5" name="4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endParaRPr lang="tr-TR" sz="1100" dirty="0"/>
          </a:p>
        </p:txBody>
      </p:sp>
      <p:sp>
        <p:nvSpPr>
          <p:cNvPr id="2" name="İçerik Yer Tutucusu 1"/>
          <p:cNvSpPr>
            <a:spLocks noGrp="1"/>
          </p:cNvSpPr>
          <p:nvPr>
            <p:ph idx="1"/>
          </p:nvPr>
        </p:nvSpPr>
        <p:spPr>
          <a:xfrm>
            <a:off x="60041" y="836712"/>
            <a:ext cx="7392279" cy="5040560"/>
          </a:xfrm>
        </p:spPr>
        <p:txBody>
          <a:bodyPr/>
          <a:lstStyle/>
          <a:p>
            <a:pPr fontAlgn="base"/>
            <a:r>
              <a:rPr lang="tr-TR" sz="2000" b="1" dirty="0" err="1" smtClean="0"/>
              <a:t>Mobility</a:t>
            </a:r>
            <a:r>
              <a:rPr lang="tr-TR" sz="2000" b="1" dirty="0" smtClean="0"/>
              <a:t> </a:t>
            </a:r>
            <a:r>
              <a:rPr lang="tr-TR" sz="2000" b="1" dirty="0" err="1"/>
              <a:t>Extension</a:t>
            </a:r>
            <a:r>
              <a:rPr lang="tr-TR" sz="2000" b="1" dirty="0"/>
              <a:t> nasıl çalışır?</a:t>
            </a:r>
          </a:p>
          <a:p>
            <a:pPr lvl="1" fontAlgn="base"/>
            <a:r>
              <a:rPr lang="tr-TR" sz="2000" b="1" dirty="0" smtClean="0"/>
              <a:t>Siz </a:t>
            </a:r>
            <a:r>
              <a:rPr lang="tr-TR" sz="2000" b="1" dirty="0"/>
              <a:t>ofis dışındayken gelen aramalar</a:t>
            </a:r>
          </a:p>
          <a:p>
            <a:pPr lvl="2" fontAlgn="base"/>
            <a:r>
              <a:rPr lang="tr-TR" sz="1600" dirty="0"/>
              <a:t>Sabit hattınızdan bir çağrı geldiğinde, ofis telefonunuz ile GSM telefonunuz aynı anda çalmaya başlar. Bu çağrıya ofisteyseniz ofis telefonunuzdan, dışarıdaysanız GSM telefonunuzdan yanıt verebilirsiniz. Çağrıya telefonlarınızdan herhangi biri ile cevap verdiğinizde diğerindeki çalma sona erecektir. Çağrıya GSM telefonunuzdan cevap verdiğinizde telefon santralinizin sabit telefonunda kullanabildiğiniz tüm özelliklerini de kullanabilir durumda olacaksınız. (Beklemeye alma, çağrıyı başka bir aboneye aktarma gibi).</a:t>
            </a:r>
          </a:p>
          <a:p>
            <a:pPr lvl="1" fontAlgn="base"/>
            <a:r>
              <a:rPr lang="tr-TR" sz="2000" b="1" dirty="0" err="1" smtClean="0"/>
              <a:t>Mobility</a:t>
            </a:r>
            <a:r>
              <a:rPr lang="tr-TR" sz="2000" b="1" dirty="0" smtClean="0"/>
              <a:t> </a:t>
            </a:r>
            <a:r>
              <a:rPr lang="tr-TR" sz="2000" b="1" dirty="0" err="1"/>
              <a:t>Extension</a:t>
            </a:r>
            <a:r>
              <a:rPr lang="tr-TR" sz="2000" b="1" dirty="0"/>
              <a:t> kullanarak arama yapma</a:t>
            </a:r>
          </a:p>
          <a:p>
            <a:pPr lvl="2" fontAlgn="base"/>
            <a:r>
              <a:rPr lang="tr-TR" sz="1600" dirty="0"/>
              <a:t>Ofis dışında iken GSM telefonunuzla bir arama yapmanın en kolay ve en ekonomik yolu </a:t>
            </a:r>
            <a:r>
              <a:rPr lang="tr-TR" sz="1600" dirty="0" err="1"/>
              <a:t>Mobiity</a:t>
            </a:r>
            <a:r>
              <a:rPr lang="tr-TR" sz="1600" dirty="0"/>
              <a:t> </a:t>
            </a:r>
            <a:r>
              <a:rPr lang="tr-TR" sz="1600" dirty="0" err="1"/>
              <a:t>Extension</a:t>
            </a:r>
            <a:r>
              <a:rPr lang="tr-TR" sz="1600" dirty="0"/>
              <a:t> cihazınızda kullanılan SIM kartın numarasını aramak olacaktır. Sistem sizin arama yaptığınız GSM telefonun numarasını tanıyarak sizi şirket telefon santralinize ulaştıracak  ve buradan bir dış arama yapmanıza olanak sunacaktır. Bu sayede GSM telefonunuzu gerçek anlamda ofis telefonunuz gibi kullanabilir ve aynı tarifelerle aramalarınızı yapabilirsiniz</a:t>
            </a:r>
            <a:r>
              <a:rPr lang="tr-TR" sz="1600" dirty="0" smtClean="0"/>
              <a:t>.</a:t>
            </a:r>
            <a:endParaRPr lang="tr-TR" sz="1600" dirty="0"/>
          </a:p>
        </p:txBody>
      </p:sp>
      <p:grpSp>
        <p:nvGrpSpPr>
          <p:cNvPr id="3" name="Grup 2"/>
          <p:cNvGrpSpPr/>
          <p:nvPr/>
        </p:nvGrpSpPr>
        <p:grpSpPr>
          <a:xfrm>
            <a:off x="7427775" y="1988840"/>
            <a:ext cx="1608721" cy="3059563"/>
            <a:chOff x="7083436" y="2870968"/>
            <a:chExt cx="1608721" cy="3059563"/>
          </a:xfrm>
        </p:grpSpPr>
        <p:pic>
          <p:nvPicPr>
            <p:cNvPr id="6" name="Picture 5" descr="onestream xpeech"/>
            <p:cNvPicPr>
              <a:picLocks noChangeAspect="1" noChangeArrowheads="1"/>
            </p:cNvPicPr>
            <p:nvPr/>
          </p:nvPicPr>
          <p:blipFill>
            <a:blip r:embed="rId3"/>
            <a:srcRect/>
            <a:stretch>
              <a:fillRect/>
            </a:stretch>
          </p:blipFill>
          <p:spPr bwMode="auto">
            <a:xfrm>
              <a:off x="7083436" y="2870968"/>
              <a:ext cx="1608721" cy="1926184"/>
            </a:xfrm>
            <a:prstGeom prst="rect">
              <a:avLst/>
            </a:prstGeom>
            <a:noFill/>
            <a:ln w="9525">
              <a:noFill/>
              <a:miter lim="800000"/>
              <a:headEnd/>
              <a:tailEnd/>
            </a:ln>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436" y="4905739"/>
              <a:ext cx="1455861" cy="67964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548" y="5585387"/>
              <a:ext cx="787636" cy="345144"/>
            </a:xfrm>
            <a:prstGeom prst="rect">
              <a:avLst/>
            </a:prstGeom>
          </p:spPr>
        </p:pic>
      </p:grpSp>
    </p:spTree>
    <p:extLst>
      <p:ext uri="{BB962C8B-B14F-4D97-AF65-F5344CB8AC3E}">
        <p14:creationId xmlns:p14="http://schemas.microsoft.com/office/powerpoint/2010/main" val="1132360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p:cNvSpPr txBox="1">
            <a:spLocks noChangeArrowheads="1"/>
          </p:cNvSpPr>
          <p:nvPr/>
        </p:nvSpPr>
        <p:spPr bwMode="auto">
          <a:xfrm>
            <a:off x="244256" y="44624"/>
            <a:ext cx="6808645"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defTabSz="914145" fontAlgn="base">
              <a:spcBef>
                <a:spcPct val="0"/>
              </a:spcBef>
              <a:spcAft>
                <a:spcPct val="0"/>
              </a:spcAft>
              <a:defRPr/>
            </a:pPr>
            <a:r>
              <a:rPr lang="tr-TR" sz="2800" dirty="0" smtClean="0">
                <a:latin typeface="Verdana" pitchFamily="34" charset="0"/>
                <a:ea typeface="+mj-ea"/>
              </a:rPr>
              <a:t>Kısa Kısa </a:t>
            </a:r>
            <a:r>
              <a:rPr lang="tr-TR" sz="2800" dirty="0" err="1" smtClean="0">
                <a:latin typeface="Verdana" pitchFamily="34" charset="0"/>
                <a:ea typeface="+mj-ea"/>
              </a:rPr>
              <a:t>OneStream</a:t>
            </a:r>
            <a:endParaRPr lang="cs-CZ" sz="2800" dirty="0" smtClean="0">
              <a:latin typeface="Verdana" pitchFamily="34" charset="0"/>
              <a:ea typeface="+mj-ea"/>
              <a:cs typeface="맑은 고딕"/>
            </a:endParaRPr>
          </a:p>
        </p:txBody>
      </p:sp>
      <p:sp>
        <p:nvSpPr>
          <p:cNvPr id="5" name="4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endParaRPr lang="tr-TR" sz="1100" dirty="0"/>
          </a:p>
        </p:txBody>
      </p:sp>
      <p:sp>
        <p:nvSpPr>
          <p:cNvPr id="2" name="İçerik Yer Tutucusu 1"/>
          <p:cNvSpPr>
            <a:spLocks noGrp="1"/>
          </p:cNvSpPr>
          <p:nvPr>
            <p:ph idx="1"/>
          </p:nvPr>
        </p:nvSpPr>
        <p:spPr>
          <a:xfrm>
            <a:off x="60041" y="1052736"/>
            <a:ext cx="7392279" cy="5112568"/>
          </a:xfrm>
        </p:spPr>
        <p:txBody>
          <a:bodyPr/>
          <a:lstStyle/>
          <a:p>
            <a:pPr lvl="0" fontAlgn="base"/>
            <a:r>
              <a:rPr lang="tr-TR" sz="2000" b="1" dirty="0" smtClean="0"/>
              <a:t>14 </a:t>
            </a:r>
            <a:r>
              <a:rPr lang="tr-TR" sz="2000" b="1" dirty="0"/>
              <a:t>tane sabit hattım var, bana nasıl bir çözüm </a:t>
            </a:r>
            <a:r>
              <a:rPr lang="tr-TR" sz="2000" b="1" dirty="0" smtClean="0"/>
              <a:t>sunabilirsiniz? </a:t>
            </a:r>
            <a:endParaRPr lang="tr-TR" sz="2000" b="1" dirty="0"/>
          </a:p>
          <a:p>
            <a:pPr marL="0" lvl="0" indent="0" fontAlgn="base">
              <a:buNone/>
            </a:pPr>
            <a:r>
              <a:rPr lang="tr-TR" sz="1600" dirty="0" smtClean="0"/>
              <a:t>Her 6 dış hat için bir </a:t>
            </a:r>
            <a:r>
              <a:rPr lang="tr-TR" sz="1600" dirty="0" err="1" smtClean="0"/>
              <a:t>OneStream</a:t>
            </a:r>
            <a:r>
              <a:rPr lang="tr-TR" sz="1600" dirty="0" smtClean="0"/>
              <a:t> konumlandırabilir, fakat LCR </a:t>
            </a:r>
            <a:r>
              <a:rPr lang="tr-TR" sz="1600" dirty="0"/>
              <a:t>ve dakika yönetiminin santral tarafından yapılması gerekiyor. </a:t>
            </a:r>
          </a:p>
          <a:p>
            <a:pPr fontAlgn="base"/>
            <a:r>
              <a:rPr lang="tr-TR" sz="2000" b="1" dirty="0" smtClean="0"/>
              <a:t>Dakikalarım dolduğunda </a:t>
            </a:r>
            <a:r>
              <a:rPr lang="tr-TR" sz="2000" b="1" dirty="0"/>
              <a:t>bir kısıtlama </a:t>
            </a:r>
            <a:r>
              <a:rPr lang="tr-TR" sz="2000" b="1" dirty="0" err="1" smtClean="0"/>
              <a:t>yapabilecekmiyim</a:t>
            </a:r>
            <a:r>
              <a:rPr lang="tr-TR" sz="2000" b="1" dirty="0" smtClean="0"/>
              <a:t>?</a:t>
            </a:r>
            <a:endParaRPr lang="tr-TR" sz="2000" b="1" dirty="0"/>
          </a:p>
          <a:p>
            <a:pPr marL="0" indent="0" fontAlgn="base">
              <a:buNone/>
            </a:pPr>
            <a:r>
              <a:rPr lang="tr-TR" sz="1600" dirty="0" smtClean="0"/>
              <a:t>FCT </a:t>
            </a:r>
            <a:r>
              <a:rPr lang="tr-TR" sz="1600" dirty="0"/>
              <a:t>çıkışında dakika sayımı yapılabilmekte ve dakikalar dolduğunda arama </a:t>
            </a:r>
            <a:r>
              <a:rPr lang="tr-TR" sz="1600" dirty="0" err="1"/>
              <a:t>engelenebilmekte</a:t>
            </a:r>
            <a:r>
              <a:rPr lang="tr-TR" sz="1600" dirty="0"/>
              <a:t> veya Superonline ya da karasal hatlar üzerinden çıkış yapılması sağlanabilmektedir. Ancak </a:t>
            </a:r>
            <a:r>
              <a:rPr lang="tr-TR" sz="1600" dirty="0" err="1"/>
              <a:t>VoIP</a:t>
            </a:r>
            <a:r>
              <a:rPr lang="tr-TR" sz="1600" dirty="0"/>
              <a:t> üzerinden yapılan aramalarda dakika sayımı teknik olarak yapılamamakta ve kısıtlama </a:t>
            </a:r>
            <a:r>
              <a:rPr lang="tr-TR" sz="1600" dirty="0" smtClean="0"/>
              <a:t>sağlanamamaktadır</a:t>
            </a:r>
            <a:r>
              <a:rPr lang="tr-TR" sz="1600" dirty="0"/>
              <a:t>.</a:t>
            </a:r>
          </a:p>
          <a:p>
            <a:pPr lvl="0" fontAlgn="base"/>
            <a:r>
              <a:rPr lang="tr-TR" sz="2000" b="1" dirty="0" smtClean="0"/>
              <a:t>Kendi bölgemde </a:t>
            </a:r>
            <a:r>
              <a:rPr lang="tr-TR" sz="2000" b="1" dirty="0"/>
              <a:t>veya </a:t>
            </a:r>
            <a:r>
              <a:rPr lang="tr-TR" sz="2000" b="1" dirty="0" smtClean="0"/>
              <a:t>şehrimde </a:t>
            </a:r>
            <a:r>
              <a:rPr lang="tr-TR" sz="2000" b="1" dirty="0"/>
              <a:t>bir arama yaptığında başına alan kodu </a:t>
            </a:r>
            <a:r>
              <a:rPr lang="tr-TR" sz="2000" b="1" dirty="0" smtClean="0"/>
              <a:t>eklemem </a:t>
            </a:r>
            <a:r>
              <a:rPr lang="tr-TR" sz="2000" b="1" dirty="0"/>
              <a:t>gerekecek </a:t>
            </a:r>
            <a:r>
              <a:rPr lang="tr-TR" sz="2000" b="1" dirty="0" smtClean="0"/>
              <a:t>mi?</a:t>
            </a:r>
          </a:p>
          <a:p>
            <a:pPr marL="0" lvl="0" indent="0" fontAlgn="base">
              <a:buNone/>
            </a:pPr>
            <a:r>
              <a:rPr lang="tr-TR" sz="1600" dirty="0" err="1" smtClean="0"/>
              <a:t>Onestream</a:t>
            </a:r>
            <a:r>
              <a:rPr lang="tr-TR" sz="1600" dirty="0" smtClean="0"/>
              <a:t> </a:t>
            </a:r>
            <a:r>
              <a:rPr lang="tr-TR" sz="1600" dirty="0"/>
              <a:t>kullanıcının alan kodu eklemesini gerektirmez. Gereken değişiklikleri kendisi gerçekleştirir</a:t>
            </a:r>
            <a:r>
              <a:rPr lang="tr-TR" sz="1600" dirty="0" smtClean="0"/>
              <a:t>.</a:t>
            </a:r>
          </a:p>
          <a:p>
            <a:pPr fontAlgn="base"/>
            <a:r>
              <a:rPr lang="tr-TR" sz="2000" b="1" dirty="0" smtClean="0"/>
              <a:t>Faks ihtiyacımı </a:t>
            </a:r>
            <a:r>
              <a:rPr lang="tr-TR" sz="2000" b="1" dirty="0" err="1" smtClean="0"/>
              <a:t>çözebilecekmiyiz</a:t>
            </a:r>
            <a:r>
              <a:rPr lang="tr-TR" sz="2000" b="1" dirty="0" smtClean="0"/>
              <a:t>? </a:t>
            </a:r>
            <a:endParaRPr lang="tr-TR" sz="2000" b="1" dirty="0"/>
          </a:p>
          <a:p>
            <a:pPr marL="0" indent="0" fontAlgn="base">
              <a:buNone/>
            </a:pPr>
            <a:r>
              <a:rPr lang="tr-TR" sz="1600" dirty="0" err="1" smtClean="0"/>
              <a:t>Onestream</a:t>
            </a:r>
            <a:r>
              <a:rPr lang="tr-TR" sz="1600" dirty="0" smtClean="0"/>
              <a:t> </a:t>
            </a:r>
            <a:r>
              <a:rPr lang="tr-TR" sz="1600" dirty="0" err="1"/>
              <a:t>VoIP</a:t>
            </a:r>
            <a:r>
              <a:rPr lang="tr-TR" sz="1600" dirty="0"/>
              <a:t> üzerinden faks gönderimini desteklemektedir. </a:t>
            </a:r>
            <a:r>
              <a:rPr lang="tr-TR" sz="1600" dirty="0" err="1"/>
              <a:t>Onestream’i</a:t>
            </a:r>
            <a:r>
              <a:rPr lang="tr-TR" sz="1600" dirty="0"/>
              <a:t>, Analog faks makineleri ile birlikte kullanarak faks gönderip alabilirsiniz.</a:t>
            </a:r>
          </a:p>
          <a:p>
            <a:pPr lvl="1" fontAlgn="base"/>
            <a:endParaRPr lang="tr-TR" sz="1600" dirty="0"/>
          </a:p>
          <a:p>
            <a:pPr lvl="1" fontAlgn="base"/>
            <a:endParaRPr lang="tr-TR" sz="1600" dirty="0"/>
          </a:p>
        </p:txBody>
      </p:sp>
      <p:grpSp>
        <p:nvGrpSpPr>
          <p:cNvPr id="3" name="Grup 2"/>
          <p:cNvGrpSpPr/>
          <p:nvPr/>
        </p:nvGrpSpPr>
        <p:grpSpPr>
          <a:xfrm>
            <a:off x="7427775" y="1988840"/>
            <a:ext cx="1608721" cy="3059563"/>
            <a:chOff x="7083436" y="2870968"/>
            <a:chExt cx="1608721" cy="3059563"/>
          </a:xfrm>
        </p:grpSpPr>
        <p:pic>
          <p:nvPicPr>
            <p:cNvPr id="6" name="Picture 5" descr="onestream xpeech"/>
            <p:cNvPicPr>
              <a:picLocks noChangeAspect="1" noChangeArrowheads="1"/>
            </p:cNvPicPr>
            <p:nvPr/>
          </p:nvPicPr>
          <p:blipFill>
            <a:blip r:embed="rId3"/>
            <a:srcRect/>
            <a:stretch>
              <a:fillRect/>
            </a:stretch>
          </p:blipFill>
          <p:spPr bwMode="auto">
            <a:xfrm>
              <a:off x="7083436" y="2870968"/>
              <a:ext cx="1608721" cy="1926184"/>
            </a:xfrm>
            <a:prstGeom prst="rect">
              <a:avLst/>
            </a:prstGeom>
            <a:noFill/>
            <a:ln w="9525">
              <a:noFill/>
              <a:miter lim="800000"/>
              <a:headEnd/>
              <a:tailEnd/>
            </a:ln>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436" y="4905739"/>
              <a:ext cx="1455861" cy="67964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548" y="5585387"/>
              <a:ext cx="787636" cy="345144"/>
            </a:xfrm>
            <a:prstGeom prst="rect">
              <a:avLst/>
            </a:prstGeom>
          </p:spPr>
        </p:pic>
      </p:grpSp>
    </p:spTree>
    <p:extLst>
      <p:ext uri="{BB962C8B-B14F-4D97-AF65-F5344CB8AC3E}">
        <p14:creationId xmlns:p14="http://schemas.microsoft.com/office/powerpoint/2010/main" val="3012077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p:cNvSpPr txBox="1">
            <a:spLocks noChangeArrowheads="1"/>
          </p:cNvSpPr>
          <p:nvPr/>
        </p:nvSpPr>
        <p:spPr bwMode="auto">
          <a:xfrm>
            <a:off x="244256" y="44624"/>
            <a:ext cx="6808645"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defTabSz="914145" fontAlgn="base">
              <a:spcBef>
                <a:spcPct val="0"/>
              </a:spcBef>
              <a:spcAft>
                <a:spcPct val="0"/>
              </a:spcAft>
              <a:defRPr/>
            </a:pPr>
            <a:r>
              <a:rPr lang="tr-TR" sz="2800" dirty="0" smtClean="0">
                <a:latin typeface="Verdana" pitchFamily="34" charset="0"/>
                <a:ea typeface="+mj-ea"/>
              </a:rPr>
              <a:t>Kısa Kısa </a:t>
            </a:r>
            <a:r>
              <a:rPr lang="tr-TR" sz="2800" dirty="0" err="1" smtClean="0">
                <a:latin typeface="Verdana" pitchFamily="34" charset="0"/>
                <a:ea typeface="+mj-ea"/>
              </a:rPr>
              <a:t>OneStream</a:t>
            </a:r>
            <a:endParaRPr lang="cs-CZ" sz="2800" dirty="0" smtClean="0">
              <a:latin typeface="Verdana" pitchFamily="34" charset="0"/>
              <a:ea typeface="+mj-ea"/>
              <a:cs typeface="맑은 고딕"/>
            </a:endParaRPr>
          </a:p>
        </p:txBody>
      </p:sp>
      <p:sp>
        <p:nvSpPr>
          <p:cNvPr id="5" name="4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endParaRPr lang="tr-TR" sz="1100" dirty="0"/>
          </a:p>
        </p:txBody>
      </p:sp>
      <p:sp>
        <p:nvSpPr>
          <p:cNvPr id="2" name="İçerik Yer Tutucusu 1"/>
          <p:cNvSpPr>
            <a:spLocks noGrp="1"/>
          </p:cNvSpPr>
          <p:nvPr>
            <p:ph idx="1"/>
          </p:nvPr>
        </p:nvSpPr>
        <p:spPr>
          <a:xfrm>
            <a:off x="60041" y="1268760"/>
            <a:ext cx="8616415" cy="4392488"/>
          </a:xfrm>
        </p:spPr>
        <p:txBody>
          <a:bodyPr/>
          <a:lstStyle/>
          <a:p>
            <a:pPr fontAlgn="base"/>
            <a:r>
              <a:rPr lang="tr-TR" sz="2000" b="1" dirty="0" smtClean="0"/>
              <a:t>Cihaz </a:t>
            </a:r>
            <a:r>
              <a:rPr lang="tr-TR" sz="2000" b="1" dirty="0"/>
              <a:t>üzerinden SMS alıp/verebilir </a:t>
            </a:r>
            <a:r>
              <a:rPr lang="tr-TR" sz="2000" b="1" dirty="0" smtClean="0"/>
              <a:t>miyim?</a:t>
            </a:r>
            <a:endParaRPr lang="tr-TR" sz="2000" b="1" dirty="0"/>
          </a:p>
          <a:p>
            <a:pPr lvl="1" fontAlgn="base"/>
            <a:r>
              <a:rPr lang="tr-TR" sz="1600" dirty="0"/>
              <a:t>Evet </a:t>
            </a:r>
            <a:r>
              <a:rPr lang="tr-TR" sz="1600" dirty="0" err="1"/>
              <a:t>Onestream’in</a:t>
            </a:r>
            <a:r>
              <a:rPr lang="tr-TR" sz="1600" dirty="0"/>
              <a:t> WEB arabirimi ile SMS alıp göndermek mümkündür. </a:t>
            </a:r>
            <a:r>
              <a:rPr lang="tr-TR" sz="1400" dirty="0" smtClean="0"/>
              <a:t>Not: SMS </a:t>
            </a:r>
            <a:r>
              <a:rPr lang="tr-TR" sz="1400" dirty="0"/>
              <a:t>gönderimi için </a:t>
            </a:r>
            <a:r>
              <a:rPr lang="tr-TR" sz="1400" dirty="0" smtClean="0"/>
              <a:t>kullanılan </a:t>
            </a:r>
            <a:r>
              <a:rPr lang="tr-TR" sz="1400" dirty="0" err="1"/>
              <a:t>arayüz</a:t>
            </a:r>
            <a:r>
              <a:rPr lang="tr-TR" sz="1400" dirty="0"/>
              <a:t> şu anda </a:t>
            </a:r>
            <a:r>
              <a:rPr lang="tr-TR" sz="1400" dirty="0" err="1" smtClean="0"/>
              <a:t>ingilizcedir</a:t>
            </a:r>
            <a:endParaRPr lang="tr-TR" sz="1400" dirty="0" smtClean="0"/>
          </a:p>
          <a:p>
            <a:pPr lvl="0" fontAlgn="base"/>
            <a:r>
              <a:rPr lang="tr-TR" sz="2000" b="1" dirty="0" smtClean="0"/>
              <a:t>Yetki verdiğim personelim, dışarıdan cihazı arayıp, çevir sesi alıp en uygun konuşmayı yapabilir mi?</a:t>
            </a:r>
          </a:p>
          <a:p>
            <a:pPr lvl="1" fontAlgn="base"/>
            <a:r>
              <a:rPr lang="tr-TR" sz="1600" dirty="0" smtClean="0"/>
              <a:t>Evet</a:t>
            </a:r>
            <a:r>
              <a:rPr lang="tr-TR" sz="1600" dirty="0"/>
              <a:t>, </a:t>
            </a:r>
            <a:r>
              <a:rPr lang="tr-TR" sz="1600" dirty="0" err="1"/>
              <a:t>Onestream</a:t>
            </a:r>
            <a:r>
              <a:rPr lang="tr-TR" sz="1600" dirty="0"/>
              <a:t> DISA özelliği ile ofis dışındayken firmadaki cihazı arayarak hat alabilmenize ve dış bir numarayı arayabilmenize izin verir.</a:t>
            </a:r>
          </a:p>
          <a:p>
            <a:pPr fontAlgn="base"/>
            <a:r>
              <a:rPr lang="tr-TR" sz="2000" b="1" dirty="0" smtClean="0"/>
              <a:t>Mevcut </a:t>
            </a:r>
            <a:r>
              <a:rPr lang="tr-TR" sz="2000" b="1" dirty="0" err="1" smtClean="0"/>
              <a:t>santralive</a:t>
            </a:r>
            <a:r>
              <a:rPr lang="tr-TR" sz="2000" b="1" dirty="0" smtClean="0"/>
              <a:t> </a:t>
            </a:r>
            <a:r>
              <a:rPr lang="tr-TR" sz="2000" b="1" dirty="0" err="1" smtClean="0"/>
              <a:t>OneStream</a:t>
            </a:r>
            <a:r>
              <a:rPr lang="tr-TR" sz="2000" b="1" dirty="0" smtClean="0"/>
              <a:t> çözümü </a:t>
            </a:r>
            <a:r>
              <a:rPr lang="tr-TR" sz="2000" b="1" dirty="0"/>
              <a:t>ile </a:t>
            </a:r>
            <a:r>
              <a:rPr lang="tr-TR" sz="2000" b="1" dirty="0" err="1"/>
              <a:t>Turkcell</a:t>
            </a:r>
            <a:r>
              <a:rPr lang="tr-TR" sz="2000" b="1" dirty="0"/>
              <a:t> Mobil Santrali entegre edebilir miyiz?</a:t>
            </a:r>
          </a:p>
          <a:p>
            <a:pPr lvl="1" fontAlgn="base"/>
            <a:r>
              <a:rPr lang="tr-TR" sz="1600" dirty="0"/>
              <a:t>Evet, </a:t>
            </a:r>
            <a:r>
              <a:rPr lang="tr-TR" sz="1600" dirty="0" err="1"/>
              <a:t>Onestream</a:t>
            </a:r>
            <a:r>
              <a:rPr lang="tr-TR" sz="1600" dirty="0"/>
              <a:t> kullanarak santral ile Mobil Santralin temel entegrasyonu sağlanabilir. Bu sayede santral üzerinde robot operatör varsa Mobil Santral abonesi cep telefonlarından santral üzerindeki iç hatlara direk olarak arama yapılabilir. Santral üzerindeki kullanıcılar ise santralde yapılacak yönlendirmeler sayesinde kısa kodla Mobil Santral abonesi cep telefonlarını arayabilecektir</a:t>
            </a:r>
            <a:r>
              <a:rPr lang="tr-TR" sz="1600" dirty="0" smtClean="0"/>
              <a:t>.</a:t>
            </a:r>
            <a:endParaRPr lang="tr-TR" sz="1600" dirty="0"/>
          </a:p>
        </p:txBody>
      </p:sp>
    </p:spTree>
    <p:extLst>
      <p:ext uri="{BB962C8B-B14F-4D97-AF65-F5344CB8AC3E}">
        <p14:creationId xmlns:p14="http://schemas.microsoft.com/office/powerpoint/2010/main" val="3007654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24400" y="4724400"/>
            <a:ext cx="1752600" cy="1752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tr-TR">
              <a:solidFill>
                <a:srgbClr val="FFFFFF"/>
              </a:solidFill>
              <a:ea typeface="ＭＳ Ｐゴシック" pitchFamily="-106" charset="-128"/>
            </a:endParaRPr>
          </a:p>
        </p:txBody>
      </p:sp>
      <p:sp>
        <p:nvSpPr>
          <p:cNvPr id="8" name="TextBox 9"/>
          <p:cNvSpPr txBox="1">
            <a:spLocks noChangeArrowheads="1"/>
          </p:cNvSpPr>
          <p:nvPr/>
        </p:nvSpPr>
        <p:spPr bwMode="auto">
          <a:xfrm>
            <a:off x="1187624" y="2636912"/>
            <a:ext cx="6768752" cy="769437"/>
          </a:xfrm>
          <a:prstGeom prst="rect">
            <a:avLst/>
          </a:prstGeom>
          <a:noFill/>
          <a:ln w="9525">
            <a:noFill/>
            <a:miter lim="800000"/>
            <a:headEnd/>
            <a:tailEnd/>
          </a:ln>
        </p:spPr>
        <p:txBody>
          <a:bodyPr wrap="square" lIns="91435" tIns="45718" rIns="91435" bIns="45718">
            <a:spAutoFit/>
          </a:bodyPr>
          <a:lstStyle/>
          <a:p>
            <a:pPr algn="ctr"/>
            <a:r>
              <a:rPr lang="tr-TR" sz="4400" b="1" dirty="0" smtClean="0">
                <a:latin typeface="Verdana" pitchFamily="34" charset="0"/>
              </a:rPr>
              <a:t>Teşekkür Ederiz.</a:t>
            </a:r>
          </a:p>
        </p:txBody>
      </p:sp>
      <p:sp>
        <p:nvSpPr>
          <p:cNvPr id="12" name="6 Metin kutusu"/>
          <p:cNvSpPr txBox="1"/>
          <p:nvPr/>
        </p:nvSpPr>
        <p:spPr>
          <a:xfrm>
            <a:off x="124411" y="6381328"/>
            <a:ext cx="2318263" cy="261610"/>
          </a:xfrm>
          <a:prstGeom prst="rect">
            <a:avLst/>
          </a:prstGeom>
          <a:noFill/>
        </p:spPr>
        <p:txBody>
          <a:bodyPr wrap="none" rtlCol="0">
            <a:spAutoFit/>
          </a:bodyPr>
          <a:lstStyle/>
          <a:p>
            <a:r>
              <a:rPr lang="tr-TR" sz="1100" dirty="0" smtClean="0"/>
              <a:t>Bircom – Kurumsal FCT Eğitimi - 2012</a:t>
            </a:r>
            <a:endParaRPr lang="tr-TR" sz="11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299092" y="791994"/>
            <a:ext cx="6689652" cy="2492990"/>
          </a:xfrm>
          <a:prstGeom prst="rect">
            <a:avLst/>
          </a:prstGeom>
          <a:noFill/>
        </p:spPr>
        <p:txBody>
          <a:bodyPr wrap="none" rtlCol="0">
            <a:spAutoFit/>
          </a:bodyPr>
          <a:lstStyle/>
          <a:p>
            <a:pPr algn="ctr">
              <a:buClr>
                <a:srgbClr val="00B050"/>
              </a:buClr>
            </a:pPr>
            <a:r>
              <a:rPr lang="tr-TR" sz="9600" b="1" dirty="0" smtClean="0"/>
              <a:t> YAKINSAMA</a:t>
            </a:r>
          </a:p>
          <a:p>
            <a:pPr algn="ctr">
              <a:buClr>
                <a:srgbClr val="00B050"/>
              </a:buClr>
            </a:pPr>
            <a:r>
              <a:rPr lang="tr-TR" sz="5400" dirty="0" smtClean="0">
                <a:solidFill>
                  <a:srgbClr val="FF0000"/>
                </a:solidFill>
              </a:rPr>
              <a:t>(</a:t>
            </a:r>
            <a:r>
              <a:rPr lang="tr-TR" sz="5400" dirty="0" err="1" smtClean="0">
                <a:solidFill>
                  <a:srgbClr val="FF0000"/>
                </a:solidFill>
              </a:rPr>
              <a:t>Convergence</a:t>
            </a:r>
            <a:r>
              <a:rPr lang="tr-TR" sz="5400" dirty="0" smtClean="0">
                <a:solidFill>
                  <a:srgbClr val="FF0000"/>
                </a:solidFill>
              </a:rPr>
              <a:t>)</a:t>
            </a:r>
            <a:endParaRPr lang="tr-TR" sz="5400" b="1" dirty="0">
              <a:solidFill>
                <a:srgbClr val="FF0000"/>
              </a:solidFill>
            </a:endParaRPr>
          </a:p>
        </p:txBody>
      </p:sp>
      <p:sp>
        <p:nvSpPr>
          <p:cNvPr id="2" name="Dikdörtgen 1"/>
          <p:cNvSpPr/>
          <p:nvPr/>
        </p:nvSpPr>
        <p:spPr>
          <a:xfrm>
            <a:off x="323528" y="3789040"/>
            <a:ext cx="8640960" cy="1754326"/>
          </a:xfrm>
          <a:prstGeom prst="rect">
            <a:avLst/>
          </a:prstGeom>
        </p:spPr>
        <p:txBody>
          <a:bodyPr wrap="square">
            <a:spAutoFit/>
          </a:bodyPr>
          <a:lstStyle/>
          <a:p>
            <a:pPr algn="ctr"/>
            <a:r>
              <a:rPr lang="tr-TR" sz="3600" dirty="0"/>
              <a:t>farklı cihazlarda yaptığımız işleri gittikçe gelişen entegre ve tek bir cihazla yapabilmenin terminolojik bir tanımıdır.</a:t>
            </a:r>
          </a:p>
        </p:txBody>
      </p:sp>
      <p:sp>
        <p:nvSpPr>
          <p:cNvPr id="6" name="TextBox 49"/>
          <p:cNvSpPr txBox="1"/>
          <p:nvPr/>
        </p:nvSpPr>
        <p:spPr>
          <a:xfrm>
            <a:off x="2926274" y="2376457"/>
            <a:ext cx="2722220" cy="4508927"/>
          </a:xfrm>
          <a:prstGeom prst="rect">
            <a:avLst/>
          </a:prstGeom>
          <a:noFill/>
        </p:spPr>
        <p:txBody>
          <a:bodyPr wrap="none" rtlCol="0">
            <a:spAutoFit/>
          </a:bodyPr>
          <a:lstStyle/>
          <a:p>
            <a:pPr algn="ctr">
              <a:buClr>
                <a:srgbClr val="00B050"/>
              </a:buClr>
            </a:pPr>
            <a:r>
              <a:rPr lang="tr-TR" sz="28700" b="1" dirty="0" smtClean="0">
                <a:solidFill>
                  <a:srgbClr val="002060"/>
                </a:solidFill>
              </a:rPr>
              <a:t> ?</a:t>
            </a:r>
            <a:endParaRPr lang="tr-TR" sz="9600"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07504" y="764704"/>
            <a:ext cx="8928996" cy="1569660"/>
          </a:xfrm>
          <a:prstGeom prst="rect">
            <a:avLst/>
          </a:prstGeom>
          <a:noFill/>
        </p:spPr>
        <p:txBody>
          <a:bodyPr wrap="square" rtlCol="0">
            <a:spAutoFit/>
          </a:bodyPr>
          <a:lstStyle/>
          <a:p>
            <a:pPr algn="ctr">
              <a:buClr>
                <a:srgbClr val="00B050"/>
              </a:buClr>
            </a:pPr>
            <a:r>
              <a:rPr lang="tr-TR" sz="4800" b="1" dirty="0" smtClean="0"/>
              <a:t>Kendi </a:t>
            </a:r>
            <a:r>
              <a:rPr lang="tr-TR" sz="4800" b="1" dirty="0" err="1" smtClean="0"/>
              <a:t>segmentinde</a:t>
            </a:r>
            <a:r>
              <a:rPr lang="tr-TR" sz="4800" b="1" dirty="0" smtClean="0"/>
              <a:t> müşteri ile buluşan ilk YAKINSAMA çözümü</a:t>
            </a:r>
            <a:endParaRPr lang="tr-TR" sz="2400" b="1" dirty="0">
              <a:solidFill>
                <a:srgbClr val="FF0000"/>
              </a:solidFill>
            </a:endParaRPr>
          </a:p>
        </p:txBody>
      </p:sp>
      <p:pic>
        <p:nvPicPr>
          <p:cNvPr id="7" name="Picture 5" descr="onestream xpeech"/>
          <p:cNvPicPr>
            <a:picLocks noChangeAspect="1" noChangeArrowheads="1"/>
          </p:cNvPicPr>
          <p:nvPr/>
        </p:nvPicPr>
        <p:blipFill>
          <a:blip r:embed="rId3"/>
          <a:srcRect/>
          <a:stretch>
            <a:fillRect/>
          </a:stretch>
        </p:blipFill>
        <p:spPr bwMode="auto">
          <a:xfrm>
            <a:off x="5223941" y="2386733"/>
            <a:ext cx="3020467" cy="3616523"/>
          </a:xfrm>
          <a:prstGeom prst="rect">
            <a:avLst/>
          </a:prstGeom>
          <a:noFill/>
          <a:ln w="9525">
            <a:noFill/>
            <a:miter lim="800000"/>
            <a:headEnd/>
            <a:tailEnd/>
          </a:ln>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813" y="3068960"/>
            <a:ext cx="3492271" cy="1630318"/>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805" y="4699278"/>
            <a:ext cx="2034286" cy="891429"/>
          </a:xfrm>
          <a:prstGeom prst="rect">
            <a:avLst/>
          </a:prstGeom>
        </p:spPr>
      </p:pic>
    </p:spTree>
    <p:extLst>
      <p:ext uri="{BB962C8B-B14F-4D97-AF65-F5344CB8AC3E}">
        <p14:creationId xmlns:p14="http://schemas.microsoft.com/office/powerpoint/2010/main" val="8700149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onestream xpeech"/>
          <p:cNvPicPr>
            <a:picLocks noChangeAspect="1" noChangeArrowheads="1"/>
          </p:cNvPicPr>
          <p:nvPr/>
        </p:nvPicPr>
        <p:blipFill>
          <a:blip r:embed="rId3"/>
          <a:srcRect/>
          <a:stretch>
            <a:fillRect/>
          </a:stretch>
        </p:blipFill>
        <p:spPr bwMode="auto">
          <a:xfrm>
            <a:off x="5439965" y="1828701"/>
            <a:ext cx="3020467" cy="3616523"/>
          </a:xfrm>
          <a:prstGeom prst="rect">
            <a:avLst/>
          </a:prstGeom>
          <a:noFill/>
          <a:ln w="9525">
            <a:noFill/>
            <a:miter lim="800000"/>
            <a:headEnd/>
            <a:tailEnd/>
          </a:ln>
        </p:spPr>
      </p:pic>
      <p:sp>
        <p:nvSpPr>
          <p:cNvPr id="8" name="Rectangle 8"/>
          <p:cNvSpPr txBox="1">
            <a:spLocks noChangeArrowheads="1"/>
          </p:cNvSpPr>
          <p:nvPr/>
        </p:nvSpPr>
        <p:spPr>
          <a:xfrm>
            <a:off x="244256" y="44624"/>
            <a:ext cx="6150447"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Verdana" pitchFamily="34" charset="0"/>
                <a:ea typeface="+mj-ea"/>
                <a:cs typeface="+mj-cs"/>
              </a:rPr>
              <a:t>İlk Bakışta </a:t>
            </a:r>
            <a:r>
              <a:rPr kumimoji="0" lang="tr-TR" sz="2800" b="0" i="0" u="none" strike="noStrike" kern="1200" cap="none" spc="0" normalizeH="0" baseline="0" noProof="0" dirty="0" err="1" smtClean="0">
                <a:ln>
                  <a:noFill/>
                </a:ln>
                <a:solidFill>
                  <a:schemeClr val="tx1"/>
                </a:solidFill>
                <a:effectLst/>
                <a:uLnTx/>
                <a:uFillTx/>
                <a:latin typeface="Verdana" pitchFamily="34" charset="0"/>
                <a:ea typeface="+mj-ea"/>
                <a:cs typeface="+mj-cs"/>
              </a:rPr>
              <a:t>Xpeech</a:t>
            </a:r>
            <a:r>
              <a:rPr kumimoji="0" lang="tr-TR" sz="2800" b="0" i="0" u="none" strike="noStrike" kern="1200" cap="none" spc="0" normalizeH="0" noProof="0" dirty="0" smtClean="0">
                <a:ln>
                  <a:noFill/>
                </a:ln>
                <a:solidFill>
                  <a:schemeClr val="tx1"/>
                </a:solidFill>
                <a:effectLst/>
                <a:uLnTx/>
                <a:uFillTx/>
                <a:latin typeface="Verdana" pitchFamily="34" charset="0"/>
                <a:ea typeface="+mj-ea"/>
                <a:cs typeface="+mj-cs"/>
              </a:rPr>
              <a:t> </a:t>
            </a:r>
            <a:r>
              <a:rPr kumimoji="0" lang="tr-TR" sz="2800" b="0" i="0" u="none" strike="noStrike" kern="1200" cap="none" spc="0" normalizeH="0" noProof="0" dirty="0" err="1" smtClean="0">
                <a:ln>
                  <a:noFill/>
                </a:ln>
                <a:solidFill>
                  <a:schemeClr val="tx1"/>
                </a:solidFill>
                <a:effectLst/>
                <a:uLnTx/>
                <a:uFillTx/>
                <a:latin typeface="Verdana" pitchFamily="34" charset="0"/>
                <a:ea typeface="+mj-ea"/>
                <a:cs typeface="+mj-cs"/>
              </a:rPr>
              <a:t>OneStream</a:t>
            </a:r>
            <a:endParaRPr kumimoji="0" lang="cs-CZ" sz="2800" b="0" i="0" u="none" strike="noStrike" kern="1200" cap="none" spc="0" normalizeH="0" baseline="0" noProof="0" dirty="0" smtClean="0">
              <a:ln>
                <a:noFill/>
              </a:ln>
              <a:solidFill>
                <a:schemeClr val="tx1"/>
              </a:solidFill>
              <a:effectLst/>
              <a:uLnTx/>
              <a:uFillTx/>
              <a:latin typeface="Verdana" pitchFamily="34" charset="0"/>
              <a:ea typeface="+mj-ea"/>
              <a:cs typeface="+mj-cs"/>
            </a:endParaRPr>
          </a:p>
        </p:txBody>
      </p:sp>
      <p:sp>
        <p:nvSpPr>
          <p:cNvPr id="2" name="Metin kutusu 1"/>
          <p:cNvSpPr txBox="1"/>
          <p:nvPr/>
        </p:nvSpPr>
        <p:spPr>
          <a:xfrm>
            <a:off x="323528" y="2758276"/>
            <a:ext cx="3182538" cy="3046988"/>
          </a:xfrm>
          <a:prstGeom prst="rect">
            <a:avLst/>
          </a:prstGeom>
          <a:noFill/>
        </p:spPr>
        <p:txBody>
          <a:bodyPr wrap="none" rtlCol="0">
            <a:spAutoFit/>
          </a:bodyPr>
          <a:lstStyle/>
          <a:p>
            <a:pPr marL="285750" indent="-285750">
              <a:lnSpc>
                <a:spcPct val="200000"/>
              </a:lnSpc>
              <a:buFont typeface="Arial" pitchFamily="34" charset="0"/>
              <a:buChar char="•"/>
            </a:pPr>
            <a:r>
              <a:rPr lang="tr-TR" sz="2400" dirty="0" smtClean="0"/>
              <a:t>6 adet </a:t>
            </a:r>
            <a:r>
              <a:rPr lang="tr-TR" sz="2400" dirty="0" err="1" smtClean="0"/>
              <a:t>VoIP</a:t>
            </a:r>
            <a:r>
              <a:rPr lang="tr-TR" sz="2400" dirty="0" smtClean="0"/>
              <a:t> Kanalı</a:t>
            </a:r>
          </a:p>
          <a:p>
            <a:pPr marL="285750" indent="-285750">
              <a:lnSpc>
                <a:spcPct val="200000"/>
              </a:lnSpc>
              <a:buFont typeface="Arial" pitchFamily="34" charset="0"/>
              <a:buChar char="•"/>
            </a:pPr>
            <a:r>
              <a:rPr lang="tr-TR" sz="2400" dirty="0" smtClean="0"/>
              <a:t>2 Adet GSM Kanalı</a:t>
            </a:r>
          </a:p>
          <a:p>
            <a:pPr marL="285750" indent="-285750">
              <a:lnSpc>
                <a:spcPct val="200000"/>
              </a:lnSpc>
              <a:buFont typeface="Arial" pitchFamily="34" charset="0"/>
              <a:buChar char="•"/>
            </a:pPr>
            <a:r>
              <a:rPr lang="tr-TR" sz="2400" dirty="0" smtClean="0"/>
              <a:t>6 Adet Analog İç Hat</a:t>
            </a:r>
          </a:p>
          <a:p>
            <a:pPr marL="285750" indent="-285750">
              <a:lnSpc>
                <a:spcPct val="200000"/>
              </a:lnSpc>
              <a:buFont typeface="Arial" pitchFamily="34" charset="0"/>
              <a:buChar char="•"/>
            </a:pPr>
            <a:r>
              <a:rPr lang="tr-TR" sz="2400" dirty="0" smtClean="0"/>
              <a:t>6 Adet Analog Dış Hat</a:t>
            </a:r>
            <a:endParaRPr lang="tr-TR" sz="2400" dirty="0"/>
          </a:p>
        </p:txBody>
      </p:sp>
      <p:sp>
        <p:nvSpPr>
          <p:cNvPr id="4" name="Metin kutusu 3"/>
          <p:cNvSpPr txBox="1"/>
          <p:nvPr/>
        </p:nvSpPr>
        <p:spPr>
          <a:xfrm>
            <a:off x="337714" y="1030084"/>
            <a:ext cx="5760640" cy="1815882"/>
          </a:xfrm>
          <a:prstGeom prst="rect">
            <a:avLst/>
          </a:prstGeom>
          <a:noFill/>
        </p:spPr>
        <p:txBody>
          <a:bodyPr wrap="square" rtlCol="0">
            <a:spAutoFit/>
          </a:bodyPr>
          <a:lstStyle/>
          <a:p>
            <a:r>
              <a:rPr lang="tr-TR" sz="2800" dirty="0" smtClean="0"/>
              <a:t>Müşterimizin klasik </a:t>
            </a:r>
            <a:r>
              <a:rPr lang="tr-TR" sz="2800" b="1" dirty="0" smtClean="0"/>
              <a:t>analog telefon santrali ve </a:t>
            </a:r>
            <a:r>
              <a:rPr lang="tr-TR" sz="2800" b="1" dirty="0"/>
              <a:t>t</a:t>
            </a:r>
            <a:r>
              <a:rPr lang="tr-TR" sz="2800" b="1" dirty="0" smtClean="0"/>
              <a:t>elefon makineleri</a:t>
            </a:r>
            <a:r>
              <a:rPr lang="tr-TR" sz="2800" dirty="0" smtClean="0"/>
              <a:t> ile birlikte çalışan, verimlilik ve tasarruf sağlayan iletişim aracıdır.</a:t>
            </a:r>
            <a:endParaRPr lang="tr-TR" sz="2800" dirty="0"/>
          </a:p>
        </p:txBody>
      </p:sp>
    </p:spTree>
    <p:extLst>
      <p:ext uri="{BB962C8B-B14F-4D97-AF65-F5344CB8AC3E}">
        <p14:creationId xmlns:p14="http://schemas.microsoft.com/office/powerpoint/2010/main" val="12877345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descr="export-mapa"/>
          <p:cNvPicPr>
            <a:picLocks noChangeAspect="1" noChangeArrowheads="1"/>
          </p:cNvPicPr>
          <p:nvPr/>
        </p:nvPicPr>
        <p:blipFill>
          <a:blip r:embed="rId2" cstate="print"/>
          <a:srcRect/>
          <a:stretch>
            <a:fillRect/>
          </a:stretch>
        </p:blipFill>
        <p:spPr bwMode="auto">
          <a:xfrm>
            <a:off x="395536" y="1124744"/>
            <a:ext cx="8424936" cy="4954745"/>
          </a:xfrm>
          <a:prstGeom prst="rect">
            <a:avLst/>
          </a:prstGeom>
          <a:solidFill>
            <a:schemeClr val="bg1">
              <a:lumMod val="65000"/>
            </a:schemeClr>
          </a:solidFill>
          <a:ln w="9525">
            <a:noFill/>
            <a:miter lim="800000"/>
            <a:headEnd/>
            <a:tailEnd/>
          </a:ln>
        </p:spPr>
      </p:pic>
      <p:grpSp>
        <p:nvGrpSpPr>
          <p:cNvPr id="11" name="Grup 10"/>
          <p:cNvGrpSpPr/>
          <p:nvPr/>
        </p:nvGrpSpPr>
        <p:grpSpPr>
          <a:xfrm>
            <a:off x="3923928" y="764704"/>
            <a:ext cx="2351486" cy="1368152"/>
            <a:chOff x="3923928" y="764704"/>
            <a:chExt cx="2351486" cy="1368152"/>
          </a:xfrm>
        </p:grpSpPr>
        <p:sp>
          <p:nvSpPr>
            <p:cNvPr id="6" name="Metin kutusu 5"/>
            <p:cNvSpPr txBox="1"/>
            <p:nvPr/>
          </p:nvSpPr>
          <p:spPr>
            <a:xfrm>
              <a:off x="4499992" y="764704"/>
              <a:ext cx="1775422"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tr-TR" dirty="0" smtClean="0"/>
                <a:t>Tasarım ve Ar-Ge</a:t>
              </a:r>
            </a:p>
            <a:p>
              <a:pPr algn="ctr"/>
              <a:r>
                <a:rPr lang="tr-TR" dirty="0" smtClean="0"/>
                <a:t>İngiltere</a:t>
              </a:r>
              <a:endParaRPr lang="tr-TR" dirty="0"/>
            </a:p>
          </p:txBody>
        </p:sp>
        <p:cxnSp>
          <p:nvCxnSpPr>
            <p:cNvPr id="8" name="Düz Bağlayıcı 7"/>
            <p:cNvCxnSpPr/>
            <p:nvPr/>
          </p:nvCxnSpPr>
          <p:spPr>
            <a:xfrm flipH="1">
              <a:off x="3923928" y="1196752"/>
              <a:ext cx="576064" cy="93610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up 11"/>
          <p:cNvGrpSpPr/>
          <p:nvPr/>
        </p:nvGrpSpPr>
        <p:grpSpPr>
          <a:xfrm>
            <a:off x="6948264" y="3356992"/>
            <a:ext cx="1686752" cy="1222395"/>
            <a:chOff x="6948264" y="3356992"/>
            <a:chExt cx="1686752" cy="1222395"/>
          </a:xfrm>
        </p:grpSpPr>
        <p:sp>
          <p:nvSpPr>
            <p:cNvPr id="28" name="Metin kutusu 27"/>
            <p:cNvSpPr txBox="1"/>
            <p:nvPr/>
          </p:nvSpPr>
          <p:spPr>
            <a:xfrm>
              <a:off x="7452320" y="3933056"/>
              <a:ext cx="1182696"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tr-TR" dirty="0" smtClean="0"/>
                <a:t>Üretim</a:t>
              </a:r>
            </a:p>
            <a:p>
              <a:pPr algn="ctr"/>
              <a:r>
                <a:rPr lang="tr-TR" dirty="0" smtClean="0"/>
                <a:t>Uzak Doğu</a:t>
              </a:r>
              <a:endParaRPr lang="tr-TR" dirty="0"/>
            </a:p>
          </p:txBody>
        </p:sp>
        <p:cxnSp>
          <p:nvCxnSpPr>
            <p:cNvPr id="10" name="Düz Bağlayıcı 9"/>
            <p:cNvCxnSpPr/>
            <p:nvPr/>
          </p:nvCxnSpPr>
          <p:spPr>
            <a:xfrm>
              <a:off x="6948264" y="3356992"/>
              <a:ext cx="504056"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up 12"/>
          <p:cNvGrpSpPr/>
          <p:nvPr/>
        </p:nvGrpSpPr>
        <p:grpSpPr>
          <a:xfrm>
            <a:off x="107504" y="836712"/>
            <a:ext cx="3456384" cy="5400600"/>
            <a:chOff x="107504" y="836712"/>
            <a:chExt cx="3456384" cy="5400600"/>
          </a:xfrm>
        </p:grpSpPr>
        <p:pic>
          <p:nvPicPr>
            <p:cNvPr id="30" name="Resim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459" y="836712"/>
              <a:ext cx="1641309" cy="766222"/>
            </a:xfrm>
            <a:prstGeom prst="rect">
              <a:avLst/>
            </a:prstGeom>
          </p:spPr>
        </p:pic>
        <p:sp>
          <p:nvSpPr>
            <p:cNvPr id="5" name="Dikdörtgen 4"/>
            <p:cNvSpPr/>
            <p:nvPr/>
          </p:nvSpPr>
          <p:spPr>
            <a:xfrm>
              <a:off x="107504" y="1626819"/>
              <a:ext cx="3456384" cy="46104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spcBef>
                  <a:spcPts val="600"/>
                </a:spcBef>
                <a:spcAft>
                  <a:spcPts val="600"/>
                </a:spcAft>
              </a:pPr>
              <a:r>
                <a:rPr lang="tr-TR" sz="1600" dirty="0"/>
                <a:t>Bircom, 2006 yılından bu güne XPEECH markası ile Türkiye pazarına ürün ve çözümler sunmaktadır. </a:t>
              </a:r>
              <a:endParaRPr lang="tr-TR" sz="1600" dirty="0" smtClean="0"/>
            </a:p>
            <a:p>
              <a:pPr lvl="0">
                <a:spcBef>
                  <a:spcPts val="600"/>
                </a:spcBef>
                <a:spcAft>
                  <a:spcPts val="600"/>
                </a:spcAft>
              </a:pPr>
              <a:r>
                <a:rPr lang="tr-TR" sz="1600" dirty="0" smtClean="0"/>
                <a:t>XPEECH </a:t>
              </a:r>
              <a:r>
                <a:rPr lang="tr-TR" sz="1600" dirty="0"/>
                <a:t>markalı ürünler, pazarın ihtiyaçlarına göre tasarlanmış özellikleri, yerelleştirilmiş olmaları ve Bircom desteği ile sunulmaları ile benzerlerinden  ayrışmaktadırlar. </a:t>
              </a:r>
              <a:endParaRPr lang="tr-TR" sz="1600" dirty="0" smtClean="0"/>
            </a:p>
            <a:p>
              <a:pPr lvl="0">
                <a:spcBef>
                  <a:spcPts val="600"/>
                </a:spcBef>
                <a:spcAft>
                  <a:spcPts val="600"/>
                </a:spcAft>
              </a:pPr>
              <a:r>
                <a:rPr lang="tr-TR" sz="1600" dirty="0" smtClean="0"/>
                <a:t>XPEECH </a:t>
              </a:r>
              <a:r>
                <a:rPr lang="tr-TR" sz="1600" dirty="0"/>
                <a:t>markalı </a:t>
              </a:r>
              <a:r>
                <a:rPr lang="tr-TR" sz="1600" dirty="0" err="1"/>
                <a:t>VoIP</a:t>
              </a:r>
              <a:r>
                <a:rPr lang="tr-TR" sz="1600" dirty="0"/>
                <a:t> ürünleri lider STH operatörleri tarafından tercih edilmektedir.</a:t>
              </a:r>
            </a:p>
            <a:p>
              <a:pPr marL="285750" lvl="0" indent="-285750" defTabSz="755650">
                <a:lnSpc>
                  <a:spcPct val="90000"/>
                </a:lnSpc>
                <a:spcBef>
                  <a:spcPts val="600"/>
                </a:spcBef>
                <a:spcAft>
                  <a:spcPts val="600"/>
                </a:spcAft>
                <a:buFont typeface="Arial" pitchFamily="34" charset="0"/>
                <a:buChar char="•"/>
              </a:pPr>
              <a:r>
                <a:rPr lang="tr-TR" sz="1600" dirty="0" err="1">
                  <a:solidFill>
                    <a:srgbClr val="FF0000"/>
                  </a:solidFill>
                </a:rPr>
                <a:t>VoIP</a:t>
              </a:r>
              <a:r>
                <a:rPr lang="tr-TR" sz="1600" dirty="0">
                  <a:solidFill>
                    <a:srgbClr val="FF0000"/>
                  </a:solidFill>
                </a:rPr>
                <a:t> Gateway, </a:t>
              </a:r>
              <a:endParaRPr lang="tr-TR" sz="1600" dirty="0" smtClean="0">
                <a:solidFill>
                  <a:srgbClr val="FF0000"/>
                </a:solidFill>
              </a:endParaRPr>
            </a:p>
            <a:p>
              <a:pPr marL="285750" lvl="0" indent="-285750" defTabSz="755650">
                <a:lnSpc>
                  <a:spcPct val="90000"/>
                </a:lnSpc>
                <a:spcBef>
                  <a:spcPts val="600"/>
                </a:spcBef>
                <a:spcAft>
                  <a:spcPts val="600"/>
                </a:spcAft>
                <a:buFont typeface="Arial" pitchFamily="34" charset="0"/>
                <a:buChar char="•"/>
              </a:pPr>
              <a:r>
                <a:rPr lang="tr-TR" sz="1600" dirty="0" smtClean="0">
                  <a:solidFill>
                    <a:srgbClr val="FF0000"/>
                  </a:solidFill>
                </a:rPr>
                <a:t>Yakınsama </a:t>
              </a:r>
              <a:r>
                <a:rPr lang="tr-TR" sz="1600" dirty="0">
                  <a:solidFill>
                    <a:srgbClr val="FF0000"/>
                  </a:solidFill>
                </a:rPr>
                <a:t>Çözümleri, </a:t>
              </a:r>
              <a:endParaRPr lang="tr-TR" sz="1600" dirty="0" smtClean="0">
                <a:solidFill>
                  <a:srgbClr val="FF0000"/>
                </a:solidFill>
              </a:endParaRPr>
            </a:p>
            <a:p>
              <a:pPr marL="285750" lvl="0" indent="-285750" defTabSz="755650">
                <a:lnSpc>
                  <a:spcPct val="90000"/>
                </a:lnSpc>
                <a:spcBef>
                  <a:spcPts val="600"/>
                </a:spcBef>
                <a:spcAft>
                  <a:spcPts val="600"/>
                </a:spcAft>
                <a:buFont typeface="Arial" pitchFamily="34" charset="0"/>
                <a:buChar char="•"/>
              </a:pPr>
              <a:r>
                <a:rPr lang="tr-TR" sz="1600" dirty="0" err="1" smtClean="0">
                  <a:solidFill>
                    <a:srgbClr val="FF0000"/>
                  </a:solidFill>
                </a:rPr>
                <a:t>VoIP</a:t>
              </a:r>
              <a:r>
                <a:rPr lang="tr-TR" sz="1600" dirty="0" smtClean="0">
                  <a:solidFill>
                    <a:srgbClr val="FF0000"/>
                  </a:solidFill>
                </a:rPr>
                <a:t> </a:t>
              </a:r>
              <a:r>
                <a:rPr lang="tr-TR" sz="1600" dirty="0">
                  <a:solidFill>
                    <a:srgbClr val="FF0000"/>
                  </a:solidFill>
                </a:rPr>
                <a:t>Aksesuarları, </a:t>
              </a:r>
              <a:endParaRPr lang="tr-TR" sz="1600" dirty="0" smtClean="0">
                <a:solidFill>
                  <a:srgbClr val="FF0000"/>
                </a:solidFill>
              </a:endParaRPr>
            </a:p>
            <a:p>
              <a:pPr marL="285750" lvl="0" indent="-285750" defTabSz="755650">
                <a:lnSpc>
                  <a:spcPct val="90000"/>
                </a:lnSpc>
                <a:spcBef>
                  <a:spcPts val="600"/>
                </a:spcBef>
                <a:spcAft>
                  <a:spcPts val="600"/>
                </a:spcAft>
                <a:buFont typeface="Arial" pitchFamily="34" charset="0"/>
                <a:buChar char="•"/>
              </a:pPr>
              <a:r>
                <a:rPr lang="tr-TR" sz="1600" dirty="0" smtClean="0">
                  <a:solidFill>
                    <a:srgbClr val="FF0000"/>
                  </a:solidFill>
                </a:rPr>
                <a:t>Ses </a:t>
              </a:r>
              <a:r>
                <a:rPr lang="tr-TR" sz="1600" dirty="0">
                  <a:solidFill>
                    <a:srgbClr val="FF0000"/>
                  </a:solidFill>
                </a:rPr>
                <a:t>kayıt Çözümleri</a:t>
              </a:r>
              <a:endParaRPr lang="tr-TR" sz="1600" b="1"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060848"/>
            <a:ext cx="3492271" cy="1630318"/>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800" y="3691166"/>
            <a:ext cx="2034286" cy="891429"/>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891872"/>
            <a:ext cx="8136904" cy="5201424"/>
          </a:xfrm>
          <a:prstGeom prst="rect">
            <a:avLst/>
          </a:prstGeom>
        </p:spPr>
        <p:txBody>
          <a:bodyPr wrap="square">
            <a:spAutoFit/>
          </a:bodyPr>
          <a:lstStyle/>
          <a:p>
            <a:pPr marL="457200" indent="-457200">
              <a:spcBef>
                <a:spcPts val="600"/>
              </a:spcBef>
              <a:spcAft>
                <a:spcPts val="600"/>
              </a:spcAft>
              <a:buClr>
                <a:srgbClr val="00B050"/>
              </a:buClr>
              <a:buFont typeface="Wingdings" pitchFamily="2" charset="2"/>
              <a:buChar char="ü"/>
            </a:pPr>
            <a:r>
              <a:rPr lang="tr-TR" sz="2800" b="1" dirty="0"/>
              <a:t>Analog telefon santralleri ile kullanım</a:t>
            </a:r>
          </a:p>
          <a:p>
            <a:pPr marL="457200" indent="-457200">
              <a:spcBef>
                <a:spcPts val="600"/>
              </a:spcBef>
              <a:spcAft>
                <a:spcPts val="600"/>
              </a:spcAft>
              <a:buClr>
                <a:srgbClr val="00B050"/>
              </a:buClr>
              <a:buFont typeface="Wingdings" pitchFamily="2" charset="2"/>
              <a:buChar char="ü"/>
            </a:pPr>
            <a:r>
              <a:rPr lang="tr-TR" sz="2800" b="1" dirty="0"/>
              <a:t>Tüm telefon santralleri ile tam </a:t>
            </a:r>
            <a:r>
              <a:rPr lang="tr-TR" sz="2800" b="1" dirty="0" smtClean="0"/>
              <a:t>uyum</a:t>
            </a:r>
          </a:p>
          <a:p>
            <a:pPr marL="457200" indent="-457200">
              <a:spcBef>
                <a:spcPts val="600"/>
              </a:spcBef>
              <a:spcAft>
                <a:spcPts val="600"/>
              </a:spcAft>
              <a:buClr>
                <a:srgbClr val="00B050"/>
              </a:buClr>
              <a:buFont typeface="Wingdings" pitchFamily="2" charset="2"/>
              <a:buChar char="ü"/>
            </a:pPr>
            <a:r>
              <a:rPr lang="tr-TR" sz="2800" b="1" dirty="0" smtClean="0"/>
              <a:t>Telefon </a:t>
            </a:r>
            <a:r>
              <a:rPr lang="tr-TR" sz="2800" b="1" dirty="0"/>
              <a:t>santrali olmadan kullanım</a:t>
            </a:r>
          </a:p>
          <a:p>
            <a:pPr marL="457200" indent="-457200">
              <a:spcBef>
                <a:spcPts val="600"/>
              </a:spcBef>
              <a:spcAft>
                <a:spcPts val="600"/>
              </a:spcAft>
              <a:buClr>
                <a:srgbClr val="00B050"/>
              </a:buClr>
              <a:buFont typeface="Wingdings" pitchFamily="2" charset="2"/>
              <a:buChar char="ü"/>
            </a:pPr>
            <a:r>
              <a:rPr lang="tr-TR" sz="2800" b="1" dirty="0" smtClean="0"/>
              <a:t>Gelişmiş </a:t>
            </a:r>
            <a:r>
              <a:rPr lang="tr-TR" sz="2800" b="1" dirty="0"/>
              <a:t>LCR (En uygun </a:t>
            </a:r>
            <a:r>
              <a:rPr lang="tr-TR" sz="2800" b="1" dirty="0" smtClean="0"/>
              <a:t>tarifeli hattı </a:t>
            </a:r>
            <a:r>
              <a:rPr lang="tr-TR" sz="2800" b="1" dirty="0"/>
              <a:t>seçme</a:t>
            </a:r>
            <a:r>
              <a:rPr lang="tr-TR" sz="2800" b="1" dirty="0" smtClean="0"/>
              <a:t>)</a:t>
            </a:r>
            <a:endParaRPr lang="tr-TR" sz="2800" b="1" dirty="0"/>
          </a:p>
          <a:p>
            <a:pPr marL="457200" indent="-457200">
              <a:spcBef>
                <a:spcPts val="600"/>
              </a:spcBef>
              <a:spcAft>
                <a:spcPts val="600"/>
              </a:spcAft>
              <a:buClr>
                <a:srgbClr val="00B050"/>
              </a:buClr>
              <a:buFont typeface="Wingdings" pitchFamily="2" charset="2"/>
              <a:buChar char="ü"/>
            </a:pPr>
            <a:r>
              <a:rPr lang="tr-TR" sz="2800" b="1" dirty="0"/>
              <a:t>Dahili </a:t>
            </a:r>
            <a:r>
              <a:rPr lang="tr-TR" sz="2800" b="1" dirty="0" smtClean="0"/>
              <a:t>Mobil abone </a:t>
            </a:r>
            <a:r>
              <a:rPr lang="tr-TR" sz="2800" b="1" dirty="0"/>
              <a:t>(</a:t>
            </a:r>
            <a:r>
              <a:rPr lang="tr-TR" sz="2800" b="1" dirty="0" err="1"/>
              <a:t>Mobility</a:t>
            </a:r>
            <a:r>
              <a:rPr lang="tr-TR" sz="2800" b="1" dirty="0"/>
              <a:t> </a:t>
            </a:r>
            <a:r>
              <a:rPr lang="tr-TR" sz="2800" b="1" dirty="0" err="1"/>
              <a:t>Extension</a:t>
            </a:r>
            <a:r>
              <a:rPr lang="tr-TR" sz="2800" b="1" dirty="0" smtClean="0"/>
              <a:t>)</a:t>
            </a:r>
            <a:endParaRPr lang="tr-TR" sz="2800" b="1" dirty="0"/>
          </a:p>
          <a:p>
            <a:pPr marL="457200" indent="-457200">
              <a:spcBef>
                <a:spcPts val="600"/>
              </a:spcBef>
              <a:spcAft>
                <a:spcPts val="600"/>
              </a:spcAft>
              <a:buClr>
                <a:srgbClr val="00B050"/>
              </a:buClr>
              <a:buFont typeface="Wingdings" pitchFamily="2" charset="2"/>
              <a:buChar char="ü"/>
            </a:pPr>
            <a:r>
              <a:rPr lang="tr-TR" sz="2800" b="1" dirty="0" err="1"/>
              <a:t>FCT’lerde</a:t>
            </a:r>
            <a:r>
              <a:rPr lang="tr-TR" sz="2800" b="1" dirty="0"/>
              <a:t> dakika sayma ve </a:t>
            </a:r>
            <a:r>
              <a:rPr lang="tr-TR" sz="2800" b="1" dirty="0" smtClean="0"/>
              <a:t>kısıtlama</a:t>
            </a:r>
          </a:p>
          <a:p>
            <a:pPr marL="457200" indent="-457200">
              <a:spcBef>
                <a:spcPts val="600"/>
              </a:spcBef>
              <a:spcAft>
                <a:spcPts val="600"/>
              </a:spcAft>
              <a:buClr>
                <a:srgbClr val="00B050"/>
              </a:buClr>
              <a:buFont typeface="Wingdings" pitchFamily="2" charset="2"/>
              <a:buChar char="ü"/>
            </a:pPr>
            <a:r>
              <a:rPr lang="tr-TR" sz="2800" b="1" dirty="0" smtClean="0"/>
              <a:t>Alan Kodu ekleme</a:t>
            </a:r>
            <a:endParaRPr lang="tr-TR" sz="2800" b="1" dirty="0"/>
          </a:p>
          <a:p>
            <a:pPr marL="457200" indent="-457200">
              <a:spcBef>
                <a:spcPts val="600"/>
              </a:spcBef>
              <a:spcAft>
                <a:spcPts val="600"/>
              </a:spcAft>
              <a:buClr>
                <a:srgbClr val="00B050"/>
              </a:buClr>
              <a:buFont typeface="Wingdings" pitchFamily="2" charset="2"/>
              <a:buChar char="ü"/>
            </a:pPr>
            <a:r>
              <a:rPr lang="tr-TR" sz="2800" b="1" dirty="0" err="1"/>
              <a:t>VoIP</a:t>
            </a:r>
            <a:r>
              <a:rPr lang="tr-TR" sz="2800" b="1" dirty="0"/>
              <a:t> üzerinden faks alıp-gönderme</a:t>
            </a:r>
          </a:p>
          <a:p>
            <a:pPr marL="457200" indent="-457200">
              <a:spcBef>
                <a:spcPts val="600"/>
              </a:spcBef>
              <a:spcAft>
                <a:spcPts val="600"/>
              </a:spcAft>
              <a:buClr>
                <a:srgbClr val="00B050"/>
              </a:buClr>
              <a:buFont typeface="Wingdings" pitchFamily="2" charset="2"/>
              <a:buChar char="ü"/>
            </a:pPr>
            <a:r>
              <a:rPr lang="tr-TR" sz="2800" b="1" dirty="0" err="1"/>
              <a:t>Turkcell</a:t>
            </a:r>
            <a:r>
              <a:rPr lang="tr-TR" sz="2800" b="1" dirty="0"/>
              <a:t> Mobil Santral entegrasyonu</a:t>
            </a:r>
          </a:p>
        </p:txBody>
      </p:sp>
      <p:sp>
        <p:nvSpPr>
          <p:cNvPr id="26" name="Rectangle 8"/>
          <p:cNvSpPr txBox="1">
            <a:spLocks noChangeArrowheads="1"/>
          </p:cNvSpPr>
          <p:nvPr/>
        </p:nvSpPr>
        <p:spPr>
          <a:xfrm>
            <a:off x="244256" y="44624"/>
            <a:ext cx="6150447" cy="69762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Verdana" pitchFamily="34" charset="0"/>
                <a:ea typeface="+mj-ea"/>
                <a:cs typeface="+mj-cs"/>
              </a:rPr>
              <a:t>Öne çıkan temel özellikler</a:t>
            </a:r>
            <a:endParaRPr kumimoji="0" lang="cs-CZ" sz="2800" b="0" i="0" u="none" strike="noStrike" kern="1200" cap="none" spc="0" normalizeH="0" baseline="0" noProof="0" dirty="0" smtClean="0">
              <a:ln>
                <a:noFill/>
              </a:ln>
              <a:solidFill>
                <a:schemeClr val="tx1"/>
              </a:solidFill>
              <a:effectLst/>
              <a:uLnTx/>
              <a:uFillTx/>
              <a:latin typeface="Verdana" pitchFamily="34" charset="0"/>
              <a:ea typeface="+mj-ea"/>
              <a:cs typeface="+mj-cs"/>
            </a:endParaRPr>
          </a:p>
        </p:txBody>
      </p:sp>
    </p:spTree>
    <p:extLst>
      <p:ext uri="{BB962C8B-B14F-4D97-AF65-F5344CB8AC3E}">
        <p14:creationId xmlns:p14="http://schemas.microsoft.com/office/powerpoint/2010/main" val="1290508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rgbClr val="C7C0C8"/>
                                      </p:to>
                                    </p:animClr>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C7C0C8"/>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C7C0C8"/>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C7C0C8"/>
                                      </p:to>
                                    </p:animClr>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C7C0C8"/>
                                      </p:to>
                                    </p:animClr>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C7C0C8"/>
                                      </p:to>
                                    </p:animClr>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C7C0C8"/>
                                      </p:to>
                                    </p:animClr>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rgbClr val="C7C0C8"/>
                                      </p:to>
                                    </p:animClr>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rgbClr val="C7C0C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740726" y="1916832"/>
            <a:ext cx="5806397" cy="2123658"/>
          </a:xfrm>
          <a:prstGeom prst="rect">
            <a:avLst/>
          </a:prstGeom>
          <a:noFill/>
        </p:spPr>
        <p:txBody>
          <a:bodyPr wrap="none" rtlCol="0">
            <a:spAutoFit/>
          </a:bodyPr>
          <a:lstStyle/>
          <a:p>
            <a:pPr algn="ctr">
              <a:buClr>
                <a:srgbClr val="00B050"/>
              </a:buClr>
            </a:pPr>
            <a:r>
              <a:rPr lang="tr-TR" sz="6600" b="1" dirty="0" smtClean="0"/>
              <a:t>Telefon Santrali </a:t>
            </a:r>
          </a:p>
          <a:p>
            <a:pPr algn="ctr">
              <a:buClr>
                <a:srgbClr val="00B050"/>
              </a:buClr>
            </a:pPr>
            <a:r>
              <a:rPr lang="tr-TR" sz="6600" b="1" dirty="0" smtClean="0"/>
              <a:t>ile birlikte</a:t>
            </a:r>
            <a:endParaRPr lang="tr-TR" sz="6600" b="1"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858" y="4293096"/>
            <a:ext cx="2034286" cy="891429"/>
          </a:xfrm>
          <a:prstGeom prst="rect">
            <a:avLst/>
          </a:prstGeom>
        </p:spPr>
      </p:pic>
    </p:spTree>
    <p:extLst>
      <p:ext uri="{BB962C8B-B14F-4D97-AF65-F5344CB8AC3E}">
        <p14:creationId xmlns:p14="http://schemas.microsoft.com/office/powerpoint/2010/main" val="243758227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3351</TotalTime>
  <Words>1436</Words>
  <Application>Microsoft Office PowerPoint</Application>
  <PresentationFormat>On-screen Show (4:3)</PresentationFormat>
  <Paragraphs>201</Paragraphs>
  <Slides>26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맑은 고딕</vt:lpstr>
      <vt:lpstr>ＭＳ Ｐゴシック</vt:lpstr>
      <vt:lpstr>Arial</vt:lpstr>
      <vt:lpstr>Calibri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dc:creator>
  <cp:keywords>KİŞİSEL</cp:keywords>
  <cp:lastModifiedBy>ergin boyaci</cp:lastModifiedBy>
  <cp:revision>303</cp:revision>
  <dcterms:created xsi:type="dcterms:W3CDTF">2011-09-19T06:32:38Z</dcterms:created>
  <dcterms:modified xsi:type="dcterms:W3CDTF">2017-02-01T07:41:33Z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49dadedc-ba68-41c5-b48d-9e043ce89afb</vt:lpwstr>
  </property>
  <property fmtid="{D5CDD505-2E9C-101B-9397-08002B2CF9AE}" pid="3" name="ArticulateGUID">
    <vt:lpwstr>FF984B39-FC14-4CE5-BD42-7F60289492C7</vt:lpwstr>
  </property>
  <property fmtid="{D5CDD505-2E9C-101B-9397-08002B2CF9AE}" pid="4" name="ArticulatePath">
    <vt:lpwstr>akademi sunum</vt:lpwstr>
  </property>
  <property fmtid="{D5CDD505-2E9C-101B-9397-08002B2CF9AE}" pid="5" name="TurkcellTURKCELL CLASSIFICATION">
    <vt:lpwstr>KİŞİSEL</vt:lpwstr>
  </property>
</Properties>
</file>