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0" r:id="rId3"/>
    <p:sldMasterId id="2147483677" r:id="rId4"/>
    <p:sldMasterId id="2147483690" r:id="rId5"/>
  </p:sldMasterIdLst>
  <p:notesMasterIdLst>
    <p:notesMasterId r:id="rId148"/>
  </p:notesMasterIdLst>
  <p:handoutMasterIdLst>
    <p:handoutMasterId r:id="rId149"/>
  </p:handoutMasterIdLst>
  <p:sldIdLst>
    <p:sldId id="256" r:id="rId6"/>
    <p:sldId id="257" r:id="rId7"/>
    <p:sldId id="493" r:id="rId8"/>
    <p:sldId id="266" r:id="rId9"/>
    <p:sldId id="270" r:id="rId10"/>
    <p:sldId id="271" r:id="rId11"/>
    <p:sldId id="272" r:id="rId12"/>
    <p:sldId id="273" r:id="rId13"/>
    <p:sldId id="274" r:id="rId14"/>
    <p:sldId id="275" r:id="rId15"/>
    <p:sldId id="277" r:id="rId16"/>
    <p:sldId id="278" r:id="rId17"/>
    <p:sldId id="280" r:id="rId18"/>
    <p:sldId id="281" r:id="rId19"/>
    <p:sldId id="313" r:id="rId20"/>
    <p:sldId id="314"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476" r:id="rId40"/>
    <p:sldId id="336" r:id="rId41"/>
    <p:sldId id="483" r:id="rId42"/>
    <p:sldId id="395" r:id="rId43"/>
    <p:sldId id="396" r:id="rId44"/>
    <p:sldId id="397" r:id="rId45"/>
    <p:sldId id="398" r:id="rId46"/>
    <p:sldId id="400" r:id="rId47"/>
    <p:sldId id="345" r:id="rId48"/>
    <p:sldId id="346" r:id="rId49"/>
    <p:sldId id="347" r:id="rId50"/>
    <p:sldId id="348" r:id="rId51"/>
    <p:sldId id="340" r:id="rId52"/>
    <p:sldId id="341" r:id="rId53"/>
    <p:sldId id="342" r:id="rId54"/>
    <p:sldId id="343" r:id="rId55"/>
    <p:sldId id="344" r:id="rId56"/>
    <p:sldId id="360" r:id="rId57"/>
    <p:sldId id="361" r:id="rId58"/>
    <p:sldId id="362" r:id="rId59"/>
    <p:sldId id="349" r:id="rId60"/>
    <p:sldId id="368" r:id="rId61"/>
    <p:sldId id="369" r:id="rId62"/>
    <p:sldId id="482" r:id="rId63"/>
    <p:sldId id="350" r:id="rId64"/>
    <p:sldId id="353" r:id="rId65"/>
    <p:sldId id="352" r:id="rId66"/>
    <p:sldId id="351" r:id="rId67"/>
    <p:sldId id="354" r:id="rId68"/>
    <p:sldId id="358" r:id="rId69"/>
    <p:sldId id="359"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403" r:id="rId89"/>
    <p:sldId id="404" r:id="rId90"/>
    <p:sldId id="405" r:id="rId91"/>
    <p:sldId id="406" r:id="rId92"/>
    <p:sldId id="407" r:id="rId93"/>
    <p:sldId id="408" r:id="rId94"/>
    <p:sldId id="409" r:id="rId95"/>
    <p:sldId id="394" r:id="rId96"/>
    <p:sldId id="392" r:id="rId97"/>
    <p:sldId id="393" r:id="rId98"/>
    <p:sldId id="401" r:id="rId99"/>
    <p:sldId id="402" r:id="rId100"/>
    <p:sldId id="335" r:id="rId101"/>
    <p:sldId id="337" r:id="rId102"/>
    <p:sldId id="356" r:id="rId103"/>
    <p:sldId id="357" r:id="rId104"/>
    <p:sldId id="371" r:id="rId105"/>
    <p:sldId id="372" r:id="rId106"/>
    <p:sldId id="477" r:id="rId107"/>
    <p:sldId id="411" r:id="rId108"/>
    <p:sldId id="412" r:id="rId109"/>
    <p:sldId id="413" r:id="rId110"/>
    <p:sldId id="414" r:id="rId111"/>
    <p:sldId id="415" r:id="rId112"/>
    <p:sldId id="417" r:id="rId113"/>
    <p:sldId id="444" r:id="rId114"/>
    <p:sldId id="445" r:id="rId115"/>
    <p:sldId id="419" r:id="rId116"/>
    <p:sldId id="462" r:id="rId117"/>
    <p:sldId id="420" r:id="rId118"/>
    <p:sldId id="421" r:id="rId119"/>
    <p:sldId id="422" r:id="rId120"/>
    <p:sldId id="478" r:id="rId121"/>
    <p:sldId id="363" r:id="rId122"/>
    <p:sldId id="364" r:id="rId123"/>
    <p:sldId id="365" r:id="rId124"/>
    <p:sldId id="367" r:id="rId125"/>
    <p:sldId id="484" r:id="rId126"/>
    <p:sldId id="424" r:id="rId127"/>
    <p:sldId id="485" r:id="rId128"/>
    <p:sldId id="486" r:id="rId129"/>
    <p:sldId id="487" r:id="rId130"/>
    <p:sldId id="488" r:id="rId131"/>
    <p:sldId id="489" r:id="rId132"/>
    <p:sldId id="425" r:id="rId133"/>
    <p:sldId id="490" r:id="rId134"/>
    <p:sldId id="491" r:id="rId135"/>
    <p:sldId id="492" r:id="rId136"/>
    <p:sldId id="479" r:id="rId137"/>
    <p:sldId id="427" r:id="rId138"/>
    <p:sldId id="428" r:id="rId139"/>
    <p:sldId id="429" r:id="rId140"/>
    <p:sldId id="430" r:id="rId141"/>
    <p:sldId id="431" r:id="rId142"/>
    <p:sldId id="432" r:id="rId143"/>
    <p:sldId id="480" r:id="rId144"/>
    <p:sldId id="434" r:id="rId145"/>
    <p:sldId id="481" r:id="rId146"/>
    <p:sldId id="436" r:id="rId1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9DD"/>
    <a:srgbClr val="000080"/>
    <a:srgbClr val="EAEFF7"/>
    <a:srgbClr val="D2DEEF"/>
    <a:srgbClr val="5B9BD5"/>
    <a:srgbClr val="11294C"/>
    <a:srgbClr val="295389"/>
    <a:srgbClr val="A7A9AC"/>
    <a:srgbClr val="3EA8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3" d="100"/>
          <a:sy n="73" d="100"/>
        </p:scale>
        <p:origin x="414" y="5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handoutMaster" Target="handoutMasters/handoutMaster1.xml"/><Relationship Id="rId5" Type="http://schemas.openxmlformats.org/officeDocument/2006/relationships/slideMaster" Target="slideMasters/slideMaster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presProps" Target="presProp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402D0-BF73-46D0-8A18-3D66D5F58ED1}" type="doc">
      <dgm:prSet loTypeId="urn:microsoft.com/office/officeart/2005/8/layout/lProcess2" loCatId="list" qsTypeId="urn:microsoft.com/office/officeart/2005/8/quickstyle/simple2" qsCatId="simple" csTypeId="urn:microsoft.com/office/officeart/2005/8/colors/accent1_4" csCatId="accent1" phldr="1"/>
      <dgm:spPr/>
      <dgm:t>
        <a:bodyPr/>
        <a:lstStyle/>
        <a:p>
          <a:endParaRPr lang="en-US"/>
        </a:p>
      </dgm:t>
    </dgm:pt>
    <dgm:pt modelId="{BFFC2BCF-5BE4-45A2-A58E-7A7867F87235}">
      <dgm:prSet phldrT="[Text]" custT="1"/>
      <dgm:spPr/>
      <dgm:t>
        <a:bodyPr anchor="t"/>
        <a:lstStyle/>
        <a:p>
          <a:r>
            <a:rPr lang="en-US" sz="2000" b="1" dirty="0">
              <a:solidFill>
                <a:srgbClr val="2A5389"/>
              </a:solidFill>
            </a:rPr>
            <a:t>Telephony</a:t>
          </a:r>
        </a:p>
      </dgm:t>
    </dgm:pt>
    <dgm:pt modelId="{0DEA3E07-B95F-4D31-BBB5-D9F6ABB20FFD}" type="parTrans" cxnId="{CD4F6E14-5955-42C0-9992-16BE918EE362}">
      <dgm:prSet/>
      <dgm:spPr/>
      <dgm:t>
        <a:bodyPr/>
        <a:lstStyle/>
        <a:p>
          <a:endParaRPr lang="en-US"/>
        </a:p>
      </dgm:t>
    </dgm:pt>
    <dgm:pt modelId="{EA8589C7-289C-4F04-A061-65F862A839AE}" type="sibTrans" cxnId="{CD4F6E14-5955-42C0-9992-16BE918EE362}">
      <dgm:prSet/>
      <dgm:spPr/>
      <dgm:t>
        <a:bodyPr/>
        <a:lstStyle/>
        <a:p>
          <a:endParaRPr lang="en-US"/>
        </a:p>
      </dgm:t>
    </dgm:pt>
    <dgm:pt modelId="{9A7C1186-7C1F-47E8-99DA-003DDE16AF8C}">
      <dgm:prSet phldrT="[Text]" custT="1"/>
      <dgm:spPr/>
      <dgm:t>
        <a:bodyPr/>
        <a:lstStyle/>
        <a:p>
          <a:r>
            <a:rPr lang="en-US" sz="1200" dirty="0"/>
            <a:t>IP Voice Telephony</a:t>
          </a:r>
        </a:p>
        <a:p>
          <a:r>
            <a:rPr lang="en-US" sz="900" b="0" i="0" dirty="0">
              <a:solidFill>
                <a:schemeClr val="bg1"/>
              </a:solidFill>
            </a:rPr>
            <a:t>High End, Basic, Mid-Range, Cordless IP Phones</a:t>
          </a:r>
          <a:endParaRPr lang="en-US" sz="900" dirty="0">
            <a:solidFill>
              <a:schemeClr val="bg1"/>
            </a:solidFill>
          </a:endParaRPr>
        </a:p>
      </dgm:t>
    </dgm:pt>
    <dgm:pt modelId="{1B3871C9-3D99-4A6F-8ADA-43D4140C1531}" type="parTrans" cxnId="{6379CF29-CC2F-49DB-8C57-FBFF3FE024C3}">
      <dgm:prSet/>
      <dgm:spPr/>
      <dgm:t>
        <a:bodyPr/>
        <a:lstStyle/>
        <a:p>
          <a:endParaRPr lang="en-US"/>
        </a:p>
      </dgm:t>
    </dgm:pt>
    <dgm:pt modelId="{F26A2DF8-ABEA-4921-B937-C6FF792F606B}" type="sibTrans" cxnId="{6379CF29-CC2F-49DB-8C57-FBFF3FE024C3}">
      <dgm:prSet/>
      <dgm:spPr/>
      <dgm:t>
        <a:bodyPr/>
        <a:lstStyle/>
        <a:p>
          <a:endParaRPr lang="en-US"/>
        </a:p>
      </dgm:t>
    </dgm:pt>
    <dgm:pt modelId="{0F065ECC-69BB-4D33-883F-F352D15EE78F}">
      <dgm:prSet phldrT="[Text]" custT="1"/>
      <dgm:spPr/>
      <dgm:t>
        <a:bodyPr anchor="t"/>
        <a:lstStyle/>
        <a:p>
          <a:r>
            <a:rPr lang="en-US" sz="2000" b="1" dirty="0">
              <a:solidFill>
                <a:srgbClr val="2A5389"/>
              </a:solidFill>
            </a:rPr>
            <a:t>Surveillance</a:t>
          </a:r>
        </a:p>
      </dgm:t>
    </dgm:pt>
    <dgm:pt modelId="{8EE41C4A-FB66-4F68-AA33-444CFA4E9924}" type="parTrans" cxnId="{437115DA-AAEC-4190-99C7-E1F44F34B300}">
      <dgm:prSet/>
      <dgm:spPr/>
      <dgm:t>
        <a:bodyPr/>
        <a:lstStyle/>
        <a:p>
          <a:endParaRPr lang="en-US"/>
        </a:p>
      </dgm:t>
    </dgm:pt>
    <dgm:pt modelId="{FBB89BC7-3586-4416-BDC7-BB1D0443EC85}" type="sibTrans" cxnId="{437115DA-AAEC-4190-99C7-E1F44F34B300}">
      <dgm:prSet/>
      <dgm:spPr/>
      <dgm:t>
        <a:bodyPr/>
        <a:lstStyle/>
        <a:p>
          <a:endParaRPr lang="en-US"/>
        </a:p>
      </dgm:t>
    </dgm:pt>
    <dgm:pt modelId="{59A351A1-F255-4682-AB0E-103A15906B4E}">
      <dgm:prSet phldrT="[Text]" custT="1"/>
      <dgm:spPr/>
      <dgm:t>
        <a:bodyPr/>
        <a:lstStyle/>
        <a:p>
          <a:r>
            <a:rPr lang="en-US" sz="1200" dirty="0"/>
            <a:t>IP Video Telephony</a:t>
          </a:r>
        </a:p>
      </dgm:t>
    </dgm:pt>
    <dgm:pt modelId="{885E7524-AE93-47B5-A790-8AD8EF81F040}" type="parTrans" cxnId="{0171C789-DA8B-4A14-BFCB-A730093E4BBD}">
      <dgm:prSet/>
      <dgm:spPr/>
      <dgm:t>
        <a:bodyPr/>
        <a:lstStyle/>
        <a:p>
          <a:endParaRPr lang="en-US"/>
        </a:p>
      </dgm:t>
    </dgm:pt>
    <dgm:pt modelId="{D8E0BD6D-C9F8-4993-8B0D-C8016963E97C}" type="sibTrans" cxnId="{0171C789-DA8B-4A14-BFCB-A730093E4BBD}">
      <dgm:prSet/>
      <dgm:spPr/>
      <dgm:t>
        <a:bodyPr/>
        <a:lstStyle/>
        <a:p>
          <a:endParaRPr lang="en-US"/>
        </a:p>
      </dgm:t>
    </dgm:pt>
    <dgm:pt modelId="{344CCA23-720A-4600-8560-973FC446244D}">
      <dgm:prSet phldrT="[Text]" custT="1"/>
      <dgm:spPr/>
      <dgm:t>
        <a:bodyPr/>
        <a:lstStyle/>
        <a:p>
          <a:r>
            <a:rPr lang="en-US" sz="1200" dirty="0"/>
            <a:t>Analog Gateways &amp; </a:t>
          </a:r>
          <a:r>
            <a:rPr lang="en-US" sz="1200" dirty="0" err="1"/>
            <a:t>ATAs</a:t>
          </a:r>
          <a:endParaRPr lang="en-US" sz="1200" dirty="0"/>
        </a:p>
      </dgm:t>
    </dgm:pt>
    <dgm:pt modelId="{453F8F5C-7346-4CB3-A44F-65BF5C64B363}" type="parTrans" cxnId="{4413DF16-8C35-46A2-A6B8-98F8FFE7A7C9}">
      <dgm:prSet/>
      <dgm:spPr/>
      <dgm:t>
        <a:bodyPr/>
        <a:lstStyle/>
        <a:p>
          <a:endParaRPr lang="en-US"/>
        </a:p>
      </dgm:t>
    </dgm:pt>
    <dgm:pt modelId="{360F4015-A77C-416D-B5B7-3E9EAA8518B9}" type="sibTrans" cxnId="{4413DF16-8C35-46A2-A6B8-98F8FFE7A7C9}">
      <dgm:prSet/>
      <dgm:spPr/>
      <dgm:t>
        <a:bodyPr/>
        <a:lstStyle/>
        <a:p>
          <a:endParaRPr lang="en-US"/>
        </a:p>
      </dgm:t>
    </dgm:pt>
    <dgm:pt modelId="{C100B121-B207-441E-91AA-EADD48E14652}">
      <dgm:prSet phldrT="[Text]" custT="1"/>
      <dgm:spPr/>
      <dgm:t>
        <a:bodyPr/>
        <a:lstStyle/>
        <a:p>
          <a:r>
            <a:rPr lang="en-US" sz="1200" kern="1200" dirty="0"/>
            <a:t>HD IP Cameras</a:t>
          </a:r>
        </a:p>
      </dgm:t>
    </dgm:pt>
    <dgm:pt modelId="{95B42678-F498-44D3-9128-AF92CC1C6475}" type="parTrans" cxnId="{ABF5F7B5-BBFF-4280-A352-6E7708E39D21}">
      <dgm:prSet/>
      <dgm:spPr/>
      <dgm:t>
        <a:bodyPr/>
        <a:lstStyle/>
        <a:p>
          <a:endParaRPr lang="en-US"/>
        </a:p>
      </dgm:t>
    </dgm:pt>
    <dgm:pt modelId="{EF924880-19E8-4975-A987-7A1EA2680CC5}" type="sibTrans" cxnId="{ABF5F7B5-BBFF-4280-A352-6E7708E39D21}">
      <dgm:prSet/>
      <dgm:spPr/>
      <dgm:t>
        <a:bodyPr/>
        <a:lstStyle/>
        <a:p>
          <a:endParaRPr lang="en-US"/>
        </a:p>
      </dgm:t>
    </dgm:pt>
    <dgm:pt modelId="{77256D2E-0CC5-4DD0-A57F-D4DC3EB69506}">
      <dgm:prSet phldrT="[Text]" custT="1"/>
      <dgm:spPr/>
      <dgm:t>
        <a:bodyPr/>
        <a:lstStyle/>
        <a:p>
          <a:r>
            <a:rPr lang="en-US" sz="1200" kern="1200" dirty="0"/>
            <a:t>Network Video Recorders</a:t>
          </a:r>
        </a:p>
      </dgm:t>
    </dgm:pt>
    <dgm:pt modelId="{802B022E-32DE-4994-8AD7-0FFBCFD9226D}" type="parTrans" cxnId="{AC261CB8-A439-43C9-B91E-080CABD5BCA2}">
      <dgm:prSet/>
      <dgm:spPr/>
      <dgm:t>
        <a:bodyPr/>
        <a:lstStyle/>
        <a:p>
          <a:endParaRPr lang="en-US"/>
        </a:p>
      </dgm:t>
    </dgm:pt>
    <dgm:pt modelId="{E54ECDF1-5430-4700-8EF7-B5A2374C8E18}" type="sibTrans" cxnId="{AC261CB8-A439-43C9-B91E-080CABD5BCA2}">
      <dgm:prSet/>
      <dgm:spPr/>
      <dgm:t>
        <a:bodyPr/>
        <a:lstStyle/>
        <a:p>
          <a:endParaRPr lang="en-US"/>
        </a:p>
      </dgm:t>
    </dgm:pt>
    <dgm:pt modelId="{556CC84C-A700-4B38-BF0B-D08E4B570EAC}">
      <dgm:prSet phldrT="[Text]" custT="1"/>
      <dgm:spPr/>
      <dgm:t>
        <a:bodyPr/>
        <a:lstStyle/>
        <a:p>
          <a:r>
            <a:rPr lang="en-US" sz="1200" kern="1200" dirty="0">
              <a:latin typeface="+mn-lt"/>
              <a:ea typeface="+mn-ea"/>
              <a:cs typeface="+mn-cs"/>
            </a:rPr>
            <a:t>IP Video Encoders/Decoders</a:t>
          </a:r>
        </a:p>
      </dgm:t>
    </dgm:pt>
    <dgm:pt modelId="{B53F3BAE-9395-4B01-A3B9-0F7F2659B5E0}" type="parTrans" cxnId="{DD8AE19B-CE4E-433C-BF63-46C377A01842}">
      <dgm:prSet/>
      <dgm:spPr/>
      <dgm:t>
        <a:bodyPr/>
        <a:lstStyle/>
        <a:p>
          <a:endParaRPr lang="en-US"/>
        </a:p>
      </dgm:t>
    </dgm:pt>
    <dgm:pt modelId="{14D8D2D3-9098-4F84-A1EC-F4F6AA8EDFFB}" type="sibTrans" cxnId="{DD8AE19B-CE4E-433C-BF63-46C377A01842}">
      <dgm:prSet/>
      <dgm:spPr/>
      <dgm:t>
        <a:bodyPr/>
        <a:lstStyle/>
        <a:p>
          <a:endParaRPr lang="en-US"/>
        </a:p>
      </dgm:t>
    </dgm:pt>
    <dgm:pt modelId="{66A10B89-4558-4033-80BE-FB3919F8FB37}">
      <dgm:prSet phldrT="[Text]" custT="1"/>
      <dgm:spPr/>
      <dgm:t>
        <a:bodyPr/>
        <a:lstStyle/>
        <a:p>
          <a:r>
            <a:rPr lang="en-US" sz="1200" dirty="0"/>
            <a:t>IP PBX Appliances</a:t>
          </a:r>
        </a:p>
      </dgm:t>
    </dgm:pt>
    <dgm:pt modelId="{DEB6B8D7-E538-419E-ADCF-7FAFC7BFFCA0}" type="parTrans" cxnId="{2886D571-CFD2-4327-ACDD-7429E4B8FE0A}">
      <dgm:prSet/>
      <dgm:spPr/>
      <dgm:t>
        <a:bodyPr/>
        <a:lstStyle/>
        <a:p>
          <a:endParaRPr lang="en-US"/>
        </a:p>
      </dgm:t>
    </dgm:pt>
    <dgm:pt modelId="{E91A91E5-6C08-41A0-8F49-C6B0A9D68CB8}" type="sibTrans" cxnId="{2886D571-CFD2-4327-ACDD-7429E4B8FE0A}">
      <dgm:prSet/>
      <dgm:spPr/>
      <dgm:t>
        <a:bodyPr/>
        <a:lstStyle/>
        <a:p>
          <a:endParaRPr lang="en-US"/>
        </a:p>
      </dgm:t>
    </dgm:pt>
    <dgm:pt modelId="{8746FABF-478D-4E1B-B9C9-958E657A97DE}">
      <dgm:prSet phldrT="[Text]" custT="1"/>
      <dgm:spPr/>
      <dgm:t>
        <a:bodyPr/>
        <a:lstStyle/>
        <a:p>
          <a:r>
            <a:rPr lang="en-US" sz="1200" kern="1200" dirty="0">
              <a:latin typeface="+mn-lt"/>
              <a:ea typeface="+mn-ea"/>
              <a:cs typeface="+mn-cs"/>
            </a:rPr>
            <a:t>Video Software Management</a:t>
          </a:r>
        </a:p>
      </dgm:t>
    </dgm:pt>
    <dgm:pt modelId="{29E5EAAA-F2B4-4322-9824-84D09D1EF9DD}" type="parTrans" cxnId="{03C8CFBF-33D4-44D5-A081-4BE17B82C2F7}">
      <dgm:prSet/>
      <dgm:spPr/>
      <dgm:t>
        <a:bodyPr/>
        <a:lstStyle/>
        <a:p>
          <a:endParaRPr lang="en-US"/>
        </a:p>
      </dgm:t>
    </dgm:pt>
    <dgm:pt modelId="{2A457962-86F1-4DEC-89DC-120118DF5761}" type="sibTrans" cxnId="{03C8CFBF-33D4-44D5-A081-4BE17B82C2F7}">
      <dgm:prSet/>
      <dgm:spPr/>
      <dgm:t>
        <a:bodyPr/>
        <a:lstStyle/>
        <a:p>
          <a:endParaRPr lang="en-US"/>
        </a:p>
      </dgm:t>
    </dgm:pt>
    <dgm:pt modelId="{62F2BC63-EB65-4545-BB45-0D0A389F0975}" type="pres">
      <dgm:prSet presAssocID="{A44402D0-BF73-46D0-8A18-3D66D5F58ED1}" presName="theList" presStyleCnt="0">
        <dgm:presLayoutVars>
          <dgm:dir/>
          <dgm:animLvl val="lvl"/>
          <dgm:resizeHandles val="exact"/>
        </dgm:presLayoutVars>
      </dgm:prSet>
      <dgm:spPr/>
      <dgm:t>
        <a:bodyPr/>
        <a:lstStyle/>
        <a:p>
          <a:endParaRPr lang="en-US"/>
        </a:p>
      </dgm:t>
    </dgm:pt>
    <dgm:pt modelId="{F97E6081-F796-4AA6-918F-DDB936676B9F}" type="pres">
      <dgm:prSet presAssocID="{BFFC2BCF-5BE4-45A2-A58E-7A7867F87235}" presName="compNode" presStyleCnt="0"/>
      <dgm:spPr/>
    </dgm:pt>
    <dgm:pt modelId="{48AE1DAF-A21C-4BFB-86ED-09946C9DA740}" type="pres">
      <dgm:prSet presAssocID="{BFFC2BCF-5BE4-45A2-A58E-7A7867F87235}" presName="aNode" presStyleLbl="bgShp" presStyleIdx="0" presStyleCnt="2" custScaleY="84121" custLinFactNeighborX="219" custLinFactNeighborY="7100"/>
      <dgm:spPr/>
      <dgm:t>
        <a:bodyPr/>
        <a:lstStyle/>
        <a:p>
          <a:endParaRPr lang="en-US"/>
        </a:p>
      </dgm:t>
    </dgm:pt>
    <dgm:pt modelId="{0FA663B0-F517-4660-A2FD-A219688D2834}" type="pres">
      <dgm:prSet presAssocID="{BFFC2BCF-5BE4-45A2-A58E-7A7867F87235}" presName="textNode" presStyleLbl="bgShp" presStyleIdx="0" presStyleCnt="2"/>
      <dgm:spPr/>
      <dgm:t>
        <a:bodyPr/>
        <a:lstStyle/>
        <a:p>
          <a:endParaRPr lang="en-US"/>
        </a:p>
      </dgm:t>
    </dgm:pt>
    <dgm:pt modelId="{B864975A-9209-46F7-AA94-81CD8EC08F2B}" type="pres">
      <dgm:prSet presAssocID="{BFFC2BCF-5BE4-45A2-A58E-7A7867F87235}" presName="compChildNode" presStyleCnt="0"/>
      <dgm:spPr/>
    </dgm:pt>
    <dgm:pt modelId="{72AFECDB-4BCA-471E-8ED2-BB6FEF67E955}" type="pres">
      <dgm:prSet presAssocID="{BFFC2BCF-5BE4-45A2-A58E-7A7867F87235}" presName="theInnerList" presStyleCnt="0"/>
      <dgm:spPr/>
    </dgm:pt>
    <dgm:pt modelId="{097013F5-0013-4FD3-AF33-99439A01F049}" type="pres">
      <dgm:prSet presAssocID="{9A7C1186-7C1F-47E8-99DA-003DDE16AF8C}" presName="childNode" presStyleLbl="node1" presStyleIdx="0" presStyleCnt="8">
        <dgm:presLayoutVars>
          <dgm:bulletEnabled val="1"/>
        </dgm:presLayoutVars>
      </dgm:prSet>
      <dgm:spPr/>
      <dgm:t>
        <a:bodyPr/>
        <a:lstStyle/>
        <a:p>
          <a:endParaRPr lang="en-US"/>
        </a:p>
      </dgm:t>
    </dgm:pt>
    <dgm:pt modelId="{B9FD79EF-428B-4F45-BD1F-7D9D0DA16A9E}" type="pres">
      <dgm:prSet presAssocID="{9A7C1186-7C1F-47E8-99DA-003DDE16AF8C}" presName="aSpace2" presStyleCnt="0"/>
      <dgm:spPr/>
    </dgm:pt>
    <dgm:pt modelId="{261995F4-6785-4F12-A5C6-CD7FFF7FA4C5}" type="pres">
      <dgm:prSet presAssocID="{59A351A1-F255-4682-AB0E-103A15906B4E}" presName="childNode" presStyleLbl="node1" presStyleIdx="1" presStyleCnt="8">
        <dgm:presLayoutVars>
          <dgm:bulletEnabled val="1"/>
        </dgm:presLayoutVars>
      </dgm:prSet>
      <dgm:spPr/>
      <dgm:t>
        <a:bodyPr/>
        <a:lstStyle/>
        <a:p>
          <a:endParaRPr lang="en-US"/>
        </a:p>
      </dgm:t>
    </dgm:pt>
    <dgm:pt modelId="{01CE58EC-E39F-4913-BA27-FA3823D1A517}" type="pres">
      <dgm:prSet presAssocID="{59A351A1-F255-4682-AB0E-103A15906B4E}" presName="aSpace2" presStyleCnt="0"/>
      <dgm:spPr/>
    </dgm:pt>
    <dgm:pt modelId="{8DACB7EF-5274-4708-AB1B-A44C08E66790}" type="pres">
      <dgm:prSet presAssocID="{344CCA23-720A-4600-8560-973FC446244D}" presName="childNode" presStyleLbl="node1" presStyleIdx="2" presStyleCnt="8">
        <dgm:presLayoutVars>
          <dgm:bulletEnabled val="1"/>
        </dgm:presLayoutVars>
      </dgm:prSet>
      <dgm:spPr/>
      <dgm:t>
        <a:bodyPr/>
        <a:lstStyle/>
        <a:p>
          <a:endParaRPr lang="en-US"/>
        </a:p>
      </dgm:t>
    </dgm:pt>
    <dgm:pt modelId="{A4A7F9D1-5F76-4B34-9441-C53618425803}" type="pres">
      <dgm:prSet presAssocID="{344CCA23-720A-4600-8560-973FC446244D}" presName="aSpace2" presStyleCnt="0"/>
      <dgm:spPr/>
    </dgm:pt>
    <dgm:pt modelId="{FBF9A918-7567-4F55-BE2F-0919836644CA}" type="pres">
      <dgm:prSet presAssocID="{66A10B89-4558-4033-80BE-FB3919F8FB37}" presName="childNode" presStyleLbl="node1" presStyleIdx="3" presStyleCnt="8">
        <dgm:presLayoutVars>
          <dgm:bulletEnabled val="1"/>
        </dgm:presLayoutVars>
      </dgm:prSet>
      <dgm:spPr/>
      <dgm:t>
        <a:bodyPr/>
        <a:lstStyle/>
        <a:p>
          <a:endParaRPr lang="en-US"/>
        </a:p>
      </dgm:t>
    </dgm:pt>
    <dgm:pt modelId="{1DEC8E25-521A-467A-A981-03F103A395C5}" type="pres">
      <dgm:prSet presAssocID="{BFFC2BCF-5BE4-45A2-A58E-7A7867F87235}" presName="aSpace" presStyleCnt="0"/>
      <dgm:spPr/>
    </dgm:pt>
    <dgm:pt modelId="{6DEE5EA6-E488-4532-8D8F-B024CC52DBB2}" type="pres">
      <dgm:prSet presAssocID="{0F065ECC-69BB-4D33-883F-F352D15EE78F}" presName="compNode" presStyleCnt="0"/>
      <dgm:spPr/>
    </dgm:pt>
    <dgm:pt modelId="{60E7FCC2-CBE1-40A1-959C-91EDAF1BD1A4}" type="pres">
      <dgm:prSet presAssocID="{0F065ECC-69BB-4D33-883F-F352D15EE78F}" presName="aNode" presStyleLbl="bgShp" presStyleIdx="1" presStyleCnt="2" custScaleY="84201" custLinFactNeighborX="-427" custLinFactNeighborY="6956"/>
      <dgm:spPr/>
      <dgm:t>
        <a:bodyPr/>
        <a:lstStyle/>
        <a:p>
          <a:endParaRPr lang="en-US"/>
        </a:p>
      </dgm:t>
    </dgm:pt>
    <dgm:pt modelId="{2793C119-3589-46DE-BC2B-873EE13DF272}" type="pres">
      <dgm:prSet presAssocID="{0F065ECC-69BB-4D33-883F-F352D15EE78F}" presName="textNode" presStyleLbl="bgShp" presStyleIdx="1" presStyleCnt="2"/>
      <dgm:spPr/>
      <dgm:t>
        <a:bodyPr/>
        <a:lstStyle/>
        <a:p>
          <a:endParaRPr lang="en-US"/>
        </a:p>
      </dgm:t>
    </dgm:pt>
    <dgm:pt modelId="{3229B444-8D58-4CE8-B250-B5189FE3DDAA}" type="pres">
      <dgm:prSet presAssocID="{0F065ECC-69BB-4D33-883F-F352D15EE78F}" presName="compChildNode" presStyleCnt="0"/>
      <dgm:spPr/>
    </dgm:pt>
    <dgm:pt modelId="{964F27F1-D19D-45D7-ADD3-30F5E31D2829}" type="pres">
      <dgm:prSet presAssocID="{0F065ECC-69BB-4D33-883F-F352D15EE78F}" presName="theInnerList" presStyleCnt="0"/>
      <dgm:spPr/>
    </dgm:pt>
    <dgm:pt modelId="{2375EB76-BB15-4756-9E45-22FF20E6C758}" type="pres">
      <dgm:prSet presAssocID="{C100B121-B207-441E-91AA-EADD48E14652}" presName="childNode" presStyleLbl="node1" presStyleIdx="4" presStyleCnt="8">
        <dgm:presLayoutVars>
          <dgm:bulletEnabled val="1"/>
        </dgm:presLayoutVars>
      </dgm:prSet>
      <dgm:spPr/>
      <dgm:t>
        <a:bodyPr/>
        <a:lstStyle/>
        <a:p>
          <a:endParaRPr lang="en-US"/>
        </a:p>
      </dgm:t>
    </dgm:pt>
    <dgm:pt modelId="{10209318-451B-433C-BE82-B16043EA679F}" type="pres">
      <dgm:prSet presAssocID="{C100B121-B207-441E-91AA-EADD48E14652}" presName="aSpace2" presStyleCnt="0"/>
      <dgm:spPr/>
    </dgm:pt>
    <dgm:pt modelId="{93748712-A739-468F-81B9-C7EB97FF7F27}" type="pres">
      <dgm:prSet presAssocID="{77256D2E-0CC5-4DD0-A57F-D4DC3EB69506}" presName="childNode" presStyleLbl="node1" presStyleIdx="5" presStyleCnt="8">
        <dgm:presLayoutVars>
          <dgm:bulletEnabled val="1"/>
        </dgm:presLayoutVars>
      </dgm:prSet>
      <dgm:spPr/>
      <dgm:t>
        <a:bodyPr/>
        <a:lstStyle/>
        <a:p>
          <a:endParaRPr lang="en-US"/>
        </a:p>
      </dgm:t>
    </dgm:pt>
    <dgm:pt modelId="{A140EFC2-8CFD-40EC-B786-6F0B17F22DD5}" type="pres">
      <dgm:prSet presAssocID="{77256D2E-0CC5-4DD0-A57F-D4DC3EB69506}" presName="aSpace2" presStyleCnt="0"/>
      <dgm:spPr/>
    </dgm:pt>
    <dgm:pt modelId="{59B7103B-5E4A-487B-89D1-70349CDB2BA1}" type="pres">
      <dgm:prSet presAssocID="{556CC84C-A700-4B38-BF0B-D08E4B570EAC}" presName="childNode" presStyleLbl="node1" presStyleIdx="6" presStyleCnt="8">
        <dgm:presLayoutVars>
          <dgm:bulletEnabled val="1"/>
        </dgm:presLayoutVars>
      </dgm:prSet>
      <dgm:spPr/>
      <dgm:t>
        <a:bodyPr/>
        <a:lstStyle/>
        <a:p>
          <a:endParaRPr lang="en-US"/>
        </a:p>
      </dgm:t>
    </dgm:pt>
    <dgm:pt modelId="{088625C9-E530-4A95-AE64-52166A5B895B}" type="pres">
      <dgm:prSet presAssocID="{556CC84C-A700-4B38-BF0B-D08E4B570EAC}" presName="aSpace2" presStyleCnt="0"/>
      <dgm:spPr/>
    </dgm:pt>
    <dgm:pt modelId="{B5F293D3-E0B5-494F-B2EE-B09080754FAC}" type="pres">
      <dgm:prSet presAssocID="{8746FABF-478D-4E1B-B9C9-958E657A97DE}" presName="childNode" presStyleLbl="node1" presStyleIdx="7" presStyleCnt="8">
        <dgm:presLayoutVars>
          <dgm:bulletEnabled val="1"/>
        </dgm:presLayoutVars>
      </dgm:prSet>
      <dgm:spPr/>
      <dgm:t>
        <a:bodyPr/>
        <a:lstStyle/>
        <a:p>
          <a:endParaRPr lang="en-US"/>
        </a:p>
      </dgm:t>
    </dgm:pt>
  </dgm:ptLst>
  <dgm:cxnLst>
    <dgm:cxn modelId="{0171C789-DA8B-4A14-BFCB-A730093E4BBD}" srcId="{BFFC2BCF-5BE4-45A2-A58E-7A7867F87235}" destId="{59A351A1-F255-4682-AB0E-103A15906B4E}" srcOrd="1" destOrd="0" parTransId="{885E7524-AE93-47B5-A790-8AD8EF81F040}" sibTransId="{D8E0BD6D-C9F8-4993-8B0D-C8016963E97C}"/>
    <dgm:cxn modelId="{0221EDF8-6113-4E60-8ECA-BBD4E43844A8}" type="presOf" srcId="{8746FABF-478D-4E1B-B9C9-958E657A97DE}" destId="{B5F293D3-E0B5-494F-B2EE-B09080754FAC}" srcOrd="0" destOrd="0" presId="urn:microsoft.com/office/officeart/2005/8/layout/lProcess2"/>
    <dgm:cxn modelId="{D7B90F6F-551C-4B1A-8C85-18157410ECEA}" type="presOf" srcId="{A44402D0-BF73-46D0-8A18-3D66D5F58ED1}" destId="{62F2BC63-EB65-4545-BB45-0D0A389F0975}" srcOrd="0" destOrd="0" presId="urn:microsoft.com/office/officeart/2005/8/layout/lProcess2"/>
    <dgm:cxn modelId="{CE57B909-FA7F-4417-AFEC-D6EB527602C9}" type="presOf" srcId="{BFFC2BCF-5BE4-45A2-A58E-7A7867F87235}" destId="{48AE1DAF-A21C-4BFB-86ED-09946C9DA740}" srcOrd="0" destOrd="0" presId="urn:microsoft.com/office/officeart/2005/8/layout/lProcess2"/>
    <dgm:cxn modelId="{6422DF46-5A33-4E71-B3AB-176E4A2B369D}" type="presOf" srcId="{77256D2E-0CC5-4DD0-A57F-D4DC3EB69506}" destId="{93748712-A739-468F-81B9-C7EB97FF7F27}" srcOrd="0" destOrd="0" presId="urn:microsoft.com/office/officeart/2005/8/layout/lProcess2"/>
    <dgm:cxn modelId="{DD52335C-B768-45D5-A78E-C51E46154EF1}" type="presOf" srcId="{BFFC2BCF-5BE4-45A2-A58E-7A7867F87235}" destId="{0FA663B0-F517-4660-A2FD-A219688D2834}" srcOrd="1" destOrd="0" presId="urn:microsoft.com/office/officeart/2005/8/layout/lProcess2"/>
    <dgm:cxn modelId="{ABF5F7B5-BBFF-4280-A352-6E7708E39D21}" srcId="{0F065ECC-69BB-4D33-883F-F352D15EE78F}" destId="{C100B121-B207-441E-91AA-EADD48E14652}" srcOrd="0" destOrd="0" parTransId="{95B42678-F498-44D3-9128-AF92CC1C6475}" sibTransId="{EF924880-19E8-4975-A987-7A1EA2680CC5}"/>
    <dgm:cxn modelId="{EC9FD2B2-7940-45C0-BC1F-D0CFFFD8C5A3}" type="presOf" srcId="{344CCA23-720A-4600-8560-973FC446244D}" destId="{8DACB7EF-5274-4708-AB1B-A44C08E66790}" srcOrd="0" destOrd="0" presId="urn:microsoft.com/office/officeart/2005/8/layout/lProcess2"/>
    <dgm:cxn modelId="{4A278E50-B4F6-4CB6-8FC4-F563A754634B}" type="presOf" srcId="{9A7C1186-7C1F-47E8-99DA-003DDE16AF8C}" destId="{097013F5-0013-4FD3-AF33-99439A01F049}" srcOrd="0" destOrd="0" presId="urn:microsoft.com/office/officeart/2005/8/layout/lProcess2"/>
    <dgm:cxn modelId="{344C7386-DC80-47AC-AEB8-9FE5EC44E1E1}" type="presOf" srcId="{0F065ECC-69BB-4D33-883F-F352D15EE78F}" destId="{60E7FCC2-CBE1-40A1-959C-91EDAF1BD1A4}" srcOrd="0" destOrd="0" presId="urn:microsoft.com/office/officeart/2005/8/layout/lProcess2"/>
    <dgm:cxn modelId="{437115DA-AAEC-4190-99C7-E1F44F34B300}" srcId="{A44402D0-BF73-46D0-8A18-3D66D5F58ED1}" destId="{0F065ECC-69BB-4D33-883F-F352D15EE78F}" srcOrd="1" destOrd="0" parTransId="{8EE41C4A-FB66-4F68-AA33-444CFA4E9924}" sibTransId="{FBB89BC7-3586-4416-BDC7-BB1D0443EC85}"/>
    <dgm:cxn modelId="{2DE37A1A-6713-4809-8629-1A1E3A0877B8}" type="presOf" srcId="{0F065ECC-69BB-4D33-883F-F352D15EE78F}" destId="{2793C119-3589-46DE-BC2B-873EE13DF272}" srcOrd="1" destOrd="0" presId="urn:microsoft.com/office/officeart/2005/8/layout/lProcess2"/>
    <dgm:cxn modelId="{AC261CB8-A439-43C9-B91E-080CABD5BCA2}" srcId="{0F065ECC-69BB-4D33-883F-F352D15EE78F}" destId="{77256D2E-0CC5-4DD0-A57F-D4DC3EB69506}" srcOrd="1" destOrd="0" parTransId="{802B022E-32DE-4994-8AD7-0FFBCFD9226D}" sibTransId="{E54ECDF1-5430-4700-8EF7-B5A2374C8E18}"/>
    <dgm:cxn modelId="{CD4F6E14-5955-42C0-9992-16BE918EE362}" srcId="{A44402D0-BF73-46D0-8A18-3D66D5F58ED1}" destId="{BFFC2BCF-5BE4-45A2-A58E-7A7867F87235}" srcOrd="0" destOrd="0" parTransId="{0DEA3E07-B95F-4D31-BBB5-D9F6ABB20FFD}" sibTransId="{EA8589C7-289C-4F04-A061-65F862A839AE}"/>
    <dgm:cxn modelId="{4413DF16-8C35-46A2-A6B8-98F8FFE7A7C9}" srcId="{BFFC2BCF-5BE4-45A2-A58E-7A7867F87235}" destId="{344CCA23-720A-4600-8560-973FC446244D}" srcOrd="2" destOrd="0" parTransId="{453F8F5C-7346-4CB3-A44F-65BF5C64B363}" sibTransId="{360F4015-A77C-416D-B5B7-3E9EAA8518B9}"/>
    <dgm:cxn modelId="{AE443A71-EFBD-4D4D-BE7C-F096704EB751}" type="presOf" srcId="{59A351A1-F255-4682-AB0E-103A15906B4E}" destId="{261995F4-6785-4F12-A5C6-CD7FFF7FA4C5}" srcOrd="0" destOrd="0" presId="urn:microsoft.com/office/officeart/2005/8/layout/lProcess2"/>
    <dgm:cxn modelId="{71518B84-5DE6-49AC-9810-7C3D5E769C00}" type="presOf" srcId="{C100B121-B207-441E-91AA-EADD48E14652}" destId="{2375EB76-BB15-4756-9E45-22FF20E6C758}" srcOrd="0" destOrd="0" presId="urn:microsoft.com/office/officeart/2005/8/layout/lProcess2"/>
    <dgm:cxn modelId="{DD8AE19B-CE4E-433C-BF63-46C377A01842}" srcId="{0F065ECC-69BB-4D33-883F-F352D15EE78F}" destId="{556CC84C-A700-4B38-BF0B-D08E4B570EAC}" srcOrd="2" destOrd="0" parTransId="{B53F3BAE-9395-4B01-A3B9-0F7F2659B5E0}" sibTransId="{14D8D2D3-9098-4F84-A1EC-F4F6AA8EDFFB}"/>
    <dgm:cxn modelId="{78BA7246-F9BF-40D5-B6D5-12A8B22D90B3}" type="presOf" srcId="{66A10B89-4558-4033-80BE-FB3919F8FB37}" destId="{FBF9A918-7567-4F55-BE2F-0919836644CA}" srcOrd="0" destOrd="0" presId="urn:microsoft.com/office/officeart/2005/8/layout/lProcess2"/>
    <dgm:cxn modelId="{6379CF29-CC2F-49DB-8C57-FBFF3FE024C3}" srcId="{BFFC2BCF-5BE4-45A2-A58E-7A7867F87235}" destId="{9A7C1186-7C1F-47E8-99DA-003DDE16AF8C}" srcOrd="0" destOrd="0" parTransId="{1B3871C9-3D99-4A6F-8ADA-43D4140C1531}" sibTransId="{F26A2DF8-ABEA-4921-B937-C6FF792F606B}"/>
    <dgm:cxn modelId="{9CD42A07-6D17-494E-B75F-A720E00287EB}" type="presOf" srcId="{556CC84C-A700-4B38-BF0B-D08E4B570EAC}" destId="{59B7103B-5E4A-487B-89D1-70349CDB2BA1}" srcOrd="0" destOrd="0" presId="urn:microsoft.com/office/officeart/2005/8/layout/lProcess2"/>
    <dgm:cxn modelId="{2886D571-CFD2-4327-ACDD-7429E4B8FE0A}" srcId="{BFFC2BCF-5BE4-45A2-A58E-7A7867F87235}" destId="{66A10B89-4558-4033-80BE-FB3919F8FB37}" srcOrd="3" destOrd="0" parTransId="{DEB6B8D7-E538-419E-ADCF-7FAFC7BFFCA0}" sibTransId="{E91A91E5-6C08-41A0-8F49-C6B0A9D68CB8}"/>
    <dgm:cxn modelId="{03C8CFBF-33D4-44D5-A081-4BE17B82C2F7}" srcId="{0F065ECC-69BB-4D33-883F-F352D15EE78F}" destId="{8746FABF-478D-4E1B-B9C9-958E657A97DE}" srcOrd="3" destOrd="0" parTransId="{29E5EAAA-F2B4-4322-9824-84D09D1EF9DD}" sibTransId="{2A457962-86F1-4DEC-89DC-120118DF5761}"/>
    <dgm:cxn modelId="{F89C3780-BA76-4B57-B32E-E70E0232A8FC}" type="presParOf" srcId="{62F2BC63-EB65-4545-BB45-0D0A389F0975}" destId="{F97E6081-F796-4AA6-918F-DDB936676B9F}" srcOrd="0" destOrd="0" presId="urn:microsoft.com/office/officeart/2005/8/layout/lProcess2"/>
    <dgm:cxn modelId="{E4540C1E-3A57-4497-B6F1-592E06CE6040}" type="presParOf" srcId="{F97E6081-F796-4AA6-918F-DDB936676B9F}" destId="{48AE1DAF-A21C-4BFB-86ED-09946C9DA740}" srcOrd="0" destOrd="0" presId="urn:microsoft.com/office/officeart/2005/8/layout/lProcess2"/>
    <dgm:cxn modelId="{B5A5A1E7-DE20-4A01-8DEF-047D08E92903}" type="presParOf" srcId="{F97E6081-F796-4AA6-918F-DDB936676B9F}" destId="{0FA663B0-F517-4660-A2FD-A219688D2834}" srcOrd="1" destOrd="0" presId="urn:microsoft.com/office/officeart/2005/8/layout/lProcess2"/>
    <dgm:cxn modelId="{AEA5E462-2172-4572-9BC2-14B1DAFF3750}" type="presParOf" srcId="{F97E6081-F796-4AA6-918F-DDB936676B9F}" destId="{B864975A-9209-46F7-AA94-81CD8EC08F2B}" srcOrd="2" destOrd="0" presId="urn:microsoft.com/office/officeart/2005/8/layout/lProcess2"/>
    <dgm:cxn modelId="{E76F82AE-F5EF-441E-AF2A-8B6F51FAB97A}" type="presParOf" srcId="{B864975A-9209-46F7-AA94-81CD8EC08F2B}" destId="{72AFECDB-4BCA-471E-8ED2-BB6FEF67E955}" srcOrd="0" destOrd="0" presId="urn:microsoft.com/office/officeart/2005/8/layout/lProcess2"/>
    <dgm:cxn modelId="{3AB4D14D-6616-4159-97E9-52EEBA0F971A}" type="presParOf" srcId="{72AFECDB-4BCA-471E-8ED2-BB6FEF67E955}" destId="{097013F5-0013-4FD3-AF33-99439A01F049}" srcOrd="0" destOrd="0" presId="urn:microsoft.com/office/officeart/2005/8/layout/lProcess2"/>
    <dgm:cxn modelId="{9AC01373-A893-4ED3-ADF4-3BDA8DCAD071}" type="presParOf" srcId="{72AFECDB-4BCA-471E-8ED2-BB6FEF67E955}" destId="{B9FD79EF-428B-4F45-BD1F-7D9D0DA16A9E}" srcOrd="1" destOrd="0" presId="urn:microsoft.com/office/officeart/2005/8/layout/lProcess2"/>
    <dgm:cxn modelId="{11D7D365-78D2-4AEA-9835-81C9B4DC987E}" type="presParOf" srcId="{72AFECDB-4BCA-471E-8ED2-BB6FEF67E955}" destId="{261995F4-6785-4F12-A5C6-CD7FFF7FA4C5}" srcOrd="2" destOrd="0" presId="urn:microsoft.com/office/officeart/2005/8/layout/lProcess2"/>
    <dgm:cxn modelId="{7456A7D8-7204-4161-82BD-7C411D63CB93}" type="presParOf" srcId="{72AFECDB-4BCA-471E-8ED2-BB6FEF67E955}" destId="{01CE58EC-E39F-4913-BA27-FA3823D1A517}" srcOrd="3" destOrd="0" presId="urn:microsoft.com/office/officeart/2005/8/layout/lProcess2"/>
    <dgm:cxn modelId="{90D8FD77-035D-48FB-B0B3-AD11D3D18648}" type="presParOf" srcId="{72AFECDB-4BCA-471E-8ED2-BB6FEF67E955}" destId="{8DACB7EF-5274-4708-AB1B-A44C08E66790}" srcOrd="4" destOrd="0" presId="urn:microsoft.com/office/officeart/2005/8/layout/lProcess2"/>
    <dgm:cxn modelId="{8C37DA53-5B06-438B-917D-1C777165A9E7}" type="presParOf" srcId="{72AFECDB-4BCA-471E-8ED2-BB6FEF67E955}" destId="{A4A7F9D1-5F76-4B34-9441-C53618425803}" srcOrd="5" destOrd="0" presId="urn:microsoft.com/office/officeart/2005/8/layout/lProcess2"/>
    <dgm:cxn modelId="{FB5DB17A-832C-4FF8-A010-BA1D091AB458}" type="presParOf" srcId="{72AFECDB-4BCA-471E-8ED2-BB6FEF67E955}" destId="{FBF9A918-7567-4F55-BE2F-0919836644CA}" srcOrd="6" destOrd="0" presId="urn:microsoft.com/office/officeart/2005/8/layout/lProcess2"/>
    <dgm:cxn modelId="{7FE871FA-E8A8-4957-A294-7BCC0C13A336}" type="presParOf" srcId="{62F2BC63-EB65-4545-BB45-0D0A389F0975}" destId="{1DEC8E25-521A-467A-A981-03F103A395C5}" srcOrd="1" destOrd="0" presId="urn:microsoft.com/office/officeart/2005/8/layout/lProcess2"/>
    <dgm:cxn modelId="{14AD737C-EAC3-4555-8596-6A169B962A53}" type="presParOf" srcId="{62F2BC63-EB65-4545-BB45-0D0A389F0975}" destId="{6DEE5EA6-E488-4532-8D8F-B024CC52DBB2}" srcOrd="2" destOrd="0" presId="urn:microsoft.com/office/officeart/2005/8/layout/lProcess2"/>
    <dgm:cxn modelId="{3B002581-BA7C-44EB-82B8-21AF9275E31A}" type="presParOf" srcId="{6DEE5EA6-E488-4532-8D8F-B024CC52DBB2}" destId="{60E7FCC2-CBE1-40A1-959C-91EDAF1BD1A4}" srcOrd="0" destOrd="0" presId="urn:microsoft.com/office/officeart/2005/8/layout/lProcess2"/>
    <dgm:cxn modelId="{2AE389E3-C5A2-441D-B1E3-9FBCB2ED5495}" type="presParOf" srcId="{6DEE5EA6-E488-4532-8D8F-B024CC52DBB2}" destId="{2793C119-3589-46DE-BC2B-873EE13DF272}" srcOrd="1" destOrd="0" presId="urn:microsoft.com/office/officeart/2005/8/layout/lProcess2"/>
    <dgm:cxn modelId="{D1B356C0-F975-4FCF-9606-53B88799C101}" type="presParOf" srcId="{6DEE5EA6-E488-4532-8D8F-B024CC52DBB2}" destId="{3229B444-8D58-4CE8-B250-B5189FE3DDAA}" srcOrd="2" destOrd="0" presId="urn:microsoft.com/office/officeart/2005/8/layout/lProcess2"/>
    <dgm:cxn modelId="{1B35C5D6-ED30-4FB9-B704-96204A06EDA0}" type="presParOf" srcId="{3229B444-8D58-4CE8-B250-B5189FE3DDAA}" destId="{964F27F1-D19D-45D7-ADD3-30F5E31D2829}" srcOrd="0" destOrd="0" presId="urn:microsoft.com/office/officeart/2005/8/layout/lProcess2"/>
    <dgm:cxn modelId="{C48AEB62-E520-49FC-84A7-C3A1E105ADB6}" type="presParOf" srcId="{964F27F1-D19D-45D7-ADD3-30F5E31D2829}" destId="{2375EB76-BB15-4756-9E45-22FF20E6C758}" srcOrd="0" destOrd="0" presId="urn:microsoft.com/office/officeart/2005/8/layout/lProcess2"/>
    <dgm:cxn modelId="{D9F23CED-B1FD-4D0A-B5DD-5CAEC3320984}" type="presParOf" srcId="{964F27F1-D19D-45D7-ADD3-30F5E31D2829}" destId="{10209318-451B-433C-BE82-B16043EA679F}" srcOrd="1" destOrd="0" presId="urn:microsoft.com/office/officeart/2005/8/layout/lProcess2"/>
    <dgm:cxn modelId="{AB33F128-F72C-4F96-BA17-4177C2DA73F4}" type="presParOf" srcId="{964F27F1-D19D-45D7-ADD3-30F5E31D2829}" destId="{93748712-A739-468F-81B9-C7EB97FF7F27}" srcOrd="2" destOrd="0" presId="urn:microsoft.com/office/officeart/2005/8/layout/lProcess2"/>
    <dgm:cxn modelId="{78FAB07A-F51D-4262-8E95-C5B33B37A7FB}" type="presParOf" srcId="{964F27F1-D19D-45D7-ADD3-30F5E31D2829}" destId="{A140EFC2-8CFD-40EC-B786-6F0B17F22DD5}" srcOrd="3" destOrd="0" presId="urn:microsoft.com/office/officeart/2005/8/layout/lProcess2"/>
    <dgm:cxn modelId="{D5E6E45D-5A90-4E61-8F04-A57D5E82852C}" type="presParOf" srcId="{964F27F1-D19D-45D7-ADD3-30F5E31D2829}" destId="{59B7103B-5E4A-487B-89D1-70349CDB2BA1}" srcOrd="4" destOrd="0" presId="urn:microsoft.com/office/officeart/2005/8/layout/lProcess2"/>
    <dgm:cxn modelId="{9B29F19C-27AC-4DC8-8F4D-ABE310D28568}" type="presParOf" srcId="{964F27F1-D19D-45D7-ADD3-30F5E31D2829}" destId="{088625C9-E530-4A95-AE64-52166A5B895B}" srcOrd="5" destOrd="0" presId="urn:microsoft.com/office/officeart/2005/8/layout/lProcess2"/>
    <dgm:cxn modelId="{C1CE2BEB-2989-4135-9D25-B40166508DA8}" type="presParOf" srcId="{964F27F1-D19D-45D7-ADD3-30F5E31D2829}" destId="{B5F293D3-E0B5-494F-B2EE-B09080754FAC}"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4402D0-BF73-46D0-8A18-3D66D5F58ED1}" type="doc">
      <dgm:prSet loTypeId="urn:microsoft.com/office/officeart/2005/8/layout/lProcess2" loCatId="list" qsTypeId="urn:microsoft.com/office/officeart/2005/8/quickstyle/simple2" qsCatId="simple" csTypeId="urn:microsoft.com/office/officeart/2005/8/colors/accent1_4" csCatId="accent1" phldr="1"/>
      <dgm:spPr/>
      <dgm:t>
        <a:bodyPr/>
        <a:lstStyle/>
        <a:p>
          <a:endParaRPr lang="en-US"/>
        </a:p>
      </dgm:t>
    </dgm:pt>
    <dgm:pt modelId="{9A7C1186-7C1F-47E8-99DA-003DDE16AF8C}">
      <dgm:prSet phldrT="[Text]" custT="1"/>
      <dgm:spPr/>
      <dgm:t>
        <a:bodyPr/>
        <a:lstStyle/>
        <a:p>
          <a:r>
            <a:rPr lang="en-US" sz="1200" dirty="0"/>
            <a:t>Full HD Conferencing System</a:t>
          </a:r>
        </a:p>
      </dgm:t>
    </dgm:pt>
    <dgm:pt modelId="{1B3871C9-3D99-4A6F-8ADA-43D4140C1531}" type="parTrans" cxnId="{6379CF29-CC2F-49DB-8C57-FBFF3FE024C3}">
      <dgm:prSet/>
      <dgm:spPr/>
      <dgm:t>
        <a:bodyPr/>
        <a:lstStyle/>
        <a:p>
          <a:endParaRPr lang="en-US"/>
        </a:p>
      </dgm:t>
    </dgm:pt>
    <dgm:pt modelId="{F26A2DF8-ABEA-4921-B937-C6FF792F606B}" type="sibTrans" cxnId="{6379CF29-CC2F-49DB-8C57-FBFF3FE024C3}">
      <dgm:prSet/>
      <dgm:spPr/>
      <dgm:t>
        <a:bodyPr/>
        <a:lstStyle/>
        <a:p>
          <a:endParaRPr lang="en-US"/>
        </a:p>
      </dgm:t>
    </dgm:pt>
    <dgm:pt modelId="{59A351A1-F255-4682-AB0E-103A15906B4E}">
      <dgm:prSet phldrT="[Text]" custT="1"/>
      <dgm:spPr/>
      <dgm:t>
        <a:bodyPr/>
        <a:lstStyle/>
        <a:p>
          <a:r>
            <a:rPr lang="en-US" sz="1200" dirty="0"/>
            <a:t>Audio Conferencing</a:t>
          </a:r>
        </a:p>
      </dgm:t>
    </dgm:pt>
    <dgm:pt modelId="{885E7524-AE93-47B5-A790-8AD8EF81F040}" type="parTrans" cxnId="{0171C789-DA8B-4A14-BFCB-A730093E4BBD}">
      <dgm:prSet/>
      <dgm:spPr/>
      <dgm:t>
        <a:bodyPr/>
        <a:lstStyle/>
        <a:p>
          <a:endParaRPr lang="en-US"/>
        </a:p>
      </dgm:t>
    </dgm:pt>
    <dgm:pt modelId="{D8E0BD6D-C9F8-4993-8B0D-C8016963E97C}" type="sibTrans" cxnId="{0171C789-DA8B-4A14-BFCB-A730093E4BBD}">
      <dgm:prSet/>
      <dgm:spPr/>
      <dgm:t>
        <a:bodyPr/>
        <a:lstStyle/>
        <a:p>
          <a:endParaRPr lang="en-US"/>
        </a:p>
      </dgm:t>
    </dgm:pt>
    <dgm:pt modelId="{C100B121-B207-441E-91AA-EADD48E14652}">
      <dgm:prSet phldrT="[Text]" custT="1"/>
      <dgm:spPr>
        <a:solidFill>
          <a:schemeClr val="tx2">
            <a:lumMod val="60000"/>
            <a:lumOff val="40000"/>
          </a:schemeClr>
        </a:solidFill>
      </dgm:spPr>
      <dgm:t>
        <a:bodyPr/>
        <a:lstStyle/>
        <a:p>
          <a:r>
            <a:rPr lang="en-US" sz="1200" kern="1200" dirty="0"/>
            <a:t>Wi-Fi Access Points</a:t>
          </a:r>
        </a:p>
      </dgm:t>
    </dgm:pt>
    <dgm:pt modelId="{95B42678-F498-44D3-9128-AF92CC1C6475}" type="parTrans" cxnId="{ABF5F7B5-BBFF-4280-A352-6E7708E39D21}">
      <dgm:prSet/>
      <dgm:spPr/>
      <dgm:t>
        <a:bodyPr/>
        <a:lstStyle/>
        <a:p>
          <a:endParaRPr lang="en-US"/>
        </a:p>
      </dgm:t>
    </dgm:pt>
    <dgm:pt modelId="{EF924880-19E8-4975-A987-7A1EA2680CC5}" type="sibTrans" cxnId="{ABF5F7B5-BBFF-4280-A352-6E7708E39D21}">
      <dgm:prSet/>
      <dgm:spPr/>
      <dgm:t>
        <a:bodyPr/>
        <a:lstStyle/>
        <a:p>
          <a:endParaRPr lang="en-US"/>
        </a:p>
      </dgm:t>
    </dgm:pt>
    <dgm:pt modelId="{0F065ECC-69BB-4D33-883F-F352D15EE78F}">
      <dgm:prSet phldrT="[Text]" custT="1"/>
      <dgm:spPr/>
      <dgm:t>
        <a:bodyPr anchor="t"/>
        <a:lstStyle/>
        <a:p>
          <a:r>
            <a:rPr lang="en-US" sz="2000" b="1" dirty="0">
              <a:solidFill>
                <a:srgbClr val="2A5389"/>
              </a:solidFill>
            </a:rPr>
            <a:t>Networking</a:t>
          </a:r>
        </a:p>
      </dgm:t>
    </dgm:pt>
    <dgm:pt modelId="{FBB89BC7-3586-4416-BDC7-BB1D0443EC85}" type="sibTrans" cxnId="{437115DA-AAEC-4190-99C7-E1F44F34B300}">
      <dgm:prSet/>
      <dgm:spPr/>
      <dgm:t>
        <a:bodyPr/>
        <a:lstStyle/>
        <a:p>
          <a:endParaRPr lang="en-US"/>
        </a:p>
      </dgm:t>
    </dgm:pt>
    <dgm:pt modelId="{8EE41C4A-FB66-4F68-AA33-444CFA4E9924}" type="parTrans" cxnId="{437115DA-AAEC-4190-99C7-E1F44F34B300}">
      <dgm:prSet/>
      <dgm:spPr/>
      <dgm:t>
        <a:bodyPr/>
        <a:lstStyle/>
        <a:p>
          <a:endParaRPr lang="en-US"/>
        </a:p>
      </dgm:t>
    </dgm:pt>
    <dgm:pt modelId="{BFFC2BCF-5BE4-45A2-A58E-7A7867F87235}">
      <dgm:prSet phldrT="[Text]" custT="1"/>
      <dgm:spPr/>
      <dgm:t>
        <a:bodyPr anchor="t"/>
        <a:lstStyle/>
        <a:p>
          <a:r>
            <a:rPr lang="en-US" sz="2000" b="1" dirty="0" smtClean="0">
              <a:solidFill>
                <a:srgbClr val="2A5389"/>
              </a:solidFill>
            </a:rPr>
            <a:t>Business Conferencing</a:t>
          </a:r>
          <a:endParaRPr lang="en-US" sz="2000" b="1" dirty="0">
            <a:solidFill>
              <a:srgbClr val="2A5389"/>
            </a:solidFill>
          </a:endParaRPr>
        </a:p>
      </dgm:t>
    </dgm:pt>
    <dgm:pt modelId="{EA8589C7-289C-4F04-A061-65F862A839AE}" type="sibTrans" cxnId="{CD4F6E14-5955-42C0-9992-16BE918EE362}">
      <dgm:prSet/>
      <dgm:spPr/>
      <dgm:t>
        <a:bodyPr/>
        <a:lstStyle/>
        <a:p>
          <a:endParaRPr lang="en-US"/>
        </a:p>
      </dgm:t>
    </dgm:pt>
    <dgm:pt modelId="{0DEA3E07-B95F-4D31-BBB5-D9F6ABB20FFD}" type="parTrans" cxnId="{CD4F6E14-5955-42C0-9992-16BE918EE362}">
      <dgm:prSet/>
      <dgm:spPr/>
      <dgm:t>
        <a:bodyPr/>
        <a:lstStyle/>
        <a:p>
          <a:endParaRPr lang="en-US"/>
        </a:p>
      </dgm:t>
    </dgm:pt>
    <dgm:pt modelId="{0BC8B13C-F13D-457F-919A-177471D4C66B}">
      <dgm:prSet phldrT="[Text]" custT="1"/>
      <dgm:spPr/>
      <dgm:t>
        <a:bodyPr/>
        <a:lstStyle/>
        <a:p>
          <a:r>
            <a:rPr lang="en-US" sz="1200" dirty="0"/>
            <a:t>Multi-WAN VPN Router</a:t>
          </a:r>
        </a:p>
      </dgm:t>
    </dgm:pt>
    <dgm:pt modelId="{2FBBF9EB-88A7-4051-9DEA-E0EFBBA9E51B}" type="parTrans" cxnId="{896469B9-B9DC-4240-8FCC-409C814A68EA}">
      <dgm:prSet/>
      <dgm:spPr/>
      <dgm:t>
        <a:bodyPr/>
        <a:lstStyle/>
        <a:p>
          <a:endParaRPr lang="en-US"/>
        </a:p>
      </dgm:t>
    </dgm:pt>
    <dgm:pt modelId="{B1CA81C9-5243-4753-A496-1F25FD2E8095}" type="sibTrans" cxnId="{896469B9-B9DC-4240-8FCC-409C814A68EA}">
      <dgm:prSet/>
      <dgm:spPr/>
      <dgm:t>
        <a:bodyPr/>
        <a:lstStyle/>
        <a:p>
          <a:endParaRPr lang="en-US"/>
        </a:p>
      </dgm:t>
    </dgm:pt>
    <dgm:pt modelId="{62F2BC63-EB65-4545-BB45-0D0A389F0975}" type="pres">
      <dgm:prSet presAssocID="{A44402D0-BF73-46D0-8A18-3D66D5F58ED1}" presName="theList" presStyleCnt="0">
        <dgm:presLayoutVars>
          <dgm:dir/>
          <dgm:animLvl val="lvl"/>
          <dgm:resizeHandles val="exact"/>
        </dgm:presLayoutVars>
      </dgm:prSet>
      <dgm:spPr/>
      <dgm:t>
        <a:bodyPr/>
        <a:lstStyle/>
        <a:p>
          <a:endParaRPr lang="en-US"/>
        </a:p>
      </dgm:t>
    </dgm:pt>
    <dgm:pt modelId="{F97E6081-F796-4AA6-918F-DDB936676B9F}" type="pres">
      <dgm:prSet presAssocID="{BFFC2BCF-5BE4-45A2-A58E-7A7867F87235}" presName="compNode" presStyleCnt="0"/>
      <dgm:spPr/>
    </dgm:pt>
    <dgm:pt modelId="{48AE1DAF-A21C-4BFB-86ED-09946C9DA740}" type="pres">
      <dgm:prSet presAssocID="{BFFC2BCF-5BE4-45A2-A58E-7A7867F87235}" presName="aNode" presStyleLbl="bgShp" presStyleIdx="0" presStyleCnt="2" custScaleY="100000" custLinFactNeighborX="1942" custLinFactNeighborY="-291"/>
      <dgm:spPr/>
      <dgm:t>
        <a:bodyPr/>
        <a:lstStyle/>
        <a:p>
          <a:endParaRPr lang="en-US"/>
        </a:p>
      </dgm:t>
    </dgm:pt>
    <dgm:pt modelId="{0FA663B0-F517-4660-A2FD-A219688D2834}" type="pres">
      <dgm:prSet presAssocID="{BFFC2BCF-5BE4-45A2-A58E-7A7867F87235}" presName="textNode" presStyleLbl="bgShp" presStyleIdx="0" presStyleCnt="2"/>
      <dgm:spPr/>
      <dgm:t>
        <a:bodyPr/>
        <a:lstStyle/>
        <a:p>
          <a:endParaRPr lang="en-US"/>
        </a:p>
      </dgm:t>
    </dgm:pt>
    <dgm:pt modelId="{B864975A-9209-46F7-AA94-81CD8EC08F2B}" type="pres">
      <dgm:prSet presAssocID="{BFFC2BCF-5BE4-45A2-A58E-7A7867F87235}" presName="compChildNode" presStyleCnt="0"/>
      <dgm:spPr/>
    </dgm:pt>
    <dgm:pt modelId="{72AFECDB-4BCA-471E-8ED2-BB6FEF67E955}" type="pres">
      <dgm:prSet presAssocID="{BFFC2BCF-5BE4-45A2-A58E-7A7867F87235}" presName="theInnerList" presStyleCnt="0"/>
      <dgm:spPr/>
    </dgm:pt>
    <dgm:pt modelId="{097013F5-0013-4FD3-AF33-99439A01F049}" type="pres">
      <dgm:prSet presAssocID="{9A7C1186-7C1F-47E8-99DA-003DDE16AF8C}" presName="childNode" presStyleLbl="node1" presStyleIdx="0" presStyleCnt="4" custScaleX="98619" custScaleY="33584" custLinFactNeighborY="26476">
        <dgm:presLayoutVars>
          <dgm:bulletEnabled val="1"/>
        </dgm:presLayoutVars>
      </dgm:prSet>
      <dgm:spPr/>
      <dgm:t>
        <a:bodyPr/>
        <a:lstStyle/>
        <a:p>
          <a:endParaRPr lang="en-US"/>
        </a:p>
      </dgm:t>
    </dgm:pt>
    <dgm:pt modelId="{B9FD79EF-428B-4F45-BD1F-7D9D0DA16A9E}" type="pres">
      <dgm:prSet presAssocID="{9A7C1186-7C1F-47E8-99DA-003DDE16AF8C}" presName="aSpace2" presStyleCnt="0"/>
      <dgm:spPr/>
    </dgm:pt>
    <dgm:pt modelId="{261995F4-6785-4F12-A5C6-CD7FFF7FA4C5}" type="pres">
      <dgm:prSet presAssocID="{59A351A1-F255-4682-AB0E-103A15906B4E}" presName="childNode" presStyleLbl="node1" presStyleIdx="1" presStyleCnt="4" custScaleX="98619" custScaleY="31529" custLinFactNeighborY="-28585">
        <dgm:presLayoutVars>
          <dgm:bulletEnabled val="1"/>
        </dgm:presLayoutVars>
      </dgm:prSet>
      <dgm:spPr/>
      <dgm:t>
        <a:bodyPr/>
        <a:lstStyle/>
        <a:p>
          <a:endParaRPr lang="en-US"/>
        </a:p>
      </dgm:t>
    </dgm:pt>
    <dgm:pt modelId="{1DEC8E25-521A-467A-A981-03F103A395C5}" type="pres">
      <dgm:prSet presAssocID="{BFFC2BCF-5BE4-45A2-A58E-7A7867F87235}" presName="aSpace" presStyleCnt="0"/>
      <dgm:spPr/>
    </dgm:pt>
    <dgm:pt modelId="{6DEE5EA6-E488-4532-8D8F-B024CC52DBB2}" type="pres">
      <dgm:prSet presAssocID="{0F065ECC-69BB-4D33-883F-F352D15EE78F}" presName="compNode" presStyleCnt="0"/>
      <dgm:spPr/>
    </dgm:pt>
    <dgm:pt modelId="{60E7FCC2-CBE1-40A1-959C-91EDAF1BD1A4}" type="pres">
      <dgm:prSet presAssocID="{0F065ECC-69BB-4D33-883F-F352D15EE78F}" presName="aNode" presStyleLbl="bgShp" presStyleIdx="1" presStyleCnt="2" custScaleY="100000" custLinFactNeighborX="355"/>
      <dgm:spPr/>
      <dgm:t>
        <a:bodyPr/>
        <a:lstStyle/>
        <a:p>
          <a:endParaRPr lang="en-US"/>
        </a:p>
      </dgm:t>
    </dgm:pt>
    <dgm:pt modelId="{2793C119-3589-46DE-BC2B-873EE13DF272}" type="pres">
      <dgm:prSet presAssocID="{0F065ECC-69BB-4D33-883F-F352D15EE78F}" presName="textNode" presStyleLbl="bgShp" presStyleIdx="1" presStyleCnt="2"/>
      <dgm:spPr/>
      <dgm:t>
        <a:bodyPr/>
        <a:lstStyle/>
        <a:p>
          <a:endParaRPr lang="en-US"/>
        </a:p>
      </dgm:t>
    </dgm:pt>
    <dgm:pt modelId="{3229B444-8D58-4CE8-B250-B5189FE3DDAA}" type="pres">
      <dgm:prSet presAssocID="{0F065ECC-69BB-4D33-883F-F352D15EE78F}" presName="compChildNode" presStyleCnt="0"/>
      <dgm:spPr/>
    </dgm:pt>
    <dgm:pt modelId="{964F27F1-D19D-45D7-ADD3-30F5E31D2829}" type="pres">
      <dgm:prSet presAssocID="{0F065ECC-69BB-4D33-883F-F352D15EE78F}" presName="theInnerList" presStyleCnt="0"/>
      <dgm:spPr/>
    </dgm:pt>
    <dgm:pt modelId="{2375EB76-BB15-4756-9E45-22FF20E6C758}" type="pres">
      <dgm:prSet presAssocID="{C100B121-B207-441E-91AA-EADD48E14652}" presName="childNode" presStyleLbl="node1" presStyleIdx="2" presStyleCnt="4" custScaleY="31615" custLinFactNeighborX="1819" custLinFactNeighborY="-6455">
        <dgm:presLayoutVars>
          <dgm:bulletEnabled val="1"/>
        </dgm:presLayoutVars>
      </dgm:prSet>
      <dgm:spPr/>
      <dgm:t>
        <a:bodyPr/>
        <a:lstStyle/>
        <a:p>
          <a:endParaRPr lang="en-US"/>
        </a:p>
      </dgm:t>
    </dgm:pt>
    <dgm:pt modelId="{28DAB141-DBB2-4AD5-A1F7-FAA9CB721A8D}" type="pres">
      <dgm:prSet presAssocID="{C100B121-B207-441E-91AA-EADD48E14652}" presName="aSpace2" presStyleCnt="0"/>
      <dgm:spPr/>
    </dgm:pt>
    <dgm:pt modelId="{20FE7B13-6FC9-4741-8EC2-8ECC937231FE}" type="pres">
      <dgm:prSet presAssocID="{0BC8B13C-F13D-457F-919A-177471D4C66B}" presName="childNode" presStyleLbl="node1" presStyleIdx="3" presStyleCnt="4" custScaleX="99830" custScaleY="31615" custLinFactNeighborX="1182" custLinFactNeighborY="-60446">
        <dgm:presLayoutVars>
          <dgm:bulletEnabled val="1"/>
        </dgm:presLayoutVars>
      </dgm:prSet>
      <dgm:spPr/>
      <dgm:t>
        <a:bodyPr/>
        <a:lstStyle/>
        <a:p>
          <a:endParaRPr lang="en-US"/>
        </a:p>
      </dgm:t>
    </dgm:pt>
  </dgm:ptLst>
  <dgm:cxnLst>
    <dgm:cxn modelId="{D7B90F6F-551C-4B1A-8C85-18157410ECEA}" type="presOf" srcId="{A44402D0-BF73-46D0-8A18-3D66D5F58ED1}" destId="{62F2BC63-EB65-4545-BB45-0D0A389F0975}" srcOrd="0" destOrd="0" presId="urn:microsoft.com/office/officeart/2005/8/layout/lProcess2"/>
    <dgm:cxn modelId="{896469B9-B9DC-4240-8FCC-409C814A68EA}" srcId="{0F065ECC-69BB-4D33-883F-F352D15EE78F}" destId="{0BC8B13C-F13D-457F-919A-177471D4C66B}" srcOrd="1" destOrd="0" parTransId="{2FBBF9EB-88A7-4051-9DEA-E0EFBBA9E51B}" sibTransId="{B1CA81C9-5243-4753-A496-1F25FD2E8095}"/>
    <dgm:cxn modelId="{4A278E50-B4F6-4CB6-8FC4-F563A754634B}" type="presOf" srcId="{9A7C1186-7C1F-47E8-99DA-003DDE16AF8C}" destId="{097013F5-0013-4FD3-AF33-99439A01F049}" srcOrd="0" destOrd="0" presId="urn:microsoft.com/office/officeart/2005/8/layout/lProcess2"/>
    <dgm:cxn modelId="{CE57B909-FA7F-4417-AFEC-D6EB527602C9}" type="presOf" srcId="{BFFC2BCF-5BE4-45A2-A58E-7A7867F87235}" destId="{48AE1DAF-A21C-4BFB-86ED-09946C9DA740}" srcOrd="0" destOrd="0" presId="urn:microsoft.com/office/officeart/2005/8/layout/lProcess2"/>
    <dgm:cxn modelId="{7747786D-02F4-4BB4-B1C6-62176F0465D5}" type="presOf" srcId="{0BC8B13C-F13D-457F-919A-177471D4C66B}" destId="{20FE7B13-6FC9-4741-8EC2-8ECC937231FE}" srcOrd="0" destOrd="0" presId="urn:microsoft.com/office/officeart/2005/8/layout/lProcess2"/>
    <dgm:cxn modelId="{71518B84-5DE6-49AC-9810-7C3D5E769C00}" type="presOf" srcId="{C100B121-B207-441E-91AA-EADD48E14652}" destId="{2375EB76-BB15-4756-9E45-22FF20E6C758}" srcOrd="0" destOrd="0" presId="urn:microsoft.com/office/officeart/2005/8/layout/lProcess2"/>
    <dgm:cxn modelId="{DD52335C-B768-45D5-A78E-C51E46154EF1}" type="presOf" srcId="{BFFC2BCF-5BE4-45A2-A58E-7A7867F87235}" destId="{0FA663B0-F517-4660-A2FD-A219688D2834}" srcOrd="1" destOrd="0" presId="urn:microsoft.com/office/officeart/2005/8/layout/lProcess2"/>
    <dgm:cxn modelId="{437115DA-AAEC-4190-99C7-E1F44F34B300}" srcId="{A44402D0-BF73-46D0-8A18-3D66D5F58ED1}" destId="{0F065ECC-69BB-4D33-883F-F352D15EE78F}" srcOrd="1" destOrd="0" parTransId="{8EE41C4A-FB66-4F68-AA33-444CFA4E9924}" sibTransId="{FBB89BC7-3586-4416-BDC7-BB1D0443EC85}"/>
    <dgm:cxn modelId="{CD4F6E14-5955-42C0-9992-16BE918EE362}" srcId="{A44402D0-BF73-46D0-8A18-3D66D5F58ED1}" destId="{BFFC2BCF-5BE4-45A2-A58E-7A7867F87235}" srcOrd="0" destOrd="0" parTransId="{0DEA3E07-B95F-4D31-BBB5-D9F6ABB20FFD}" sibTransId="{EA8589C7-289C-4F04-A061-65F862A839AE}"/>
    <dgm:cxn modelId="{0171C789-DA8B-4A14-BFCB-A730093E4BBD}" srcId="{BFFC2BCF-5BE4-45A2-A58E-7A7867F87235}" destId="{59A351A1-F255-4682-AB0E-103A15906B4E}" srcOrd="1" destOrd="0" parTransId="{885E7524-AE93-47B5-A790-8AD8EF81F040}" sibTransId="{D8E0BD6D-C9F8-4993-8B0D-C8016963E97C}"/>
    <dgm:cxn modelId="{2DE37A1A-6713-4809-8629-1A1E3A0877B8}" type="presOf" srcId="{0F065ECC-69BB-4D33-883F-F352D15EE78F}" destId="{2793C119-3589-46DE-BC2B-873EE13DF272}" srcOrd="1" destOrd="0" presId="urn:microsoft.com/office/officeart/2005/8/layout/lProcess2"/>
    <dgm:cxn modelId="{6379CF29-CC2F-49DB-8C57-FBFF3FE024C3}" srcId="{BFFC2BCF-5BE4-45A2-A58E-7A7867F87235}" destId="{9A7C1186-7C1F-47E8-99DA-003DDE16AF8C}" srcOrd="0" destOrd="0" parTransId="{1B3871C9-3D99-4A6F-8ADA-43D4140C1531}" sibTransId="{F26A2DF8-ABEA-4921-B937-C6FF792F606B}"/>
    <dgm:cxn modelId="{ABF5F7B5-BBFF-4280-A352-6E7708E39D21}" srcId="{0F065ECC-69BB-4D33-883F-F352D15EE78F}" destId="{C100B121-B207-441E-91AA-EADD48E14652}" srcOrd="0" destOrd="0" parTransId="{95B42678-F498-44D3-9128-AF92CC1C6475}" sibTransId="{EF924880-19E8-4975-A987-7A1EA2680CC5}"/>
    <dgm:cxn modelId="{AE443A71-EFBD-4D4D-BE7C-F096704EB751}" type="presOf" srcId="{59A351A1-F255-4682-AB0E-103A15906B4E}" destId="{261995F4-6785-4F12-A5C6-CD7FFF7FA4C5}" srcOrd="0" destOrd="0" presId="urn:microsoft.com/office/officeart/2005/8/layout/lProcess2"/>
    <dgm:cxn modelId="{344C7386-DC80-47AC-AEB8-9FE5EC44E1E1}" type="presOf" srcId="{0F065ECC-69BB-4D33-883F-F352D15EE78F}" destId="{60E7FCC2-CBE1-40A1-959C-91EDAF1BD1A4}" srcOrd="0" destOrd="0" presId="urn:microsoft.com/office/officeart/2005/8/layout/lProcess2"/>
    <dgm:cxn modelId="{F89C3780-BA76-4B57-B32E-E70E0232A8FC}" type="presParOf" srcId="{62F2BC63-EB65-4545-BB45-0D0A389F0975}" destId="{F97E6081-F796-4AA6-918F-DDB936676B9F}" srcOrd="0" destOrd="0" presId="urn:microsoft.com/office/officeart/2005/8/layout/lProcess2"/>
    <dgm:cxn modelId="{E4540C1E-3A57-4497-B6F1-592E06CE6040}" type="presParOf" srcId="{F97E6081-F796-4AA6-918F-DDB936676B9F}" destId="{48AE1DAF-A21C-4BFB-86ED-09946C9DA740}" srcOrd="0" destOrd="0" presId="urn:microsoft.com/office/officeart/2005/8/layout/lProcess2"/>
    <dgm:cxn modelId="{B5A5A1E7-DE20-4A01-8DEF-047D08E92903}" type="presParOf" srcId="{F97E6081-F796-4AA6-918F-DDB936676B9F}" destId="{0FA663B0-F517-4660-A2FD-A219688D2834}" srcOrd="1" destOrd="0" presId="urn:microsoft.com/office/officeart/2005/8/layout/lProcess2"/>
    <dgm:cxn modelId="{AEA5E462-2172-4572-9BC2-14B1DAFF3750}" type="presParOf" srcId="{F97E6081-F796-4AA6-918F-DDB936676B9F}" destId="{B864975A-9209-46F7-AA94-81CD8EC08F2B}" srcOrd="2" destOrd="0" presId="urn:microsoft.com/office/officeart/2005/8/layout/lProcess2"/>
    <dgm:cxn modelId="{E76F82AE-F5EF-441E-AF2A-8B6F51FAB97A}" type="presParOf" srcId="{B864975A-9209-46F7-AA94-81CD8EC08F2B}" destId="{72AFECDB-4BCA-471E-8ED2-BB6FEF67E955}" srcOrd="0" destOrd="0" presId="urn:microsoft.com/office/officeart/2005/8/layout/lProcess2"/>
    <dgm:cxn modelId="{3AB4D14D-6616-4159-97E9-52EEBA0F971A}" type="presParOf" srcId="{72AFECDB-4BCA-471E-8ED2-BB6FEF67E955}" destId="{097013F5-0013-4FD3-AF33-99439A01F049}" srcOrd="0" destOrd="0" presId="urn:microsoft.com/office/officeart/2005/8/layout/lProcess2"/>
    <dgm:cxn modelId="{9AC01373-A893-4ED3-ADF4-3BDA8DCAD071}" type="presParOf" srcId="{72AFECDB-4BCA-471E-8ED2-BB6FEF67E955}" destId="{B9FD79EF-428B-4F45-BD1F-7D9D0DA16A9E}" srcOrd="1" destOrd="0" presId="urn:microsoft.com/office/officeart/2005/8/layout/lProcess2"/>
    <dgm:cxn modelId="{11D7D365-78D2-4AEA-9835-81C9B4DC987E}" type="presParOf" srcId="{72AFECDB-4BCA-471E-8ED2-BB6FEF67E955}" destId="{261995F4-6785-4F12-A5C6-CD7FFF7FA4C5}" srcOrd="2" destOrd="0" presId="urn:microsoft.com/office/officeart/2005/8/layout/lProcess2"/>
    <dgm:cxn modelId="{7FE871FA-E8A8-4957-A294-7BCC0C13A336}" type="presParOf" srcId="{62F2BC63-EB65-4545-BB45-0D0A389F0975}" destId="{1DEC8E25-521A-467A-A981-03F103A395C5}" srcOrd="1" destOrd="0" presId="urn:microsoft.com/office/officeart/2005/8/layout/lProcess2"/>
    <dgm:cxn modelId="{14AD737C-EAC3-4555-8596-6A169B962A53}" type="presParOf" srcId="{62F2BC63-EB65-4545-BB45-0D0A389F0975}" destId="{6DEE5EA6-E488-4532-8D8F-B024CC52DBB2}" srcOrd="2" destOrd="0" presId="urn:microsoft.com/office/officeart/2005/8/layout/lProcess2"/>
    <dgm:cxn modelId="{3B002581-BA7C-44EB-82B8-21AF9275E31A}" type="presParOf" srcId="{6DEE5EA6-E488-4532-8D8F-B024CC52DBB2}" destId="{60E7FCC2-CBE1-40A1-959C-91EDAF1BD1A4}" srcOrd="0" destOrd="0" presId="urn:microsoft.com/office/officeart/2005/8/layout/lProcess2"/>
    <dgm:cxn modelId="{2AE389E3-C5A2-441D-B1E3-9FBCB2ED5495}" type="presParOf" srcId="{6DEE5EA6-E488-4532-8D8F-B024CC52DBB2}" destId="{2793C119-3589-46DE-BC2B-873EE13DF272}" srcOrd="1" destOrd="0" presId="urn:microsoft.com/office/officeart/2005/8/layout/lProcess2"/>
    <dgm:cxn modelId="{D1B356C0-F975-4FCF-9606-53B88799C101}" type="presParOf" srcId="{6DEE5EA6-E488-4532-8D8F-B024CC52DBB2}" destId="{3229B444-8D58-4CE8-B250-B5189FE3DDAA}" srcOrd="2" destOrd="0" presId="urn:microsoft.com/office/officeart/2005/8/layout/lProcess2"/>
    <dgm:cxn modelId="{1B35C5D6-ED30-4FB9-B704-96204A06EDA0}" type="presParOf" srcId="{3229B444-8D58-4CE8-B250-B5189FE3DDAA}" destId="{964F27F1-D19D-45D7-ADD3-30F5E31D2829}" srcOrd="0" destOrd="0" presId="urn:microsoft.com/office/officeart/2005/8/layout/lProcess2"/>
    <dgm:cxn modelId="{C48AEB62-E520-49FC-84A7-C3A1E105ADB6}" type="presParOf" srcId="{964F27F1-D19D-45D7-ADD3-30F5E31D2829}" destId="{2375EB76-BB15-4756-9E45-22FF20E6C758}" srcOrd="0" destOrd="0" presId="urn:microsoft.com/office/officeart/2005/8/layout/lProcess2"/>
    <dgm:cxn modelId="{7EB2F841-8D90-4F9A-9BF2-3CF6E736014E}" type="presParOf" srcId="{964F27F1-D19D-45D7-ADD3-30F5E31D2829}" destId="{28DAB141-DBB2-4AD5-A1F7-FAA9CB721A8D}" srcOrd="1" destOrd="0" presId="urn:microsoft.com/office/officeart/2005/8/layout/lProcess2"/>
    <dgm:cxn modelId="{10A624E9-B18D-4303-8253-9001A724C716}" type="presParOf" srcId="{964F27F1-D19D-45D7-ADD3-30F5E31D2829}" destId="{20FE7B13-6FC9-4741-8EC2-8ECC937231FE}" srcOrd="2"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E1DAF-A21C-4BFB-86ED-09946C9DA740}">
      <dsp:nvSpPr>
        <dsp:cNvPr id="0" name=""/>
        <dsp:cNvSpPr/>
      </dsp:nvSpPr>
      <dsp:spPr>
        <a:xfrm>
          <a:off x="15319" y="438839"/>
          <a:ext cx="4743640" cy="2720190"/>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kern="1200" dirty="0">
              <a:solidFill>
                <a:srgbClr val="2A5389"/>
              </a:solidFill>
            </a:rPr>
            <a:t>Telephony</a:t>
          </a:r>
        </a:p>
      </dsp:txBody>
      <dsp:txXfrm>
        <a:off x="15319" y="438839"/>
        <a:ext cx="4743640" cy="816057"/>
      </dsp:txXfrm>
    </dsp:sp>
    <dsp:sp modelId="{097013F5-0013-4FD3-AF33-99439A01F049}">
      <dsp:nvSpPr>
        <dsp:cNvPr id="0" name=""/>
        <dsp:cNvSpPr/>
      </dsp:nvSpPr>
      <dsp:spPr>
        <a:xfrm>
          <a:off x="479295" y="922690"/>
          <a:ext cx="3794912" cy="471076"/>
        </a:xfrm>
        <a:prstGeom prst="roundRect">
          <a:avLst>
            <a:gd name="adj" fmla="val 10000"/>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IP Voice Telephony</a:t>
          </a:r>
        </a:p>
        <a:p>
          <a:pPr lvl="0" algn="ctr" defTabSz="533400">
            <a:lnSpc>
              <a:spcPct val="90000"/>
            </a:lnSpc>
            <a:spcBef>
              <a:spcPct val="0"/>
            </a:spcBef>
            <a:spcAft>
              <a:spcPct val="35000"/>
            </a:spcAft>
          </a:pPr>
          <a:r>
            <a:rPr lang="en-US" sz="900" b="0" i="0" kern="1200" dirty="0">
              <a:solidFill>
                <a:schemeClr val="bg1"/>
              </a:solidFill>
            </a:rPr>
            <a:t>High End, Basic, Mid-Range, Cordless IP Phones</a:t>
          </a:r>
          <a:endParaRPr lang="en-US" sz="900" kern="1200" dirty="0">
            <a:solidFill>
              <a:schemeClr val="bg1"/>
            </a:solidFill>
          </a:endParaRPr>
        </a:p>
      </dsp:txBody>
      <dsp:txXfrm>
        <a:off x="493092" y="936487"/>
        <a:ext cx="3767318" cy="443482"/>
      </dsp:txXfrm>
    </dsp:sp>
    <dsp:sp modelId="{261995F4-6785-4F12-A5C6-CD7FFF7FA4C5}">
      <dsp:nvSpPr>
        <dsp:cNvPr id="0" name=""/>
        <dsp:cNvSpPr/>
      </dsp:nvSpPr>
      <dsp:spPr>
        <a:xfrm>
          <a:off x="479295" y="1466240"/>
          <a:ext cx="3794912" cy="471076"/>
        </a:xfrm>
        <a:prstGeom prst="roundRect">
          <a:avLst>
            <a:gd name="adj" fmla="val 10000"/>
          </a:avLst>
        </a:prstGeom>
        <a:solidFill>
          <a:schemeClr val="accent1">
            <a:shade val="50000"/>
            <a:hueOff val="83565"/>
            <a:satOff val="2239"/>
            <a:lumOff val="986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IP Video Telephony</a:t>
          </a:r>
        </a:p>
      </dsp:txBody>
      <dsp:txXfrm>
        <a:off x="493092" y="1480037"/>
        <a:ext cx="3767318" cy="443482"/>
      </dsp:txXfrm>
    </dsp:sp>
    <dsp:sp modelId="{8DACB7EF-5274-4708-AB1B-A44C08E66790}">
      <dsp:nvSpPr>
        <dsp:cNvPr id="0" name=""/>
        <dsp:cNvSpPr/>
      </dsp:nvSpPr>
      <dsp:spPr>
        <a:xfrm>
          <a:off x="479295" y="2009789"/>
          <a:ext cx="3794912" cy="471076"/>
        </a:xfrm>
        <a:prstGeom prst="roundRect">
          <a:avLst>
            <a:gd name="adj" fmla="val 10000"/>
          </a:avLst>
        </a:prstGeom>
        <a:solidFill>
          <a:schemeClr val="accent1">
            <a:shade val="50000"/>
            <a:hueOff val="167129"/>
            <a:satOff val="4478"/>
            <a:lumOff val="1972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Analog Gateways &amp; </a:t>
          </a:r>
          <a:r>
            <a:rPr lang="en-US" sz="1200" kern="1200" dirty="0" err="1"/>
            <a:t>ATAs</a:t>
          </a:r>
          <a:endParaRPr lang="en-US" sz="1200" kern="1200" dirty="0"/>
        </a:p>
      </dsp:txBody>
      <dsp:txXfrm>
        <a:off x="493092" y="2023586"/>
        <a:ext cx="3767318" cy="443482"/>
      </dsp:txXfrm>
    </dsp:sp>
    <dsp:sp modelId="{FBF9A918-7567-4F55-BE2F-0919836644CA}">
      <dsp:nvSpPr>
        <dsp:cNvPr id="0" name=""/>
        <dsp:cNvSpPr/>
      </dsp:nvSpPr>
      <dsp:spPr>
        <a:xfrm>
          <a:off x="479295" y="2553338"/>
          <a:ext cx="3794912" cy="471076"/>
        </a:xfrm>
        <a:prstGeom prst="roundRect">
          <a:avLst>
            <a:gd name="adj" fmla="val 10000"/>
          </a:avLst>
        </a:prstGeom>
        <a:solidFill>
          <a:schemeClr val="accent1">
            <a:shade val="50000"/>
            <a:hueOff val="250694"/>
            <a:satOff val="6716"/>
            <a:lumOff val="2959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IP PBX Appliances</a:t>
          </a:r>
        </a:p>
      </dsp:txBody>
      <dsp:txXfrm>
        <a:off x="493092" y="2567135"/>
        <a:ext cx="3767318" cy="443482"/>
      </dsp:txXfrm>
    </dsp:sp>
    <dsp:sp modelId="{60E7FCC2-CBE1-40A1-959C-91EDAF1BD1A4}">
      <dsp:nvSpPr>
        <dsp:cNvPr id="0" name=""/>
        <dsp:cNvSpPr/>
      </dsp:nvSpPr>
      <dsp:spPr>
        <a:xfrm>
          <a:off x="5084089" y="433536"/>
          <a:ext cx="4743640" cy="2722777"/>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kern="1200" dirty="0">
              <a:solidFill>
                <a:srgbClr val="2A5389"/>
              </a:solidFill>
            </a:rPr>
            <a:t>Surveillance</a:t>
          </a:r>
        </a:p>
      </dsp:txBody>
      <dsp:txXfrm>
        <a:off x="5084089" y="433536"/>
        <a:ext cx="4743640" cy="816833"/>
      </dsp:txXfrm>
    </dsp:sp>
    <dsp:sp modelId="{2375EB76-BB15-4756-9E45-22FF20E6C758}">
      <dsp:nvSpPr>
        <dsp:cNvPr id="0" name=""/>
        <dsp:cNvSpPr/>
      </dsp:nvSpPr>
      <dsp:spPr>
        <a:xfrm>
          <a:off x="5578709" y="923337"/>
          <a:ext cx="3794912" cy="471076"/>
        </a:xfrm>
        <a:prstGeom prst="roundRect">
          <a:avLst>
            <a:gd name="adj" fmla="val 10000"/>
          </a:avLst>
        </a:prstGeom>
        <a:solidFill>
          <a:schemeClr val="accent1">
            <a:shade val="50000"/>
            <a:hueOff val="334258"/>
            <a:satOff val="8955"/>
            <a:lumOff val="394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HD IP Cameras</a:t>
          </a:r>
        </a:p>
      </dsp:txBody>
      <dsp:txXfrm>
        <a:off x="5592506" y="937134"/>
        <a:ext cx="3767318" cy="443482"/>
      </dsp:txXfrm>
    </dsp:sp>
    <dsp:sp modelId="{93748712-A739-468F-81B9-C7EB97FF7F27}">
      <dsp:nvSpPr>
        <dsp:cNvPr id="0" name=""/>
        <dsp:cNvSpPr/>
      </dsp:nvSpPr>
      <dsp:spPr>
        <a:xfrm>
          <a:off x="5578709" y="1466886"/>
          <a:ext cx="3794912" cy="471076"/>
        </a:xfrm>
        <a:prstGeom prst="roundRect">
          <a:avLst>
            <a:gd name="adj" fmla="val 10000"/>
          </a:avLst>
        </a:prstGeom>
        <a:solidFill>
          <a:schemeClr val="accent1">
            <a:shade val="50000"/>
            <a:hueOff val="250694"/>
            <a:satOff val="6716"/>
            <a:lumOff val="2959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Network Video Recorders</a:t>
          </a:r>
        </a:p>
      </dsp:txBody>
      <dsp:txXfrm>
        <a:off x="5592506" y="1480683"/>
        <a:ext cx="3767318" cy="443482"/>
      </dsp:txXfrm>
    </dsp:sp>
    <dsp:sp modelId="{59B7103B-5E4A-487B-89D1-70349CDB2BA1}">
      <dsp:nvSpPr>
        <dsp:cNvPr id="0" name=""/>
        <dsp:cNvSpPr/>
      </dsp:nvSpPr>
      <dsp:spPr>
        <a:xfrm>
          <a:off x="5578709" y="2010436"/>
          <a:ext cx="3794912" cy="471076"/>
        </a:xfrm>
        <a:prstGeom prst="roundRect">
          <a:avLst>
            <a:gd name="adj" fmla="val 10000"/>
          </a:avLst>
        </a:prstGeom>
        <a:solidFill>
          <a:schemeClr val="accent1">
            <a:shade val="50000"/>
            <a:hueOff val="167129"/>
            <a:satOff val="4478"/>
            <a:lumOff val="1972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latin typeface="+mn-lt"/>
              <a:ea typeface="+mn-ea"/>
              <a:cs typeface="+mn-cs"/>
            </a:rPr>
            <a:t>IP Video Encoders/Decoders</a:t>
          </a:r>
        </a:p>
      </dsp:txBody>
      <dsp:txXfrm>
        <a:off x="5592506" y="2024233"/>
        <a:ext cx="3767318" cy="443482"/>
      </dsp:txXfrm>
    </dsp:sp>
    <dsp:sp modelId="{B5F293D3-E0B5-494F-B2EE-B09080754FAC}">
      <dsp:nvSpPr>
        <dsp:cNvPr id="0" name=""/>
        <dsp:cNvSpPr/>
      </dsp:nvSpPr>
      <dsp:spPr>
        <a:xfrm>
          <a:off x="5578709" y="2553985"/>
          <a:ext cx="3794912" cy="471076"/>
        </a:xfrm>
        <a:prstGeom prst="roundRect">
          <a:avLst>
            <a:gd name="adj" fmla="val 10000"/>
          </a:avLst>
        </a:prstGeom>
        <a:solidFill>
          <a:schemeClr val="accent1">
            <a:shade val="50000"/>
            <a:hueOff val="83565"/>
            <a:satOff val="2239"/>
            <a:lumOff val="986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latin typeface="+mn-lt"/>
              <a:ea typeface="+mn-ea"/>
              <a:cs typeface="+mn-cs"/>
            </a:rPr>
            <a:t>Video Software Management</a:t>
          </a:r>
        </a:p>
      </dsp:txBody>
      <dsp:txXfrm>
        <a:off x="5592506" y="2567782"/>
        <a:ext cx="3767318" cy="443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E1DAF-A21C-4BFB-86ED-09946C9DA740}">
      <dsp:nvSpPr>
        <dsp:cNvPr id="0" name=""/>
        <dsp:cNvSpPr/>
      </dsp:nvSpPr>
      <dsp:spPr>
        <a:xfrm>
          <a:off x="98000" y="0"/>
          <a:ext cx="4789981" cy="1978840"/>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kern="1200" dirty="0" smtClean="0">
              <a:solidFill>
                <a:srgbClr val="2A5389"/>
              </a:solidFill>
            </a:rPr>
            <a:t>Business Conferencing</a:t>
          </a:r>
          <a:endParaRPr lang="en-US" sz="2000" b="1" kern="1200" dirty="0">
            <a:solidFill>
              <a:srgbClr val="2A5389"/>
            </a:solidFill>
          </a:endParaRPr>
        </a:p>
      </dsp:txBody>
      <dsp:txXfrm>
        <a:off x="98000" y="0"/>
        <a:ext cx="4789981" cy="593652"/>
      </dsp:txXfrm>
    </dsp:sp>
    <dsp:sp modelId="{097013F5-0013-4FD3-AF33-99439A01F049}">
      <dsp:nvSpPr>
        <dsp:cNvPr id="0" name=""/>
        <dsp:cNvSpPr/>
      </dsp:nvSpPr>
      <dsp:spPr>
        <a:xfrm>
          <a:off x="510437" y="771468"/>
          <a:ext cx="3779065" cy="431972"/>
        </a:xfrm>
        <a:prstGeom prst="roundRect">
          <a:avLst>
            <a:gd name="adj" fmla="val 10000"/>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Full HD Conferencing System</a:t>
          </a:r>
        </a:p>
      </dsp:txBody>
      <dsp:txXfrm>
        <a:off x="523089" y="784120"/>
        <a:ext cx="3753761" cy="406668"/>
      </dsp:txXfrm>
    </dsp:sp>
    <dsp:sp modelId="{261995F4-6785-4F12-A5C6-CD7FFF7FA4C5}">
      <dsp:nvSpPr>
        <dsp:cNvPr id="0" name=""/>
        <dsp:cNvSpPr/>
      </dsp:nvSpPr>
      <dsp:spPr>
        <a:xfrm>
          <a:off x="510437" y="1292368"/>
          <a:ext cx="3779065" cy="405540"/>
        </a:xfrm>
        <a:prstGeom prst="roundRect">
          <a:avLst>
            <a:gd name="adj" fmla="val 10000"/>
          </a:avLst>
        </a:prstGeom>
        <a:solidFill>
          <a:schemeClr val="accent1">
            <a:shade val="50000"/>
            <a:hueOff val="167129"/>
            <a:satOff val="4478"/>
            <a:lumOff val="1972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Audio Conferencing</a:t>
          </a:r>
        </a:p>
      </dsp:txBody>
      <dsp:txXfrm>
        <a:off x="522315" y="1304246"/>
        <a:ext cx="3755309" cy="381784"/>
      </dsp:txXfrm>
    </dsp:sp>
    <dsp:sp modelId="{60E7FCC2-CBE1-40A1-959C-91EDAF1BD1A4}">
      <dsp:nvSpPr>
        <dsp:cNvPr id="0" name=""/>
        <dsp:cNvSpPr/>
      </dsp:nvSpPr>
      <dsp:spPr>
        <a:xfrm>
          <a:off x="5159189" y="0"/>
          <a:ext cx="4789981" cy="1978840"/>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n-US" sz="2000" b="1" kern="1200" dirty="0">
              <a:solidFill>
                <a:srgbClr val="2A5389"/>
              </a:solidFill>
            </a:rPr>
            <a:t>Networking</a:t>
          </a:r>
        </a:p>
      </dsp:txBody>
      <dsp:txXfrm>
        <a:off x="5159189" y="0"/>
        <a:ext cx="4789981" cy="593652"/>
      </dsp:txXfrm>
    </dsp:sp>
    <dsp:sp modelId="{2375EB76-BB15-4756-9E45-22FF20E6C758}">
      <dsp:nvSpPr>
        <dsp:cNvPr id="0" name=""/>
        <dsp:cNvSpPr/>
      </dsp:nvSpPr>
      <dsp:spPr>
        <a:xfrm>
          <a:off x="5702911" y="718412"/>
          <a:ext cx="3831985" cy="406646"/>
        </a:xfrm>
        <a:prstGeom prst="roundRect">
          <a:avLst>
            <a:gd name="adj" fmla="val 10000"/>
          </a:avLst>
        </a:prstGeom>
        <a:solidFill>
          <a:schemeClr val="tx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Wi-Fi Access Points</a:t>
          </a:r>
        </a:p>
      </dsp:txBody>
      <dsp:txXfrm>
        <a:off x="5714821" y="730322"/>
        <a:ext cx="3808165" cy="382826"/>
      </dsp:txXfrm>
    </dsp:sp>
    <dsp:sp modelId="{20FE7B13-6FC9-4741-8EC2-8ECC937231FE}">
      <dsp:nvSpPr>
        <dsp:cNvPr id="0" name=""/>
        <dsp:cNvSpPr/>
      </dsp:nvSpPr>
      <dsp:spPr>
        <a:xfrm>
          <a:off x="5681759" y="1216104"/>
          <a:ext cx="3825471" cy="406646"/>
        </a:xfrm>
        <a:prstGeom prst="roundRect">
          <a:avLst>
            <a:gd name="adj" fmla="val 10000"/>
          </a:avLst>
        </a:prstGeom>
        <a:solidFill>
          <a:schemeClr val="accent1">
            <a:shade val="50000"/>
            <a:hueOff val="167129"/>
            <a:satOff val="4478"/>
            <a:lumOff val="1972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Multi-WAN VPN Router</a:t>
          </a:r>
        </a:p>
      </dsp:txBody>
      <dsp:txXfrm>
        <a:off x="5693669" y="1228014"/>
        <a:ext cx="3801651" cy="38282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AC6BC-C3DD-4928-903B-4A4B954F4EAF}" type="datetimeFigureOut">
              <a:rPr lang="en-US" smtClean="0"/>
              <a:t>4/19/2017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5225A62-C99F-41C1-82AC-A06A1ACD721C}" type="slidenum">
              <a:rPr lang="en-US" smtClean="0"/>
              <a:t>‹#›</a:t>
            </a:fld>
            <a:endParaRPr lang="en-US"/>
          </a:p>
        </p:txBody>
      </p:sp>
    </p:spTree>
    <p:extLst>
      <p:ext uri="{BB962C8B-B14F-4D97-AF65-F5344CB8AC3E}">
        <p14:creationId xmlns:p14="http://schemas.microsoft.com/office/powerpoint/2010/main" val="110034394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0F7AC6-95F4-40F4-9FBF-E62E82F94170}" type="datetimeFigureOut">
              <a:rPr lang="en-US" smtClean="0"/>
              <a:t>4/19/2017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4BD5F-C919-4BF7-BCEA-AF895B033DF8}" type="slidenum">
              <a:rPr lang="en-US" smtClean="0"/>
              <a:t>‹#›</a:t>
            </a:fld>
            <a:endParaRPr lang="en-US"/>
          </a:p>
        </p:txBody>
      </p:sp>
    </p:spTree>
    <p:extLst>
      <p:ext uri="{BB962C8B-B14F-4D97-AF65-F5344CB8AC3E}">
        <p14:creationId xmlns:p14="http://schemas.microsoft.com/office/powerpoint/2010/main" val="172785345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6BF41A-F792-4D1F-8784-775AC8FB041D}" type="slidenum">
              <a:rPr lang="en-US" smtClean="0"/>
              <a:pPr/>
              <a:t>5</a:t>
            </a:fld>
            <a:endParaRPr lang="en-US"/>
          </a:p>
        </p:txBody>
      </p:sp>
    </p:spTree>
    <p:extLst>
      <p:ext uri="{BB962C8B-B14F-4D97-AF65-F5344CB8AC3E}">
        <p14:creationId xmlns:p14="http://schemas.microsoft.com/office/powerpoint/2010/main" val="4047032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By</a:t>
            </a:r>
            <a:r>
              <a:rPr lang="en-US" sz="1000" baseline="0" dirty="0"/>
              <a:t> default, the zero config feature is turned on but the “Automatically Assign Extension” option is turned off. So users will need turn it on for auto provisioning. Otherwise users will need manually assign the extensions to the devices in the discovered device list.</a:t>
            </a:r>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22</a:t>
            </a:fld>
            <a:endParaRPr lang="fr-FR"/>
          </a:p>
        </p:txBody>
      </p:sp>
    </p:spTree>
    <p:extLst>
      <p:ext uri="{BB962C8B-B14F-4D97-AF65-F5344CB8AC3E}">
        <p14:creationId xmlns:p14="http://schemas.microsoft.com/office/powerpoint/2010/main" val="2686303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By</a:t>
            </a:r>
            <a:r>
              <a:rPr lang="en-US" sz="1000" baseline="0" dirty="0"/>
              <a:t> default, the zero config feature is turned on but the “Automatically Assign Extension” option is turned off. So users will need turn it on for auto provisioning. Otherwise users will need manually assign the extensions to the devices in the discovered device list.</a:t>
            </a:r>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23</a:t>
            </a:fld>
            <a:endParaRPr lang="fr-FR"/>
          </a:p>
        </p:txBody>
      </p:sp>
    </p:spTree>
    <p:extLst>
      <p:ext uri="{BB962C8B-B14F-4D97-AF65-F5344CB8AC3E}">
        <p14:creationId xmlns:p14="http://schemas.microsoft.com/office/powerpoint/2010/main" val="161759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By</a:t>
            </a:r>
            <a:r>
              <a:rPr lang="en-US" sz="1000" baseline="0" dirty="0"/>
              <a:t> default, the zero config feature is turned on but the “Automatically Assign Extension” option is turned off. So users will need turn it on for auto provisioning. Otherwise users will need manually assign the extensions to the devices in the discovered device list.</a:t>
            </a:r>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24</a:t>
            </a:fld>
            <a:endParaRPr lang="fr-FR"/>
          </a:p>
        </p:txBody>
      </p:sp>
    </p:spTree>
    <p:extLst>
      <p:ext uri="{BB962C8B-B14F-4D97-AF65-F5344CB8AC3E}">
        <p14:creationId xmlns:p14="http://schemas.microsoft.com/office/powerpoint/2010/main" val="316315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25</a:t>
            </a:fld>
            <a:endParaRPr lang="fr-FR"/>
          </a:p>
        </p:txBody>
      </p:sp>
    </p:spTree>
    <p:extLst>
      <p:ext uri="{BB962C8B-B14F-4D97-AF65-F5344CB8AC3E}">
        <p14:creationId xmlns:p14="http://schemas.microsoft.com/office/powerpoint/2010/main" val="2969175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26</a:t>
            </a:fld>
            <a:endParaRPr lang="fr-FR"/>
          </a:p>
        </p:txBody>
      </p:sp>
    </p:spTree>
    <p:extLst>
      <p:ext uri="{BB962C8B-B14F-4D97-AF65-F5344CB8AC3E}">
        <p14:creationId xmlns:p14="http://schemas.microsoft.com/office/powerpoint/2010/main" val="3408404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27</a:t>
            </a:fld>
            <a:endParaRPr lang="fr-FR"/>
          </a:p>
        </p:txBody>
      </p:sp>
    </p:spTree>
    <p:extLst>
      <p:ext uri="{BB962C8B-B14F-4D97-AF65-F5344CB8AC3E}">
        <p14:creationId xmlns:p14="http://schemas.microsoft.com/office/powerpoint/2010/main" val="3850108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28</a:t>
            </a:fld>
            <a:endParaRPr lang="fr-FR"/>
          </a:p>
        </p:txBody>
      </p:sp>
    </p:spTree>
    <p:extLst>
      <p:ext uri="{BB962C8B-B14F-4D97-AF65-F5344CB8AC3E}">
        <p14:creationId xmlns:p14="http://schemas.microsoft.com/office/powerpoint/2010/main" val="28778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29</a:t>
            </a:fld>
            <a:endParaRPr lang="fr-FR"/>
          </a:p>
        </p:txBody>
      </p:sp>
    </p:spTree>
    <p:extLst>
      <p:ext uri="{BB962C8B-B14F-4D97-AF65-F5344CB8AC3E}">
        <p14:creationId xmlns:p14="http://schemas.microsoft.com/office/powerpoint/2010/main" val="3252293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30</a:t>
            </a:fld>
            <a:endParaRPr lang="fr-FR"/>
          </a:p>
        </p:txBody>
      </p:sp>
    </p:spTree>
    <p:extLst>
      <p:ext uri="{BB962C8B-B14F-4D97-AF65-F5344CB8AC3E}">
        <p14:creationId xmlns:p14="http://schemas.microsoft.com/office/powerpoint/2010/main" val="3232081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31</a:t>
            </a:fld>
            <a:endParaRPr lang="fr-FR"/>
          </a:p>
        </p:txBody>
      </p:sp>
    </p:spTree>
    <p:extLst>
      <p:ext uri="{BB962C8B-B14F-4D97-AF65-F5344CB8AC3E}">
        <p14:creationId xmlns:p14="http://schemas.microsoft.com/office/powerpoint/2010/main" val="3635745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7</a:t>
            </a:fld>
            <a:endParaRPr lang="fr-FR" dirty="0"/>
          </a:p>
        </p:txBody>
      </p:sp>
    </p:spTree>
    <p:extLst>
      <p:ext uri="{BB962C8B-B14F-4D97-AF65-F5344CB8AC3E}">
        <p14:creationId xmlns:p14="http://schemas.microsoft.com/office/powerpoint/2010/main" val="3812311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32</a:t>
            </a:fld>
            <a:endParaRPr lang="fr-FR"/>
          </a:p>
        </p:txBody>
      </p:sp>
    </p:spTree>
    <p:extLst>
      <p:ext uri="{BB962C8B-B14F-4D97-AF65-F5344CB8AC3E}">
        <p14:creationId xmlns:p14="http://schemas.microsoft.com/office/powerpoint/2010/main" val="1636979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33</a:t>
            </a:fld>
            <a:endParaRPr lang="fr-FR"/>
          </a:p>
        </p:txBody>
      </p:sp>
    </p:spTree>
    <p:extLst>
      <p:ext uri="{BB962C8B-B14F-4D97-AF65-F5344CB8AC3E}">
        <p14:creationId xmlns:p14="http://schemas.microsoft.com/office/powerpoint/2010/main" val="3414536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9526321-DBAD-45D0-ABD5-D19DBABC8D61}" type="slidenum">
              <a:rPr lang="en-US" altLang="en-US" sz="1400" smtClean="0"/>
              <a:pPr>
                <a:spcBef>
                  <a:spcPct val="0"/>
                </a:spcBef>
              </a:pPr>
              <a:t>56</a:t>
            </a:fld>
            <a:endParaRPr lang="en-US" altLang="en-US" sz="1400"/>
          </a:p>
        </p:txBody>
      </p:sp>
      <p:sp>
        <p:nvSpPr>
          <p:cNvPr id="2867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5029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CD76A85-8D42-4A76-B07D-56616355247D}" type="slidenum">
              <a:rPr lang="en-US" altLang="en-US" sz="1400" smtClean="0"/>
              <a:pPr>
                <a:spcBef>
                  <a:spcPct val="0"/>
                </a:spcBef>
              </a:pPr>
              <a:t>57</a:t>
            </a:fld>
            <a:endParaRPr lang="en-US" altLang="en-US" sz="1400"/>
          </a:p>
        </p:txBody>
      </p:sp>
      <p:sp>
        <p:nvSpPr>
          <p:cNvPr id="32771"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67347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56A6E6C-089A-4E24-BC18-25CF33332F95}" type="slidenum">
              <a:rPr lang="en-US" altLang="en-US" sz="1400" smtClean="0"/>
              <a:pPr>
                <a:spcBef>
                  <a:spcPct val="0"/>
                </a:spcBef>
              </a:pPr>
              <a:t>64</a:t>
            </a:fld>
            <a:endParaRPr lang="en-US" altLang="en-US" sz="1400"/>
          </a:p>
        </p:txBody>
      </p:sp>
      <p:sp>
        <p:nvSpPr>
          <p:cNvPr id="12291"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26118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2B62757-84FE-43BA-A139-1DF02B9C75B9}" type="slidenum">
              <a:rPr lang="en-US" altLang="en-US" sz="1400" smtClean="0"/>
              <a:pPr>
                <a:spcBef>
                  <a:spcPct val="0"/>
                </a:spcBef>
              </a:pPr>
              <a:t>65</a:t>
            </a:fld>
            <a:endParaRPr lang="en-US" altLang="en-US" sz="1400"/>
          </a:p>
        </p:txBody>
      </p:sp>
      <p:sp>
        <p:nvSpPr>
          <p:cNvPr id="26627"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3339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6"/>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fld id="{60911F2F-91D7-4320-A133-931D71A02762}" type="slidenum">
              <a:rPr lang="en-US" altLang="en-US">
                <a:solidFill>
                  <a:srgbClr val="000000"/>
                </a:solidFill>
                <a:latin typeface="Times New Roman" panose="02020603050405020304" pitchFamily="18" charset="0"/>
              </a:rPr>
              <a:pPr/>
              <a:t>90</a:t>
            </a:fld>
            <a:endParaRPr lang="en-US" altLang="en-US">
              <a:solidFill>
                <a:srgbClr val="000000"/>
              </a:solidFill>
              <a:latin typeface="Times New Roman" panose="02020603050405020304" pitchFamily="18" charset="0"/>
            </a:endParaRPr>
          </a:p>
        </p:txBody>
      </p:sp>
      <p:sp>
        <p:nvSpPr>
          <p:cNvPr id="5123"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p:spPr>
      </p:sp>
      <p:sp>
        <p:nvSpPr>
          <p:cNvPr id="5124" name="Rectangle 2"/>
          <p:cNvSpPr>
            <a:spLocks noGrp="1" noChangeArrowheads="1"/>
          </p:cNvSpPr>
          <p:nvPr>
            <p:ph type="body" idx="1"/>
          </p:nvPr>
        </p:nvSpPr>
        <p:spPr>
          <a:xfrm>
            <a:off x="777875" y="4776788"/>
            <a:ext cx="6218238"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1961038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3C7F0D-AD3C-4405-A2EE-BE824A7D33F1}" type="slidenum">
              <a:rPr lang="en-US" altLang="en-US" sz="1400" smtClean="0"/>
              <a:pPr>
                <a:spcBef>
                  <a:spcPct val="0"/>
                </a:spcBef>
              </a:pPr>
              <a:t>105</a:t>
            </a:fld>
            <a:endParaRPr lang="en-US" altLang="en-US" sz="1400"/>
          </a:p>
        </p:txBody>
      </p:sp>
      <p:sp>
        <p:nvSpPr>
          <p:cNvPr id="3891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15336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3C7F0D-AD3C-4405-A2EE-BE824A7D33F1}" type="slidenum">
              <a:rPr lang="en-US" altLang="en-US" sz="1400" smtClean="0"/>
              <a:pPr>
                <a:spcBef>
                  <a:spcPct val="0"/>
                </a:spcBef>
              </a:pPr>
              <a:t>106</a:t>
            </a:fld>
            <a:endParaRPr lang="en-US" altLang="en-US" sz="1400"/>
          </a:p>
        </p:txBody>
      </p:sp>
      <p:sp>
        <p:nvSpPr>
          <p:cNvPr id="3891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35929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3C7F0D-AD3C-4405-A2EE-BE824A7D33F1}" type="slidenum">
              <a:rPr lang="en-US" altLang="en-US" sz="1400" smtClean="0"/>
              <a:pPr>
                <a:spcBef>
                  <a:spcPct val="0"/>
                </a:spcBef>
              </a:pPr>
              <a:t>107</a:t>
            </a:fld>
            <a:endParaRPr lang="en-US" altLang="en-US" sz="1400"/>
          </a:p>
        </p:txBody>
      </p:sp>
      <p:sp>
        <p:nvSpPr>
          <p:cNvPr id="3891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9071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8</a:t>
            </a:fld>
            <a:endParaRPr lang="fr-FR" dirty="0"/>
          </a:p>
        </p:txBody>
      </p:sp>
    </p:spTree>
    <p:extLst>
      <p:ext uri="{BB962C8B-B14F-4D97-AF65-F5344CB8AC3E}">
        <p14:creationId xmlns:p14="http://schemas.microsoft.com/office/powerpoint/2010/main" val="1453468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3C7F0D-AD3C-4405-A2EE-BE824A7D33F1}" type="slidenum">
              <a:rPr lang="en-US" altLang="en-US" sz="1400" smtClean="0"/>
              <a:pPr>
                <a:spcBef>
                  <a:spcPct val="0"/>
                </a:spcBef>
              </a:pPr>
              <a:t>108</a:t>
            </a:fld>
            <a:endParaRPr lang="en-US" altLang="en-US" sz="1400"/>
          </a:p>
        </p:txBody>
      </p:sp>
      <p:sp>
        <p:nvSpPr>
          <p:cNvPr id="3891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66803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3C7F0D-AD3C-4405-A2EE-BE824A7D33F1}" type="slidenum">
              <a:rPr lang="en-US" altLang="en-US" sz="1400" smtClean="0"/>
              <a:pPr>
                <a:spcBef>
                  <a:spcPct val="0"/>
                </a:spcBef>
              </a:pPr>
              <a:t>109</a:t>
            </a:fld>
            <a:endParaRPr lang="en-US" altLang="en-US" sz="1400"/>
          </a:p>
        </p:txBody>
      </p:sp>
      <p:sp>
        <p:nvSpPr>
          <p:cNvPr id="3891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27251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3C7F0D-AD3C-4405-A2EE-BE824A7D33F1}" type="slidenum">
              <a:rPr lang="en-US" altLang="en-US" sz="1400" smtClean="0"/>
              <a:pPr>
                <a:spcBef>
                  <a:spcPct val="0"/>
                </a:spcBef>
              </a:pPr>
              <a:t>110</a:t>
            </a:fld>
            <a:endParaRPr lang="en-US" altLang="en-US" sz="1400"/>
          </a:p>
        </p:txBody>
      </p:sp>
      <p:sp>
        <p:nvSpPr>
          <p:cNvPr id="3891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630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3C7F0D-AD3C-4405-A2EE-BE824A7D33F1}" type="slidenum">
              <a:rPr lang="en-US" altLang="en-US" sz="1400" smtClean="0"/>
              <a:pPr>
                <a:spcBef>
                  <a:spcPct val="0"/>
                </a:spcBef>
              </a:pPr>
              <a:t>111</a:t>
            </a:fld>
            <a:endParaRPr lang="en-US" altLang="en-US" sz="1400"/>
          </a:p>
        </p:txBody>
      </p:sp>
      <p:sp>
        <p:nvSpPr>
          <p:cNvPr id="3891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94806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3C7F0D-AD3C-4405-A2EE-BE824A7D33F1}" type="slidenum">
              <a:rPr lang="en-US" altLang="en-US" sz="1400" smtClean="0"/>
              <a:pPr>
                <a:spcBef>
                  <a:spcPct val="0"/>
                </a:spcBef>
              </a:pPr>
              <a:t>112</a:t>
            </a:fld>
            <a:endParaRPr lang="en-US" altLang="en-US" sz="1400"/>
          </a:p>
        </p:txBody>
      </p:sp>
      <p:sp>
        <p:nvSpPr>
          <p:cNvPr id="3891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0931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3C7F0D-AD3C-4405-A2EE-BE824A7D33F1}" type="slidenum">
              <a:rPr lang="en-US" altLang="en-US" sz="1400" smtClean="0"/>
              <a:pPr>
                <a:spcBef>
                  <a:spcPct val="0"/>
                </a:spcBef>
              </a:pPr>
              <a:t>113</a:t>
            </a:fld>
            <a:endParaRPr lang="en-US" altLang="en-US" sz="1400"/>
          </a:p>
        </p:txBody>
      </p:sp>
      <p:sp>
        <p:nvSpPr>
          <p:cNvPr id="3891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66573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3C7F0D-AD3C-4405-A2EE-BE824A7D33F1}" type="slidenum">
              <a:rPr lang="en-US" altLang="en-US" sz="1400" smtClean="0"/>
              <a:pPr>
                <a:spcBef>
                  <a:spcPct val="0"/>
                </a:spcBef>
              </a:pPr>
              <a:t>114</a:t>
            </a:fld>
            <a:endParaRPr lang="en-US" altLang="en-US" sz="1400"/>
          </a:p>
        </p:txBody>
      </p:sp>
      <p:sp>
        <p:nvSpPr>
          <p:cNvPr id="3891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33960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3C7F0D-AD3C-4405-A2EE-BE824A7D33F1}" type="slidenum">
              <a:rPr lang="en-US" altLang="en-US" sz="1400" smtClean="0"/>
              <a:pPr>
                <a:spcBef>
                  <a:spcPct val="0"/>
                </a:spcBef>
              </a:pPr>
              <a:t>115</a:t>
            </a:fld>
            <a:endParaRPr lang="en-US" altLang="en-US" sz="1400"/>
          </a:p>
        </p:txBody>
      </p:sp>
      <p:sp>
        <p:nvSpPr>
          <p:cNvPr id="38915" name="Rectangle 1"/>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879670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p:sp>
      <p:sp>
        <p:nvSpPr>
          <p:cNvPr id="143363" name="Rectangle 3"/>
          <p:cNvSpPr>
            <a:spLocks noGrp="1" noRot="1" noChangeArrowheads="1"/>
          </p:cNvSpPr>
          <p:nvPr>
            <p:ph type="body" idx="1"/>
          </p:nvPr>
        </p:nvSpPr>
        <p:spPr>
          <a:noFill/>
        </p:spPr>
        <p:txBody>
          <a:bodyPr/>
          <a:lstStyle/>
          <a:p>
            <a:pPr eaLnBrk="1" hangingPunct="1"/>
            <a:endParaRPr lang="zh-CN" altLang="en-US"/>
          </a:p>
        </p:txBody>
      </p:sp>
    </p:spTree>
    <p:extLst>
      <p:ext uri="{BB962C8B-B14F-4D97-AF65-F5344CB8AC3E}">
        <p14:creationId xmlns:p14="http://schemas.microsoft.com/office/powerpoint/2010/main" val="4071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p:sp>
      <p:sp>
        <p:nvSpPr>
          <p:cNvPr id="143363" name="Rectangle 3"/>
          <p:cNvSpPr>
            <a:spLocks noGrp="1" noRot="1" noChangeArrowheads="1"/>
          </p:cNvSpPr>
          <p:nvPr>
            <p:ph type="body" idx="1"/>
          </p:nvPr>
        </p:nvSpPr>
        <p:spPr>
          <a:noFill/>
        </p:spPr>
        <p:txBody>
          <a:bodyPr/>
          <a:lstStyle/>
          <a:p>
            <a:pPr eaLnBrk="1" hangingPunct="1"/>
            <a:endParaRPr lang="zh-CN" altLang="en-US"/>
          </a:p>
        </p:txBody>
      </p:sp>
    </p:spTree>
    <p:extLst>
      <p:ext uri="{BB962C8B-B14F-4D97-AF65-F5344CB8AC3E}">
        <p14:creationId xmlns:p14="http://schemas.microsoft.com/office/powerpoint/2010/main" val="1091152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appeal to installers) – mention quick and easy setup for customers, remote management for customers, enabling installers to do more </a:t>
            </a:r>
            <a:endParaRPr lang="en-US" dirty="0"/>
          </a:p>
        </p:txBody>
      </p:sp>
      <p:sp>
        <p:nvSpPr>
          <p:cNvPr id="4" name="Slide Number Placeholder 3"/>
          <p:cNvSpPr>
            <a:spLocks noGrp="1"/>
          </p:cNvSpPr>
          <p:nvPr>
            <p:ph type="sldNum" sz="quarter" idx="10"/>
          </p:nvPr>
        </p:nvSpPr>
        <p:spPr/>
        <p:txBody>
          <a:bodyPr/>
          <a:lstStyle/>
          <a:p>
            <a:fld id="{366BF41A-F792-4D1F-8784-775AC8FB041D}" type="slidenum">
              <a:rPr lang="en-US" smtClean="0"/>
              <a:pPr/>
              <a:t>11</a:t>
            </a:fld>
            <a:endParaRPr lang="en-US"/>
          </a:p>
        </p:txBody>
      </p:sp>
    </p:spTree>
    <p:extLst>
      <p:ext uri="{BB962C8B-B14F-4D97-AF65-F5344CB8AC3E}">
        <p14:creationId xmlns:p14="http://schemas.microsoft.com/office/powerpoint/2010/main" val="3268742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UCM6102 </a:t>
            </a:r>
            <a:r>
              <a:rPr lang="en-US" dirty="0"/>
              <a:t>back</a:t>
            </a:r>
            <a:r>
              <a:rPr lang="en-US" baseline="0" dirty="0"/>
              <a:t> view: DC 12V, WAN port, LAN port, 2 x FXO port, 2 x FXS port, SD Card Slot, USB port, Reset, Ground.</a:t>
            </a:r>
          </a:p>
          <a:p>
            <a:r>
              <a:rPr lang="en-US" baseline="0"/>
              <a:t>UCM6102 </a:t>
            </a:r>
            <a:r>
              <a:rPr lang="en-US" baseline="0" dirty="0"/>
              <a:t>front view: LCD, Navigation keys, LED indicators.</a:t>
            </a:r>
            <a:endParaRPr lang="en-US"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12</a:t>
            </a:fld>
            <a:endParaRPr lang="fr-FR" dirty="0"/>
          </a:p>
        </p:txBody>
      </p:sp>
    </p:spTree>
    <p:extLst>
      <p:ext uri="{BB962C8B-B14F-4D97-AF65-F5344CB8AC3E}">
        <p14:creationId xmlns:p14="http://schemas.microsoft.com/office/powerpoint/2010/main" val="3329324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 The UCM embedded Web server responds to HTTP/HTTPS GET/POST requests. Embedded HTML pages allow users to configure the device through a Web browser such as Microsoft’s IE, Mozilla Firefox, Google Chrome and etc.</a:t>
            </a:r>
          </a:p>
          <a:p>
            <a:pPr>
              <a:buFontTx/>
              <a:buChar char="-"/>
            </a:pPr>
            <a:r>
              <a:rPr lang="en-US" dirty="0"/>
              <a:t>All</a:t>
            </a:r>
            <a:r>
              <a:rPr lang="en-US" baseline="0" dirty="0"/>
              <a:t> the configurations on the UCM are done via Web GUI settings.  This slide describes how to access the Web GUI. The detailed configurations via Web GUI are described in later sections. Some summary below.</a:t>
            </a:r>
          </a:p>
          <a:p>
            <a:pPr lvl="0"/>
            <a:r>
              <a:rPr lang="en-US" sz="1200" b="1" kern="1200" dirty="0">
                <a:solidFill>
                  <a:schemeClr val="tx1"/>
                </a:solidFill>
                <a:latin typeface="+mn-lt"/>
                <a:ea typeface="+mn-ea"/>
                <a:cs typeface="+mn-cs"/>
              </a:rPr>
              <a:t>Status: </a:t>
            </a:r>
            <a:r>
              <a:rPr lang="en-US" sz="1200" kern="1200" dirty="0">
                <a:solidFill>
                  <a:schemeClr val="tx1"/>
                </a:solidFill>
                <a:latin typeface="+mn-lt"/>
                <a:ea typeface="+mn-ea"/>
                <a:cs typeface="+mn-cs"/>
              </a:rPr>
              <a:t>Displays PBX status, System Status and CDR.</a:t>
            </a:r>
          </a:p>
          <a:p>
            <a:pPr lvl="0"/>
            <a:r>
              <a:rPr lang="en-US" sz="1200" b="1" kern="1200" dirty="0">
                <a:solidFill>
                  <a:schemeClr val="tx1"/>
                </a:solidFill>
                <a:latin typeface="+mn-lt"/>
                <a:ea typeface="+mn-ea"/>
                <a:cs typeface="+mn-cs"/>
              </a:rPr>
              <a:t>PBX: </a:t>
            </a:r>
            <a:r>
              <a:rPr lang="en-US" sz="1200" kern="1200" dirty="0">
                <a:solidFill>
                  <a:schemeClr val="tx1"/>
                </a:solidFill>
                <a:latin typeface="+mn-lt"/>
                <a:ea typeface="+mn-ea"/>
                <a:cs typeface="+mn-cs"/>
              </a:rPr>
              <a:t>To configure extensions, call routes, call features, internal options, IAX settings and SIP settings.</a:t>
            </a:r>
          </a:p>
          <a:p>
            <a:pPr lvl="0"/>
            <a:r>
              <a:rPr lang="en-US" sz="1200" b="1" kern="1200" dirty="0">
                <a:solidFill>
                  <a:schemeClr val="tx1"/>
                </a:solidFill>
                <a:latin typeface="+mn-lt"/>
                <a:ea typeface="+mn-ea"/>
                <a:cs typeface="+mn-cs"/>
              </a:rPr>
              <a:t>Settings: </a:t>
            </a:r>
            <a:r>
              <a:rPr lang="en-US" sz="1200" kern="1200" dirty="0">
                <a:solidFill>
                  <a:schemeClr val="tx1"/>
                </a:solidFill>
                <a:latin typeface="+mn-lt"/>
                <a:ea typeface="+mn-ea"/>
                <a:cs typeface="+mn-cs"/>
              </a:rPr>
              <a:t>To configure network settings, change password, LDAP Server, HTTP Server, Email Settings and Time Settings.</a:t>
            </a:r>
          </a:p>
          <a:p>
            <a:pPr lvl="0"/>
            <a:r>
              <a:rPr lang="en-US" sz="1200" b="1" kern="1200" dirty="0">
                <a:solidFill>
                  <a:schemeClr val="tx1"/>
                </a:solidFill>
                <a:latin typeface="+mn-lt"/>
                <a:ea typeface="+mn-ea"/>
                <a:cs typeface="+mn-cs"/>
              </a:rPr>
              <a:t>Maintenance</a:t>
            </a:r>
            <a:r>
              <a:rPr lang="en-US" sz="1200" kern="1200" dirty="0">
                <a:solidFill>
                  <a:schemeClr val="tx1"/>
                </a:solidFill>
                <a:latin typeface="+mn-lt"/>
                <a:ea typeface="+mn-ea"/>
                <a:cs typeface="+mn-cs"/>
              </a:rPr>
              <a:t>: To perform firmware upgrade, backup configurations, cleaner setup, reset/reboot, syslog setup and troubleshooting.</a:t>
            </a:r>
          </a:p>
        </p:txBody>
      </p:sp>
      <p:sp>
        <p:nvSpPr>
          <p:cNvPr id="4" name="Slide Number Placeholder 3"/>
          <p:cNvSpPr>
            <a:spLocks noGrp="1"/>
          </p:cNvSpPr>
          <p:nvPr>
            <p:ph type="sldNum" sz="quarter" idx="10"/>
          </p:nvPr>
        </p:nvSpPr>
        <p:spPr/>
        <p:txBody>
          <a:bodyPr/>
          <a:lstStyle/>
          <a:p>
            <a:fld id="{FDCE98A0-C3B9-426F-9970-4C359B68900F}" type="slidenum">
              <a:rPr lang="fr-FR" smtClean="0"/>
              <a:pPr/>
              <a:t>14</a:t>
            </a:fld>
            <a:endParaRPr lang="fr-FR"/>
          </a:p>
        </p:txBody>
      </p:sp>
    </p:spTree>
    <p:extLst>
      <p:ext uri="{BB962C8B-B14F-4D97-AF65-F5344CB8AC3E}">
        <p14:creationId xmlns:p14="http://schemas.microsoft.com/office/powerpoint/2010/main" val="1156766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00" dirty="0"/>
          </a:p>
        </p:txBody>
      </p:sp>
      <p:sp>
        <p:nvSpPr>
          <p:cNvPr id="4" name="Slide Number Placeholder 3"/>
          <p:cNvSpPr>
            <a:spLocks noGrp="1"/>
          </p:cNvSpPr>
          <p:nvPr>
            <p:ph type="sldNum" sz="quarter" idx="10"/>
          </p:nvPr>
        </p:nvSpPr>
        <p:spPr/>
        <p:txBody>
          <a:bodyPr/>
          <a:lstStyle/>
          <a:p>
            <a:fld id="{FDCE98A0-C3B9-426F-9970-4C359B68900F}" type="slidenum">
              <a:rPr lang="fr-FR" smtClean="0"/>
              <a:pPr/>
              <a:t>21</a:t>
            </a:fld>
            <a:endParaRPr lang="fr-FR"/>
          </a:p>
        </p:txBody>
      </p:sp>
    </p:spTree>
    <p:extLst>
      <p:ext uri="{BB962C8B-B14F-4D97-AF65-F5344CB8AC3E}">
        <p14:creationId xmlns:p14="http://schemas.microsoft.com/office/powerpoint/2010/main" val="1594182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172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F6C9D-D37D-4B6B-B799-85FF714901BF}"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396C0-C315-4C34-AB70-FF198253146A}" type="slidenum">
              <a:rPr lang="en-US" smtClean="0"/>
              <a:t>‹#›</a:t>
            </a:fld>
            <a:endParaRPr lang="en-US"/>
          </a:p>
        </p:txBody>
      </p:sp>
    </p:spTree>
    <p:extLst>
      <p:ext uri="{BB962C8B-B14F-4D97-AF65-F5344CB8AC3E}">
        <p14:creationId xmlns:p14="http://schemas.microsoft.com/office/powerpoint/2010/main" val="387891714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F6C9D-D37D-4B6B-B799-85FF714901BF}" type="datetimeFigureOut">
              <a:rPr lang="en-US" smtClean="0"/>
              <a:t>4/19/2017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0396C0-C315-4C34-AB70-FF198253146A}" type="slidenum">
              <a:rPr lang="en-US" smtClean="0"/>
              <a:t>‹#›</a:t>
            </a:fld>
            <a:endParaRPr lang="en-US"/>
          </a:p>
        </p:txBody>
      </p:sp>
    </p:spTree>
    <p:extLst>
      <p:ext uri="{BB962C8B-B14F-4D97-AF65-F5344CB8AC3E}">
        <p14:creationId xmlns:p14="http://schemas.microsoft.com/office/powerpoint/2010/main" val="332905234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F6C9D-D37D-4B6B-B799-85FF714901BF}" type="datetimeFigureOut">
              <a:rPr lang="en-US" smtClean="0"/>
              <a:t>4/19/2017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0396C0-C315-4C34-AB70-FF198253146A}" type="slidenum">
              <a:rPr lang="en-US" smtClean="0"/>
              <a:t>‹#›</a:t>
            </a:fld>
            <a:endParaRPr lang="en-US"/>
          </a:p>
        </p:txBody>
      </p:sp>
    </p:spTree>
    <p:extLst>
      <p:ext uri="{BB962C8B-B14F-4D97-AF65-F5344CB8AC3E}">
        <p14:creationId xmlns:p14="http://schemas.microsoft.com/office/powerpoint/2010/main" val="428804419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A0FA1-0CC7-462C-9555-2393B5DA7ECC}" type="datetimeFigureOut">
              <a:rPr lang="en-US" smtClean="0"/>
              <a:pPr/>
              <a:t>4/19/2017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CBDC6F-44D6-492B-8829-94D715890C05}" type="slidenum">
              <a:rPr lang="en-US" smtClean="0"/>
              <a:pPr/>
              <a:t>‹#›</a:t>
            </a:fld>
            <a:endParaRPr lang="en-US"/>
          </a:p>
        </p:txBody>
      </p:sp>
    </p:spTree>
    <p:extLst>
      <p:ext uri="{BB962C8B-B14F-4D97-AF65-F5344CB8AC3E}">
        <p14:creationId xmlns:p14="http://schemas.microsoft.com/office/powerpoint/2010/main" val="1932027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r>
              <a:rPr lang="en-US" altLang="en-US"/>
              <a:t>6/19/14</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F66DF1FF-68E1-4B77-8D86-73557C4890E5}" type="slidenum">
              <a:rPr lang="en-US" altLang="en-US" smtClean="0"/>
              <a:pPr>
                <a:defRPr/>
              </a:pPr>
              <a:t>‹#›</a:t>
            </a:fld>
            <a:endParaRPr lang="en-US" altLang="en-US"/>
          </a:p>
        </p:txBody>
      </p:sp>
    </p:spTree>
    <p:extLst>
      <p:ext uri="{BB962C8B-B14F-4D97-AF65-F5344CB8AC3E}">
        <p14:creationId xmlns:p14="http://schemas.microsoft.com/office/powerpoint/2010/main" val="3179802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9F6C9D-D37D-4B6B-B799-85FF714901BF}"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0396C0-C315-4C34-AB70-FF198253146A}" type="slidenum">
              <a:rPr lang="en-US" smtClean="0"/>
              <a:t>‹#›</a:t>
            </a:fld>
            <a:endParaRPr lang="en-US"/>
          </a:p>
        </p:txBody>
      </p:sp>
    </p:spTree>
    <p:extLst>
      <p:ext uri="{BB962C8B-B14F-4D97-AF65-F5344CB8AC3E}">
        <p14:creationId xmlns:p14="http://schemas.microsoft.com/office/powerpoint/2010/main" val="282403187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F6C9D-D37D-4B6B-B799-85FF714901BF}"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396C0-C315-4C34-AB70-FF198253146A}" type="slidenum">
              <a:rPr lang="en-US" smtClean="0"/>
              <a:t>‹#›</a:t>
            </a:fld>
            <a:endParaRPr lang="en-US"/>
          </a:p>
        </p:txBody>
      </p:sp>
    </p:spTree>
    <p:extLst>
      <p:ext uri="{BB962C8B-B14F-4D97-AF65-F5344CB8AC3E}">
        <p14:creationId xmlns:p14="http://schemas.microsoft.com/office/powerpoint/2010/main" val="339861971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F6C9D-D37D-4B6B-B799-85FF714901BF}"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396C0-C315-4C34-AB70-FF198253146A}" type="slidenum">
              <a:rPr lang="en-US" smtClean="0"/>
              <a:t>‹#›</a:t>
            </a:fld>
            <a:endParaRPr lang="en-US"/>
          </a:p>
        </p:txBody>
      </p:sp>
    </p:spTree>
    <p:extLst>
      <p:ext uri="{BB962C8B-B14F-4D97-AF65-F5344CB8AC3E}">
        <p14:creationId xmlns:p14="http://schemas.microsoft.com/office/powerpoint/2010/main" val="428524001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06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9F6C9D-D37D-4B6B-B799-85FF714901BF}" type="datetimeFigureOut">
              <a:rPr lang="en-US" smtClean="0">
                <a:solidFill>
                  <a:prstClr val="black">
                    <a:tint val="75000"/>
                  </a:prstClr>
                </a:solidFill>
              </a:rPr>
              <a:pPr/>
              <a:t>4/19/2017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0396C0-C315-4C34-AB70-FF198253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21033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207335"/>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A0FA1-0CC7-462C-9555-2393B5DA7ECC}" type="datetimeFigureOut">
              <a:rPr lang="en-US" smtClean="0">
                <a:solidFill>
                  <a:prstClr val="black">
                    <a:tint val="75000"/>
                  </a:prstClr>
                </a:solidFill>
              </a:rPr>
              <a:pPr/>
              <a:t>4/19/2017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CBDC6F-44D6-492B-8829-94D715890C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250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9F6C9D-D37D-4B6B-B799-85FF714901BF}" type="datetimeFigureOut">
              <a:rPr lang="en-US" smtClean="0">
                <a:solidFill>
                  <a:prstClr val="black">
                    <a:tint val="75000"/>
                  </a:prstClr>
                </a:solidFill>
              </a:rPr>
              <a:pPr/>
              <a:t>4/19/2017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0396C0-C315-4C34-AB70-FF198253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73684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9F6C9D-D37D-4B6B-B799-85FF714901BF}" type="datetimeFigureOut">
              <a:rPr lang="en-US" smtClean="0">
                <a:solidFill>
                  <a:prstClr val="black">
                    <a:tint val="75000"/>
                  </a:prstClr>
                </a:solidFill>
              </a:rPr>
              <a:pPr/>
              <a:t>4/19/2017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0396C0-C315-4C34-AB70-FF198253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27494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9F6C9D-D37D-4B6B-B799-85FF714901BF}" type="datetimeFigureOut">
              <a:rPr lang="en-US" smtClean="0">
                <a:solidFill>
                  <a:prstClr val="black">
                    <a:tint val="75000"/>
                  </a:prstClr>
                </a:solidFill>
              </a:rPr>
              <a:pPr/>
              <a:t>4/19/2017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0396C0-C315-4C34-AB70-FF198253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07093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9F6C9D-D37D-4B6B-B799-85FF714901BF}" type="datetimeFigureOut">
              <a:rPr lang="en-US" smtClean="0">
                <a:solidFill>
                  <a:prstClr val="black">
                    <a:tint val="75000"/>
                  </a:prstClr>
                </a:solidFill>
              </a:rPr>
              <a:pPr/>
              <a:t>4/19/2017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0396C0-C315-4C34-AB70-FF198253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804750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A0FA1-0CC7-462C-9555-2393B5DA7ECC}" type="datetimeFigureOut">
              <a:rPr lang="en-US" smtClean="0">
                <a:solidFill>
                  <a:prstClr val="black">
                    <a:tint val="75000"/>
                  </a:prstClr>
                </a:solidFill>
              </a:rPr>
              <a:pPr/>
              <a:t>4/19/2017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CBDC6F-44D6-492B-8829-94D715890C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037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r>
              <a:rPr lang="en-US" altLang="en-US">
                <a:solidFill>
                  <a:prstClr val="black">
                    <a:tint val="75000"/>
                  </a:prstClr>
                </a:solidFill>
              </a:rPr>
              <a:t>6/19/14</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66DF1FF-68E1-4B77-8D86-73557C4890E5}"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073850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9F6C9D-D37D-4B6B-B799-85FF714901BF}" type="datetimeFigureOut">
              <a:rPr lang="en-US" smtClean="0">
                <a:solidFill>
                  <a:prstClr val="black">
                    <a:tint val="75000"/>
                  </a:prstClr>
                </a:solidFill>
              </a:rPr>
              <a:pPr/>
              <a:t>4/19/2017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0396C0-C315-4C34-AB70-FF198253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510016"/>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F6C9D-D37D-4B6B-B799-85FF714901BF}" type="datetimeFigureOut">
              <a:rPr lang="en-US" smtClean="0">
                <a:solidFill>
                  <a:prstClr val="black">
                    <a:tint val="75000"/>
                  </a:prstClr>
                </a:solidFill>
              </a:rPr>
              <a:pPr/>
              <a:t>4/19/2017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0396C0-C315-4C34-AB70-FF198253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93283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9F6C9D-D37D-4B6B-B799-85FF714901BF}" type="datetimeFigureOut">
              <a:rPr lang="en-US" smtClean="0">
                <a:solidFill>
                  <a:prstClr val="black">
                    <a:tint val="75000"/>
                  </a:prstClr>
                </a:solidFill>
              </a:rPr>
              <a:pPr/>
              <a:t>4/19/2017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0396C0-C315-4C34-AB70-FF19825314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91701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585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83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A0FA1-0CC7-462C-9555-2393B5DA7ECC}" type="datetimeFigureOut">
              <a:rPr lang="en-US" smtClean="0"/>
              <a:pPr/>
              <a:t>4/19/2017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CBDC6F-44D6-492B-8829-94D715890C05}" type="slidenum">
              <a:rPr lang="en-US" smtClean="0"/>
              <a:pPr/>
              <a:t>‹#›</a:t>
            </a:fld>
            <a:endParaRPr lang="en-US"/>
          </a:p>
        </p:txBody>
      </p:sp>
    </p:spTree>
    <p:extLst>
      <p:ext uri="{BB962C8B-B14F-4D97-AF65-F5344CB8AC3E}">
        <p14:creationId xmlns:p14="http://schemas.microsoft.com/office/powerpoint/2010/main" val="327552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A0FA1-0CC7-462C-9555-2393B5DA7ECC}"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BDC6F-44D6-492B-8829-94D715890C05}" type="slidenum">
              <a:rPr lang="en-US" smtClean="0"/>
              <a:pPr/>
              <a:t>‹#›</a:t>
            </a:fld>
            <a:endParaRPr lang="en-US"/>
          </a:p>
        </p:txBody>
      </p:sp>
    </p:spTree>
    <p:extLst>
      <p:ext uri="{BB962C8B-B14F-4D97-AF65-F5344CB8AC3E}">
        <p14:creationId xmlns:p14="http://schemas.microsoft.com/office/powerpoint/2010/main" val="805362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en-US" altLang="en-US"/>
              <a:t>6/19/14</a:t>
            </a:r>
          </a:p>
        </p:txBody>
      </p:sp>
      <p:sp>
        <p:nvSpPr>
          <p:cNvPr id="6" name="Rectangle 5"/>
          <p:cNvSpPr>
            <a:spLocks noGrp="1" noChangeArrowheads="1"/>
          </p:cNvSpPr>
          <p:nvPr>
            <p:ph type="sldNum" idx="11"/>
          </p:nvPr>
        </p:nvSpPr>
        <p:spPr>
          <a:ln/>
        </p:spPr>
        <p:txBody>
          <a:bodyPr/>
          <a:lstStyle>
            <a:lvl1pPr>
              <a:defRPr/>
            </a:lvl1pPr>
          </a:lstStyle>
          <a:p>
            <a:pPr>
              <a:defRPr/>
            </a:pPr>
            <a:fld id="{F66DF1FF-68E1-4B77-8D86-73557C4890E5}" type="slidenum">
              <a:rPr lang="en-US" altLang="en-US"/>
              <a:pPr>
                <a:defRPr/>
              </a:pPr>
              <a:t>‹#›</a:t>
            </a:fld>
            <a:endParaRPr lang="en-US" altLang="en-US"/>
          </a:p>
        </p:txBody>
      </p:sp>
    </p:spTree>
    <p:extLst>
      <p:ext uri="{BB962C8B-B14F-4D97-AF65-F5344CB8AC3E}">
        <p14:creationId xmlns:p14="http://schemas.microsoft.com/office/powerpoint/2010/main" val="281178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9F6C9D-D37D-4B6B-B799-85FF714901BF}"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396C0-C315-4C34-AB70-FF198253146A}" type="slidenum">
              <a:rPr lang="en-US" smtClean="0"/>
              <a:t>‹#›</a:t>
            </a:fld>
            <a:endParaRPr lang="en-US"/>
          </a:p>
        </p:txBody>
      </p:sp>
    </p:spTree>
    <p:extLst>
      <p:ext uri="{BB962C8B-B14F-4D97-AF65-F5344CB8AC3E}">
        <p14:creationId xmlns:p14="http://schemas.microsoft.com/office/powerpoint/2010/main" val="380019788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A0FA1-0CC7-462C-9555-2393B5DA7ECC}" type="datetimeFigureOut">
              <a:rPr lang="en-US" smtClean="0"/>
              <a:pPr/>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BDC6F-44D6-492B-8829-94D715890C05}" type="slidenum">
              <a:rPr lang="en-US" smtClean="0"/>
              <a:pPr/>
              <a:t>‹#›</a:t>
            </a:fld>
            <a:endParaRPr lang="en-US"/>
          </a:p>
        </p:txBody>
      </p:sp>
    </p:spTree>
    <p:extLst>
      <p:ext uri="{BB962C8B-B14F-4D97-AF65-F5344CB8AC3E}">
        <p14:creationId xmlns:p14="http://schemas.microsoft.com/office/powerpoint/2010/main" val="973208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9F6C9D-D37D-4B6B-B799-85FF714901BF}"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0396C0-C315-4C34-AB70-FF198253146A}" type="slidenum">
              <a:rPr lang="en-US" smtClean="0"/>
              <a:t>‹#›</a:t>
            </a:fld>
            <a:endParaRPr lang="en-US"/>
          </a:p>
        </p:txBody>
      </p:sp>
    </p:spTree>
    <p:extLst>
      <p:ext uri="{BB962C8B-B14F-4D97-AF65-F5344CB8AC3E}">
        <p14:creationId xmlns:p14="http://schemas.microsoft.com/office/powerpoint/2010/main" val="3345237787"/>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emf"/><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gif"/><Relationship Id="rId5" Type="http://schemas.openxmlformats.org/officeDocument/2006/relationships/theme" Target="../theme/theme3.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image" Target="../media/image6.emf"/><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5.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5.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5.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9B46B-9866-4723-B4A4-2A73AAE54ADB}" type="slidenum">
              <a:rPr lang="en-US" smtClean="0"/>
              <a:t>‹#›</a:t>
            </a:fld>
            <a:endParaRPr lang="en-US"/>
          </a:p>
        </p:txBody>
      </p:sp>
      <p:pic>
        <p:nvPicPr>
          <p:cNvPr id="8" name="Shape 10" descr="background.jpg"/>
          <p:cNvPicPr preferRelativeResize="0"/>
          <p:nvPr userDrawn="1"/>
        </p:nvPicPr>
        <p:blipFill rotWithShape="1">
          <a:blip r:embed="rId3">
            <a:alphaModFix/>
          </a:blip>
          <a:srcRect/>
          <a:stretch/>
        </p:blipFill>
        <p:spPr>
          <a:xfrm>
            <a:off x="0" y="0"/>
            <a:ext cx="12192000" cy="6888939"/>
          </a:xfrm>
          <a:prstGeom prst="rect">
            <a:avLst/>
          </a:prstGeom>
          <a:noFill/>
          <a:ln>
            <a:noFill/>
          </a:ln>
        </p:spPr>
      </p:pic>
      <p:pic>
        <p:nvPicPr>
          <p:cNvPr id="9" name="Shape 131"/>
          <p:cNvPicPr preferRelativeResize="0"/>
          <p:nvPr userDrawn="1"/>
        </p:nvPicPr>
        <p:blipFill rotWithShape="1">
          <a:blip r:embed="rId4">
            <a:alphaModFix/>
          </a:blip>
          <a:srcRect/>
          <a:stretch/>
        </p:blipFill>
        <p:spPr>
          <a:xfrm>
            <a:off x="3681663" y="198872"/>
            <a:ext cx="4415590" cy="637494"/>
          </a:xfrm>
          <a:prstGeom prst="rect">
            <a:avLst/>
          </a:prstGeom>
          <a:noFill/>
          <a:ln>
            <a:noFill/>
          </a:ln>
        </p:spPr>
      </p:pic>
      <p:pic>
        <p:nvPicPr>
          <p:cNvPr id="10" name="Picture 9"/>
          <p:cNvPicPr>
            <a:picLocks noChangeAspect="1"/>
          </p:cNvPicPr>
          <p:nvPr userDrawn="1"/>
        </p:nvPicPr>
        <p:blipFill rotWithShape="1">
          <a:blip r:embed="rId5"/>
          <a:srcRect b="50586"/>
          <a:stretch>
            <a:fillRect/>
          </a:stretch>
        </p:blipFill>
        <p:spPr>
          <a:xfrm>
            <a:off x="5294681" y="6145619"/>
            <a:ext cx="1484677" cy="733647"/>
          </a:xfrm>
          <a:prstGeom prst="rect">
            <a:avLst/>
          </a:prstGeom>
        </p:spPr>
      </p:pic>
    </p:spTree>
    <p:extLst>
      <p:ext uri="{BB962C8B-B14F-4D97-AF65-F5344CB8AC3E}">
        <p14:creationId xmlns:p14="http://schemas.microsoft.com/office/powerpoint/2010/main" val="932456116"/>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3256547" y="1410"/>
            <a:ext cx="5269101" cy="6858000"/>
          </a:xfrm>
          <a:prstGeom prst="rect">
            <a:avLst/>
          </a:prstGeom>
          <a:solidFill>
            <a:srgbClr val="11294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350" dirty="0">
              <a:solidFill>
                <a:srgbClr val="000099"/>
              </a:solidFill>
              <a:latin typeface="Calibri" pitchFamily="34" charset="0"/>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37095" y="-1104114"/>
            <a:ext cx="4487173" cy="3172231"/>
          </a:xfrm>
          <a:prstGeom prst="rect">
            <a:avLst/>
          </a:prstGeom>
        </p:spPr>
      </p:pic>
      <p:sp>
        <p:nvSpPr>
          <p:cNvPr id="10" name="TextBox 9"/>
          <p:cNvSpPr txBox="1"/>
          <p:nvPr userDrawn="1"/>
        </p:nvSpPr>
        <p:spPr>
          <a:xfrm rot="16200000">
            <a:off x="-860791" y="2614802"/>
            <a:ext cx="6857999" cy="1631216"/>
          </a:xfrm>
          <a:prstGeom prst="rect">
            <a:avLst/>
          </a:prstGeom>
          <a:noFill/>
        </p:spPr>
        <p:txBody>
          <a:bodyPr wrap="square" rtlCol="0" anchor="ctr">
            <a:spAutoFit/>
          </a:bodyPr>
          <a:lstStyle/>
          <a:p>
            <a:pPr algn="ctr"/>
            <a:r>
              <a:rPr lang="en-US" sz="9600" b="1" dirty="0">
                <a:solidFill>
                  <a:srgbClr val="D1F3FF"/>
                </a:solidFill>
                <a:latin typeface="Open Sans"/>
                <a:cs typeface="Open Sans"/>
              </a:rPr>
              <a:t>AGENDA</a:t>
            </a:r>
          </a:p>
        </p:txBody>
      </p:sp>
      <p:pic>
        <p:nvPicPr>
          <p:cNvPr id="12" name="Picture 11"/>
          <p:cNvPicPr>
            <a:picLocks noChangeAspect="1"/>
          </p:cNvPicPr>
          <p:nvPr userDrawn="1"/>
        </p:nvPicPr>
        <p:blipFill rotWithShape="1">
          <a:blip r:embed="rId4"/>
          <a:srcRect b="50586"/>
          <a:stretch>
            <a:fillRect/>
          </a:stretch>
        </p:blipFill>
        <p:spPr>
          <a:xfrm>
            <a:off x="5214471" y="6129577"/>
            <a:ext cx="1484677" cy="733647"/>
          </a:xfrm>
          <a:prstGeom prst="rect">
            <a:avLst/>
          </a:prstGeom>
        </p:spPr>
      </p:pic>
    </p:spTree>
    <p:extLst>
      <p:ext uri="{BB962C8B-B14F-4D97-AF65-F5344CB8AC3E}">
        <p14:creationId xmlns:p14="http://schemas.microsoft.com/office/powerpoint/2010/main" val="951996268"/>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p:cNvSpPr/>
          <p:nvPr userDrawn="1"/>
        </p:nvSpPr>
        <p:spPr>
          <a:xfrm>
            <a:off x="0" y="0"/>
            <a:ext cx="12192000" cy="733425"/>
          </a:xfrm>
          <a:prstGeom prst="rect">
            <a:avLst/>
          </a:prstGeom>
          <a:solidFill>
            <a:srgbClr val="355A9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886200" y="90697"/>
            <a:ext cx="3800475" cy="548855"/>
          </a:xfrm>
          <a:prstGeom prst="rect">
            <a:avLst/>
          </a:prstGeom>
        </p:spPr>
      </p:pic>
      <p:pic>
        <p:nvPicPr>
          <p:cNvPr id="17" name="Picture 16"/>
          <p:cNvPicPr>
            <a:picLocks noChangeAspect="1"/>
          </p:cNvPicPr>
          <p:nvPr userDrawn="1"/>
        </p:nvPicPr>
        <p:blipFill rotWithShape="1">
          <a:blip r:embed="rId7"/>
          <a:srcRect l="-49411" t="-49411" r="-49411" b="50441"/>
          <a:stretch/>
        </p:blipFill>
        <p:spPr>
          <a:xfrm>
            <a:off x="5070231" y="5771120"/>
            <a:ext cx="2207846" cy="1099024"/>
          </a:xfrm>
          <a:prstGeom prst="rect">
            <a:avLst/>
          </a:prstGeom>
        </p:spPr>
      </p:pic>
      <p:sp>
        <p:nvSpPr>
          <p:cNvPr id="18" name="TextBox 17"/>
          <p:cNvSpPr txBox="1"/>
          <p:nvPr userDrawn="1"/>
        </p:nvSpPr>
        <p:spPr>
          <a:xfrm>
            <a:off x="9963150" y="6581942"/>
            <a:ext cx="1962150" cy="261610"/>
          </a:xfrm>
          <a:prstGeom prst="rect">
            <a:avLst/>
          </a:prstGeom>
          <a:noFill/>
        </p:spPr>
        <p:txBody>
          <a:bodyPr wrap="square" rtlCol="0">
            <a:spAutoFit/>
          </a:bodyPr>
          <a:lstStyle/>
          <a:p>
            <a:r>
              <a:rPr lang="en-US" sz="1100" b="1" dirty="0">
                <a:solidFill>
                  <a:srgbClr val="355A91"/>
                </a:solidFill>
              </a:rPr>
              <a:t>WWW.GRANDSTREAM.COM</a:t>
            </a:r>
          </a:p>
        </p:txBody>
      </p:sp>
      <p:sp>
        <p:nvSpPr>
          <p:cNvPr id="24" name="TextBox 23"/>
          <p:cNvSpPr txBox="1"/>
          <p:nvPr userDrawn="1"/>
        </p:nvSpPr>
        <p:spPr>
          <a:xfrm>
            <a:off x="11766270" y="6545774"/>
            <a:ext cx="313435" cy="305707"/>
          </a:xfrm>
          <a:prstGeom prst="rect">
            <a:avLst/>
          </a:prstGeom>
          <a:solidFill>
            <a:srgbClr val="3EA8CC"/>
          </a:solidFill>
        </p:spPr>
        <p:txBody>
          <a:bodyPr wrap="square" lIns="0" tIns="0" rIns="0" bIns="0" rtlCol="0" anchor="ctr" anchorCtr="1">
            <a:noAutofit/>
          </a:bodyPr>
          <a:lstStyle/>
          <a:p>
            <a:pPr algn="ctr"/>
            <a:fld id="{74F09A5E-8976-4F68-98B6-A0B955766405}" type="slidenum">
              <a:rPr lang="en-US" sz="900" b="1" smtClean="0">
                <a:solidFill>
                  <a:schemeClr val="bg1"/>
                </a:solidFill>
                <a:latin typeface="Open Sans Light"/>
              </a:rPr>
              <a:t>‹#›</a:t>
            </a:fld>
            <a:endParaRPr lang="en-US" sz="900" b="1" dirty="0">
              <a:solidFill>
                <a:schemeClr val="bg1"/>
              </a:solidFill>
              <a:latin typeface="Open Sans Light"/>
            </a:endParaRPr>
          </a:p>
        </p:txBody>
      </p:sp>
    </p:spTree>
    <p:extLst>
      <p:ext uri="{BB962C8B-B14F-4D97-AF65-F5344CB8AC3E}">
        <p14:creationId xmlns:p14="http://schemas.microsoft.com/office/powerpoint/2010/main" val="3811260144"/>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5" r:id="rId3"/>
    <p:sldLayoutId id="214748367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9B46B-9866-4723-B4A4-2A73AAE54ADB}" type="slidenum">
              <a:rPr lang="en-US" smtClean="0"/>
              <a:t>‹#›</a:t>
            </a:fld>
            <a:endParaRPr lang="en-US"/>
          </a:p>
        </p:txBody>
      </p:sp>
      <p:sp>
        <p:nvSpPr>
          <p:cNvPr id="7" name="Rectangle 6"/>
          <p:cNvSpPr/>
          <p:nvPr userDrawn="1"/>
        </p:nvSpPr>
        <p:spPr>
          <a:xfrm>
            <a:off x="0" y="0"/>
            <a:ext cx="12192000" cy="733425"/>
          </a:xfrm>
          <a:prstGeom prst="rect">
            <a:avLst/>
          </a:prstGeom>
          <a:solidFill>
            <a:srgbClr val="355A9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886200" y="90697"/>
            <a:ext cx="3800475" cy="548855"/>
          </a:xfrm>
          <a:prstGeom prst="rect">
            <a:avLst/>
          </a:prstGeom>
        </p:spPr>
      </p:pic>
      <p:pic>
        <p:nvPicPr>
          <p:cNvPr id="9" name="Picture 8"/>
          <p:cNvPicPr>
            <a:picLocks noChangeAspect="1"/>
          </p:cNvPicPr>
          <p:nvPr userDrawn="1"/>
        </p:nvPicPr>
        <p:blipFill rotWithShape="1">
          <a:blip r:embed="rId15"/>
          <a:srcRect l="-49411" t="-49411" r="-49411" b="50441"/>
          <a:stretch/>
        </p:blipFill>
        <p:spPr>
          <a:xfrm>
            <a:off x="5070231" y="5771120"/>
            <a:ext cx="2207846" cy="1099024"/>
          </a:xfrm>
          <a:prstGeom prst="rect">
            <a:avLst/>
          </a:prstGeom>
        </p:spPr>
      </p:pic>
      <p:sp>
        <p:nvSpPr>
          <p:cNvPr id="10" name="TextBox 9"/>
          <p:cNvSpPr txBox="1"/>
          <p:nvPr userDrawn="1"/>
        </p:nvSpPr>
        <p:spPr>
          <a:xfrm>
            <a:off x="9963150" y="6581942"/>
            <a:ext cx="1962150" cy="261610"/>
          </a:xfrm>
          <a:prstGeom prst="rect">
            <a:avLst/>
          </a:prstGeom>
          <a:noFill/>
        </p:spPr>
        <p:txBody>
          <a:bodyPr wrap="square" rtlCol="0">
            <a:spAutoFit/>
          </a:bodyPr>
          <a:lstStyle/>
          <a:p>
            <a:r>
              <a:rPr lang="en-US" sz="1100" b="1" dirty="0">
                <a:solidFill>
                  <a:srgbClr val="355A91"/>
                </a:solidFill>
              </a:rPr>
              <a:t>WWW.GRANDSTREAM.COM</a:t>
            </a:r>
          </a:p>
        </p:txBody>
      </p:sp>
      <p:sp>
        <p:nvSpPr>
          <p:cNvPr id="11" name="TextBox 10"/>
          <p:cNvSpPr txBox="1"/>
          <p:nvPr userDrawn="1"/>
        </p:nvSpPr>
        <p:spPr>
          <a:xfrm>
            <a:off x="11766270" y="6545774"/>
            <a:ext cx="313435" cy="305707"/>
          </a:xfrm>
          <a:prstGeom prst="rect">
            <a:avLst/>
          </a:prstGeom>
          <a:solidFill>
            <a:srgbClr val="3EA8CC"/>
          </a:solidFill>
        </p:spPr>
        <p:txBody>
          <a:bodyPr wrap="square" lIns="0" tIns="0" rIns="0" bIns="0" rtlCol="0" anchor="ctr" anchorCtr="1">
            <a:noAutofit/>
          </a:bodyPr>
          <a:lstStyle/>
          <a:p>
            <a:pPr algn="ctr"/>
            <a:fld id="{74F09A5E-8976-4F68-98B6-A0B955766405}" type="slidenum">
              <a:rPr lang="en-US" sz="900" b="1" smtClean="0">
                <a:solidFill>
                  <a:schemeClr val="bg1"/>
                </a:solidFill>
                <a:latin typeface="Open Sans Light"/>
              </a:rPr>
              <a:t>‹#›</a:t>
            </a:fld>
            <a:endParaRPr lang="en-US" sz="900" b="1" dirty="0">
              <a:solidFill>
                <a:schemeClr val="bg1"/>
              </a:solidFill>
              <a:latin typeface="Open Sans Light"/>
            </a:endParaRPr>
          </a:p>
        </p:txBody>
      </p:sp>
    </p:spTree>
    <p:extLst>
      <p:ext uri="{BB962C8B-B14F-4D97-AF65-F5344CB8AC3E}">
        <p14:creationId xmlns:p14="http://schemas.microsoft.com/office/powerpoint/2010/main" val="20071119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9B46B-9866-4723-B4A4-2A73AAE54ADB}"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12192000" cy="733425"/>
          </a:xfrm>
          <a:prstGeom prst="rect">
            <a:avLst/>
          </a:prstGeom>
          <a:solidFill>
            <a:srgbClr val="355A9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886200" y="90697"/>
            <a:ext cx="3800475" cy="548855"/>
          </a:xfrm>
          <a:prstGeom prst="rect">
            <a:avLst/>
          </a:prstGeom>
        </p:spPr>
      </p:pic>
      <p:pic>
        <p:nvPicPr>
          <p:cNvPr id="9" name="Picture 8"/>
          <p:cNvPicPr>
            <a:picLocks noChangeAspect="1"/>
          </p:cNvPicPr>
          <p:nvPr userDrawn="1"/>
        </p:nvPicPr>
        <p:blipFill rotWithShape="1">
          <a:blip r:embed="rId15"/>
          <a:srcRect l="-49411" t="-49411" r="-49411" b="50441"/>
          <a:stretch/>
        </p:blipFill>
        <p:spPr>
          <a:xfrm>
            <a:off x="5070231" y="5771120"/>
            <a:ext cx="2207846" cy="1099024"/>
          </a:xfrm>
          <a:prstGeom prst="rect">
            <a:avLst/>
          </a:prstGeom>
        </p:spPr>
      </p:pic>
      <p:sp>
        <p:nvSpPr>
          <p:cNvPr id="10" name="TextBox 9"/>
          <p:cNvSpPr txBox="1"/>
          <p:nvPr userDrawn="1"/>
        </p:nvSpPr>
        <p:spPr>
          <a:xfrm>
            <a:off x="9963150" y="6581942"/>
            <a:ext cx="1962150" cy="261610"/>
          </a:xfrm>
          <a:prstGeom prst="rect">
            <a:avLst/>
          </a:prstGeom>
          <a:noFill/>
        </p:spPr>
        <p:txBody>
          <a:bodyPr wrap="square" rtlCol="0">
            <a:spAutoFit/>
          </a:bodyPr>
          <a:lstStyle/>
          <a:p>
            <a:r>
              <a:rPr lang="en-US" sz="1100" b="1" dirty="0">
                <a:solidFill>
                  <a:srgbClr val="355A91"/>
                </a:solidFill>
              </a:rPr>
              <a:t>WWW.GRANDSTREAM.COM</a:t>
            </a:r>
          </a:p>
        </p:txBody>
      </p:sp>
      <p:sp>
        <p:nvSpPr>
          <p:cNvPr id="11" name="TextBox 10"/>
          <p:cNvSpPr txBox="1"/>
          <p:nvPr userDrawn="1"/>
        </p:nvSpPr>
        <p:spPr>
          <a:xfrm>
            <a:off x="11766270" y="6545774"/>
            <a:ext cx="313435" cy="305707"/>
          </a:xfrm>
          <a:prstGeom prst="rect">
            <a:avLst/>
          </a:prstGeom>
          <a:solidFill>
            <a:srgbClr val="3EA8CC"/>
          </a:solidFill>
        </p:spPr>
        <p:txBody>
          <a:bodyPr wrap="square" lIns="0" tIns="0" rIns="0" bIns="0" rtlCol="0" anchor="ctr" anchorCtr="1">
            <a:noAutofit/>
          </a:bodyPr>
          <a:lstStyle/>
          <a:p>
            <a:pPr algn="ctr"/>
            <a:fld id="{74F09A5E-8976-4F68-98B6-A0B955766405}" type="slidenum">
              <a:rPr lang="en-US" sz="900" b="1" smtClean="0">
                <a:solidFill>
                  <a:prstClr val="white"/>
                </a:solidFill>
                <a:latin typeface="Open Sans Light"/>
              </a:rPr>
              <a:pPr algn="ctr"/>
              <a:t>‹#›</a:t>
            </a:fld>
            <a:endParaRPr lang="en-US" sz="900" b="1" dirty="0">
              <a:solidFill>
                <a:prstClr val="white"/>
              </a:solidFill>
              <a:latin typeface="Open Sans Light"/>
            </a:endParaRPr>
          </a:p>
        </p:txBody>
      </p:sp>
    </p:spTree>
    <p:extLst>
      <p:ext uri="{BB962C8B-B14F-4D97-AF65-F5344CB8AC3E}">
        <p14:creationId xmlns:p14="http://schemas.microsoft.com/office/powerpoint/2010/main" val="37417462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http://www.grandstream.com/sites/default/files/Resources/ucm6xxx_cdr_rec_api_guide.pdf"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hyperlink" Target="http://www.grandstream.com/sites/default/files/Resources/ucm6xxx_cdr_rec_api_guide.pdf" TargetMode="Externa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hyperlink" Target="http://www.grandstream.com/sites/default/files/Resources/UCM_series_AMI_guide.pdf"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201.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0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03.png"/></Relationships>
</file>

<file path=ppt/slides/_rels/slide10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05.PNG"/></Relationships>
</file>

<file path=ppt/slides/_rels/slide10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0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1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11.png"/></Relationships>
</file>

<file path=ppt/slides/_rels/slide11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212.png"/></Relationships>
</file>

<file path=ppt/slides/_rels/slide114.xml.rels><?xml version="1.0" encoding="UTF-8" standalone="yes"?>
<Relationships xmlns="http://schemas.openxmlformats.org/package/2006/relationships"><Relationship Id="rId3" Type="http://schemas.openxmlformats.org/officeDocument/2006/relationships/image" Target="../media/image213.png"/><Relationship Id="rId7" Type="http://schemas.openxmlformats.org/officeDocument/2006/relationships/image" Target="../media/image217.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11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220.png"/><Relationship Id="rId4" Type="http://schemas.openxmlformats.org/officeDocument/2006/relationships/image" Target="../media/image219.jpg"/></Relationships>
</file>

<file path=ppt/slides/_rels/slide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8.xml"/><Relationship Id="rId4" Type="http://schemas.openxmlformats.org/officeDocument/2006/relationships/image" Target="../media/image224.png"/></Relationships>
</file>

<file path=ppt/slides/_rels/slide11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3.xml"/><Relationship Id="rId4" Type="http://schemas.openxmlformats.org/officeDocument/2006/relationships/image" Target="../media/image22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13.xml"/><Relationship Id="rId4" Type="http://schemas.openxmlformats.org/officeDocument/2006/relationships/image" Target="../media/image233.png"/></Relationships>
</file>

<file path=ppt/slides/_rels/slide123.xml.rels><?xml version="1.0" encoding="UTF-8" standalone="yes"?>
<Relationships xmlns="http://schemas.openxmlformats.org/package/2006/relationships"><Relationship Id="rId3" Type="http://schemas.openxmlformats.org/officeDocument/2006/relationships/hyperlink" Target="http://www.grandstream.com/support/firmware" TargetMode="External"/><Relationship Id="rId2" Type="http://schemas.openxmlformats.org/officeDocument/2006/relationships/image" Target="../media/image232.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hyperlink" Target="http://www.grandstream.com/sites/default/files/Resources/ucm6xxx_analog_trunk_guide.pdf" TargetMode="External"/><Relationship Id="rId2" Type="http://schemas.openxmlformats.org/officeDocument/2006/relationships/image" Target="../media/image243.jpe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13.xml"/><Relationship Id="rId4" Type="http://schemas.openxmlformats.org/officeDocument/2006/relationships/image" Target="../media/image246.png"/></Relationships>
</file>

<file path=ppt/slides/_rels/slide134.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192.168.2.1:8089/"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hyperlink" Target="https://192.168.40.167:8089/" TargetMode="External"/></Relationships>
</file>

<file path=ppt/slides/_rels/slide140.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30.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emf"/></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4.pn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1.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48.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image" Target="../media/image95.jpeg"/><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06.png"/><Relationship Id="rId1" Type="http://schemas.openxmlformats.org/officeDocument/2006/relationships/slideLayout" Target="../slideLayouts/slideLayout13.xml"/><Relationship Id="rId6" Type="http://schemas.openxmlformats.org/officeDocument/2006/relationships/image" Target="../media/image107.jpeg"/><Relationship Id="rId5" Type="http://schemas.openxmlformats.org/officeDocument/2006/relationships/image" Target="../media/image68.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3.xml"/><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119.png"/><Relationship Id="rId4" Type="http://schemas.openxmlformats.org/officeDocument/2006/relationships/image" Target="../media/image118.png"/></Relationships>
</file>

<file path=ppt/slides/_rels/slide5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4" Type="http://schemas.openxmlformats.org/officeDocument/2006/relationships/image" Target="../media/image124.png"/></Relationships>
</file>

<file path=ppt/slides/_rels/slide6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3.xml"/><Relationship Id="rId4" Type="http://schemas.openxmlformats.org/officeDocument/2006/relationships/image" Target="../media/image133.png"/></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40.jpe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06.png"/><Relationship Id="rId1" Type="http://schemas.openxmlformats.org/officeDocument/2006/relationships/slideLayout" Target="../slideLayouts/slideLayout13.xml"/><Relationship Id="rId5" Type="http://schemas.openxmlformats.org/officeDocument/2006/relationships/image" Target="../media/image143.png"/><Relationship Id="rId4" Type="http://schemas.openxmlformats.org/officeDocument/2006/relationships/image" Target="../media/image142.png"/></Relationships>
</file>

<file path=ppt/slides/_rels/slide7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24.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7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3.xml"/><Relationship Id="rId5" Type="http://schemas.openxmlformats.org/officeDocument/2006/relationships/image" Target="../media/image149.png"/><Relationship Id="rId4" Type="http://schemas.openxmlformats.org/officeDocument/2006/relationships/image" Target="../media/image91.jpg"/></Relationships>
</file>

<file path=ppt/slides/_rels/slide7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3.xml"/><Relationship Id="rId4" Type="http://schemas.openxmlformats.org/officeDocument/2006/relationships/image" Target="../media/image159.png"/></Relationships>
</file>

<file path=ppt/slides/_rels/slide8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66.png"/><Relationship Id="rId2" Type="http://schemas.openxmlformats.org/officeDocument/2006/relationships/image" Target="../media/image162.png"/><Relationship Id="rId1" Type="http://schemas.openxmlformats.org/officeDocument/2006/relationships/slideLayout" Target="../slideLayouts/slideLayout8.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png"/></Relationships>
</file>

<file path=ppt/slides/_rels/slide8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wmf"/><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90.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173.jpeg"/><Relationship Id="rId5" Type="http://schemas.openxmlformats.org/officeDocument/2006/relationships/image" Target="../media/image172.png"/><Relationship Id="rId4" Type="http://schemas.openxmlformats.org/officeDocument/2006/relationships/image" Target="../media/image171.jpeg"/><Relationship Id="rId9" Type="http://schemas.openxmlformats.org/officeDocument/2006/relationships/image" Target="../media/image176.jpeg"/></Relationships>
</file>

<file path=ppt/slides/_rels/slide91.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7.png"/><Relationship Id="rId7" Type="http://schemas.openxmlformats.org/officeDocument/2006/relationships/image" Target="../media/image162.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178.png"/><Relationship Id="rId4" Type="http://schemas.openxmlformats.org/officeDocument/2006/relationships/image" Target="../media/image124.png"/></Relationships>
</file>

<file path=ppt/slides/_rels/slide9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181.jpeg"/><Relationship Id="rId1" Type="http://schemas.openxmlformats.org/officeDocument/2006/relationships/slideLayout" Target="../slideLayouts/slideLayout13.xml"/><Relationship Id="rId5" Type="http://schemas.openxmlformats.org/officeDocument/2006/relationships/image" Target="../media/image183.png"/><Relationship Id="rId4" Type="http://schemas.openxmlformats.org/officeDocument/2006/relationships/image" Target="../media/image182.png"/></Relationships>
</file>

<file path=ppt/slides/_rels/slide9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59.png"/><Relationship Id="rId1" Type="http://schemas.openxmlformats.org/officeDocument/2006/relationships/slideLayout" Target="../slideLayouts/slideLayout13.xml"/><Relationship Id="rId5" Type="http://schemas.openxmlformats.org/officeDocument/2006/relationships/image" Target="../media/image183.png"/><Relationship Id="rId4" Type="http://schemas.openxmlformats.org/officeDocument/2006/relationships/image" Target="../media/image91.jpg"/></Relationships>
</file>

<file path=ppt/slides/_rels/slide9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87.png"/><Relationship Id="rId1" Type="http://schemas.openxmlformats.org/officeDocument/2006/relationships/slideLayout" Target="../slideLayouts/slideLayout14.xml"/><Relationship Id="rId5" Type="http://schemas.openxmlformats.org/officeDocument/2006/relationships/image" Target="../media/image188.png"/><Relationship Id="rId4" Type="http://schemas.openxmlformats.org/officeDocument/2006/relationships/image" Target="../media/image58.png"/></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3.png"/><Relationship Id="rId2" Type="http://schemas.openxmlformats.org/officeDocument/2006/relationships/image" Target="../media/image58.png"/><Relationship Id="rId1" Type="http://schemas.openxmlformats.org/officeDocument/2006/relationships/slideLayout" Target="../slideLayouts/slideLayout14.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0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13.xml"/><Relationship Id="rId5" Type="http://schemas.openxmlformats.org/officeDocument/2006/relationships/image" Target="../media/image193.png"/><Relationship Id="rId4" Type="http://schemas.openxmlformats.org/officeDocument/2006/relationships/image" Target="../media/image1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2936117"/>
            <a:ext cx="12192000" cy="7789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ct val="0"/>
              </a:spcAft>
            </a:pPr>
            <a:r>
              <a:rPr lang="en-US" altLang="en-US" b="1" dirty="0">
                <a:solidFill>
                  <a:schemeClr val="bg1"/>
                </a:solidFill>
                <a:latin typeface="Microsoft YaHei" panose="020B0503020204020204" pitchFamily="34" charset="-122"/>
              </a:rPr>
              <a:t>UCM6xxx IP-PBX </a:t>
            </a:r>
            <a:r>
              <a:rPr lang="en-US" altLang="en-US" b="1" dirty="0" smtClean="0">
                <a:solidFill>
                  <a:schemeClr val="bg1"/>
                </a:solidFill>
                <a:latin typeface="Microsoft YaHei" panose="020B0503020204020204" pitchFamily="34" charset="-122"/>
              </a:rPr>
              <a:t>Seri</a:t>
            </a:r>
            <a:r>
              <a:rPr lang="tr-TR" altLang="en-US" b="1" smtClean="0">
                <a:solidFill>
                  <a:schemeClr val="bg1"/>
                </a:solidFill>
                <a:latin typeface="Microsoft YaHei" panose="020B0503020204020204" pitchFamily="34" charset="-122"/>
              </a:rPr>
              <a:t>si</a:t>
            </a:r>
            <a:endParaRPr lang="en-US" altLang="en-US" b="1" dirty="0">
              <a:solidFill>
                <a:schemeClr val="bg1"/>
              </a:solidFill>
              <a:latin typeface="Microsoft YaHei" panose="020B0503020204020204" pitchFamily="34" charset="-122"/>
            </a:endParaRPr>
          </a:p>
        </p:txBody>
      </p:sp>
      <p:sp>
        <p:nvSpPr>
          <p:cNvPr id="3" name="Subtitle 2"/>
          <p:cNvSpPr txBox="1">
            <a:spLocks/>
          </p:cNvSpPr>
          <p:nvPr/>
        </p:nvSpPr>
        <p:spPr>
          <a:xfrm>
            <a:off x="9016290" y="6453097"/>
            <a:ext cx="3810710" cy="4049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solidFill>
                <a:schemeClr val="bg1"/>
              </a:solidFill>
            </a:endParaRPr>
          </a:p>
        </p:txBody>
      </p:sp>
    </p:spTree>
    <p:extLst>
      <p:ext uri="{BB962C8B-B14F-4D97-AF65-F5344CB8AC3E}">
        <p14:creationId xmlns:p14="http://schemas.microsoft.com/office/powerpoint/2010/main" val="3013244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Line 10"/>
          <p:cNvSpPr>
            <a:spLocks noChangeShapeType="1"/>
          </p:cNvSpPr>
          <p:nvPr/>
        </p:nvSpPr>
        <p:spPr bwMode="auto">
          <a:xfrm>
            <a:off x="3124200" y="1805394"/>
            <a:ext cx="6102350" cy="2115"/>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grpSp>
        <p:nvGrpSpPr>
          <p:cNvPr id="2" name="Group 5"/>
          <p:cNvGrpSpPr>
            <a:grpSpLocks/>
          </p:cNvGrpSpPr>
          <p:nvPr/>
        </p:nvGrpSpPr>
        <p:grpSpPr bwMode="auto">
          <a:xfrm>
            <a:off x="2133602" y="1462598"/>
            <a:ext cx="1465263" cy="905654"/>
            <a:chOff x="431" y="1207"/>
            <a:chExt cx="907" cy="454"/>
          </a:xfrm>
        </p:grpSpPr>
        <p:grpSp>
          <p:nvGrpSpPr>
            <p:cNvPr id="3" name="Group 6"/>
            <p:cNvGrpSpPr>
              <a:grpSpLocks/>
            </p:cNvGrpSpPr>
            <p:nvPr/>
          </p:nvGrpSpPr>
          <p:grpSpPr bwMode="auto">
            <a:xfrm>
              <a:off x="431" y="1207"/>
              <a:ext cx="907" cy="454"/>
              <a:chOff x="2832" y="2832"/>
              <a:chExt cx="1680" cy="917"/>
            </a:xfrm>
          </p:grpSpPr>
          <p:sp>
            <p:nvSpPr>
              <p:cNvPr id="66749" name="Oval 7"/>
              <p:cNvSpPr>
                <a:spLocks noChangeArrowheads="1"/>
              </p:cNvSpPr>
              <p:nvPr/>
            </p:nvSpPr>
            <p:spPr bwMode="auto">
              <a:xfrm>
                <a:off x="2832" y="2976"/>
                <a:ext cx="1680" cy="773"/>
              </a:xfrm>
              <a:prstGeom prst="ellipse">
                <a:avLst/>
              </a:prstGeom>
              <a:gradFill rotWithShape="0">
                <a:gsLst>
                  <a:gs pos="0">
                    <a:srgbClr val="336699"/>
                  </a:gs>
                  <a:gs pos="100000">
                    <a:schemeClr val="bg1"/>
                  </a:gs>
                </a:gsLst>
                <a:path path="shape">
                  <a:fillToRect l="50000" t="50000" r="50000" b="50000"/>
                </a:path>
              </a:gradFill>
              <a:ln w="9525">
                <a:noFill/>
                <a:round/>
                <a:headEnd/>
                <a:tailEnd/>
              </a:ln>
            </p:spPr>
            <p:txBody>
              <a:bodyPr wrap="none" anchor="ctr"/>
              <a:lstStyle/>
              <a:p>
                <a:endParaRPr lang="zh-CN" altLang="en-US">
                  <a:latin typeface="Arial" pitchFamily="34" charset="0"/>
                  <a:cs typeface="Arial" pitchFamily="34" charset="0"/>
                </a:endParaRPr>
              </a:p>
            </p:txBody>
          </p:sp>
          <p:pic>
            <p:nvPicPr>
              <p:cNvPr id="66750" name="Picture 8" descr="图形1"/>
              <p:cNvPicPr>
                <a:picLocks noChangeAspect="1" noChangeArrowheads="1"/>
              </p:cNvPicPr>
              <p:nvPr/>
            </p:nvPicPr>
            <p:blipFill>
              <a:blip r:embed="rId3" cstate="print"/>
              <a:srcRect/>
              <a:stretch>
                <a:fillRect/>
              </a:stretch>
            </p:blipFill>
            <p:spPr bwMode="auto">
              <a:xfrm>
                <a:off x="2880" y="2832"/>
                <a:ext cx="1367" cy="672"/>
              </a:xfrm>
              <a:prstGeom prst="rect">
                <a:avLst/>
              </a:prstGeom>
              <a:noFill/>
              <a:ln w="9525">
                <a:noFill/>
                <a:miter lim="800000"/>
                <a:headEnd/>
                <a:tailEnd/>
              </a:ln>
            </p:spPr>
          </p:pic>
        </p:grpSp>
        <p:sp>
          <p:nvSpPr>
            <p:cNvPr id="66748" name="Text Box 9"/>
            <p:cNvSpPr txBox="1">
              <a:spLocks noChangeArrowheads="1"/>
            </p:cNvSpPr>
            <p:nvPr/>
          </p:nvSpPr>
          <p:spPr bwMode="auto">
            <a:xfrm>
              <a:off x="567" y="1253"/>
              <a:ext cx="576" cy="190"/>
            </a:xfrm>
            <a:prstGeom prst="rect">
              <a:avLst/>
            </a:prstGeom>
            <a:noFill/>
            <a:ln w="9525">
              <a:noFill/>
              <a:miter lim="800000"/>
              <a:headEnd/>
              <a:tailEnd/>
            </a:ln>
          </p:spPr>
          <p:txBody>
            <a:bodyPr lIns="100191" tIns="50095" rIns="100191" bIns="50095">
              <a:spAutoFit/>
            </a:bodyPr>
            <a:lstStyle/>
            <a:p>
              <a:pPr algn="ctr" defTabSz="1001713" eaLnBrk="0" hangingPunct="0"/>
              <a:r>
                <a:rPr lang="en-US" altLang="zh-CN">
                  <a:latin typeface="Arial" pitchFamily="34" charset="0"/>
                  <a:cs typeface="Arial" pitchFamily="34" charset="0"/>
                </a:rPr>
                <a:t>PSTN</a:t>
              </a:r>
            </a:p>
          </p:txBody>
        </p:sp>
      </p:grpSp>
      <p:sp>
        <p:nvSpPr>
          <p:cNvPr id="66566" name="Line 22"/>
          <p:cNvSpPr>
            <a:spLocks noChangeShapeType="1"/>
          </p:cNvSpPr>
          <p:nvPr/>
        </p:nvSpPr>
        <p:spPr bwMode="auto">
          <a:xfrm flipV="1">
            <a:off x="6140452" y="1350449"/>
            <a:ext cx="874713" cy="454944"/>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sp>
        <p:nvSpPr>
          <p:cNvPr id="66567" name="Line 24"/>
          <p:cNvSpPr>
            <a:spLocks noChangeShapeType="1"/>
          </p:cNvSpPr>
          <p:nvPr/>
        </p:nvSpPr>
        <p:spPr bwMode="auto">
          <a:xfrm>
            <a:off x="6105525" y="1805393"/>
            <a:ext cx="1588" cy="1002990"/>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sp>
        <p:nvSpPr>
          <p:cNvPr id="66568" name="Freeform 25"/>
          <p:cNvSpPr>
            <a:spLocks/>
          </p:cNvSpPr>
          <p:nvPr/>
        </p:nvSpPr>
        <p:spPr bwMode="auto">
          <a:xfrm>
            <a:off x="5297490" y="2519548"/>
            <a:ext cx="1946275" cy="2122361"/>
          </a:xfrm>
          <a:custGeom>
            <a:avLst/>
            <a:gdLst>
              <a:gd name="T0" fmla="*/ 2147483647 w 1271"/>
              <a:gd name="T1" fmla="*/ 2147483647 h 1171"/>
              <a:gd name="T2" fmla="*/ 2147483647 w 1271"/>
              <a:gd name="T3" fmla="*/ 2147483647 h 1171"/>
              <a:gd name="T4" fmla="*/ 2147483647 w 1271"/>
              <a:gd name="T5" fmla="*/ 2147483647 h 1171"/>
              <a:gd name="T6" fmla="*/ 2147483647 w 1271"/>
              <a:gd name="T7" fmla="*/ 2147483647 h 1171"/>
              <a:gd name="T8" fmla="*/ 2147483647 w 1271"/>
              <a:gd name="T9" fmla="*/ 2147483647 h 1171"/>
              <a:gd name="T10" fmla="*/ 2147483647 w 1271"/>
              <a:gd name="T11" fmla="*/ 2147483647 h 1171"/>
              <a:gd name="T12" fmla="*/ 2147483647 w 1271"/>
              <a:gd name="T13" fmla="*/ 2147483647 h 1171"/>
              <a:gd name="T14" fmla="*/ 2147483647 w 1271"/>
              <a:gd name="T15" fmla="*/ 2147483647 h 1171"/>
              <a:gd name="T16" fmla="*/ 2147483647 w 1271"/>
              <a:gd name="T17" fmla="*/ 2147483647 h 1171"/>
              <a:gd name="T18" fmla="*/ 2147483647 w 1271"/>
              <a:gd name="T19" fmla="*/ 2147483647 h 1171"/>
              <a:gd name="T20" fmla="*/ 2147483647 w 1271"/>
              <a:gd name="T21" fmla="*/ 2147483647 h 1171"/>
              <a:gd name="T22" fmla="*/ 2147483647 w 1271"/>
              <a:gd name="T23" fmla="*/ 2147483647 h 1171"/>
              <a:gd name="T24" fmla="*/ 2147483647 w 1271"/>
              <a:gd name="T25" fmla="*/ 2147483647 h 1171"/>
              <a:gd name="T26" fmla="*/ 2147483647 w 1271"/>
              <a:gd name="T27" fmla="*/ 2147483647 h 1171"/>
              <a:gd name="T28" fmla="*/ 2147483647 w 1271"/>
              <a:gd name="T29" fmla="*/ 2147483647 h 1171"/>
              <a:gd name="T30" fmla="*/ 2147483647 w 1271"/>
              <a:gd name="T31" fmla="*/ 2147483647 h 1171"/>
              <a:gd name="T32" fmla="*/ 2147483647 w 1271"/>
              <a:gd name="T33" fmla="*/ 2147483647 h 1171"/>
              <a:gd name="T34" fmla="*/ 0 w 1271"/>
              <a:gd name="T35" fmla="*/ 2147483647 h 1171"/>
              <a:gd name="T36" fmla="*/ 2147483647 w 1271"/>
              <a:gd name="T37" fmla="*/ 2147483647 h 1171"/>
              <a:gd name="T38" fmla="*/ 2147483647 w 1271"/>
              <a:gd name="T39" fmla="*/ 2147483647 h 1171"/>
              <a:gd name="T40" fmla="*/ 2147483647 w 1271"/>
              <a:gd name="T41" fmla="*/ 2147483647 h 1171"/>
              <a:gd name="T42" fmla="*/ 2147483647 w 1271"/>
              <a:gd name="T43" fmla="*/ 2147483647 h 1171"/>
              <a:gd name="T44" fmla="*/ 2147483647 w 1271"/>
              <a:gd name="T45" fmla="*/ 2147483647 h 1171"/>
              <a:gd name="T46" fmla="*/ 2147483647 w 1271"/>
              <a:gd name="T47" fmla="*/ 2147483647 h 1171"/>
              <a:gd name="T48" fmla="*/ 2147483647 w 1271"/>
              <a:gd name="T49" fmla="*/ 2147483647 h 1171"/>
              <a:gd name="T50" fmla="*/ 2147483647 w 1271"/>
              <a:gd name="T51" fmla="*/ 2147483647 h 1171"/>
              <a:gd name="T52" fmla="*/ 2147483647 w 1271"/>
              <a:gd name="T53" fmla="*/ 2147483647 h 1171"/>
              <a:gd name="T54" fmla="*/ 2147483647 w 1271"/>
              <a:gd name="T55" fmla="*/ 2147483647 h 1171"/>
              <a:gd name="T56" fmla="*/ 2147483647 w 1271"/>
              <a:gd name="T57" fmla="*/ 2147483647 h 1171"/>
              <a:gd name="T58" fmla="*/ 2147483647 w 1271"/>
              <a:gd name="T59" fmla="*/ 2147483647 h 1171"/>
              <a:gd name="T60" fmla="*/ 2147483647 w 1271"/>
              <a:gd name="T61" fmla="*/ 2147483647 h 1171"/>
              <a:gd name="T62" fmla="*/ 2147483647 w 1271"/>
              <a:gd name="T63" fmla="*/ 2147483647 h 1171"/>
              <a:gd name="T64" fmla="*/ 2147483647 w 1271"/>
              <a:gd name="T65" fmla="*/ 2147483647 h 1171"/>
              <a:gd name="T66" fmla="*/ 2147483647 w 1271"/>
              <a:gd name="T67" fmla="*/ 2147483647 h 1171"/>
              <a:gd name="T68" fmla="*/ 2147483647 w 1271"/>
              <a:gd name="T69" fmla="*/ 2147483647 h 1171"/>
              <a:gd name="T70" fmla="*/ 2147483647 w 1271"/>
              <a:gd name="T71" fmla="*/ 2147483647 h 1171"/>
              <a:gd name="T72" fmla="*/ 2147483647 w 1271"/>
              <a:gd name="T73" fmla="*/ 2147483647 h 1171"/>
              <a:gd name="T74" fmla="*/ 2147483647 w 1271"/>
              <a:gd name="T75" fmla="*/ 2147483647 h 1171"/>
              <a:gd name="T76" fmla="*/ 2147483647 w 1271"/>
              <a:gd name="T77" fmla="*/ 2147483647 h 1171"/>
              <a:gd name="T78" fmla="*/ 2147483647 w 1271"/>
              <a:gd name="T79" fmla="*/ 2147483647 h 1171"/>
              <a:gd name="T80" fmla="*/ 2147483647 w 1271"/>
              <a:gd name="T81" fmla="*/ 2147483647 h 1171"/>
              <a:gd name="T82" fmla="*/ 2147483647 w 1271"/>
              <a:gd name="T83" fmla="*/ 2147483647 h 1171"/>
              <a:gd name="T84" fmla="*/ 2147483647 w 1271"/>
              <a:gd name="T85" fmla="*/ 2147483647 h 1171"/>
              <a:gd name="T86" fmla="*/ 2147483647 w 1271"/>
              <a:gd name="T87" fmla="*/ 2147483647 h 1171"/>
              <a:gd name="T88" fmla="*/ 2147483647 w 1271"/>
              <a:gd name="T89" fmla="*/ 2147483647 h 1171"/>
              <a:gd name="T90" fmla="*/ 2147483647 w 1271"/>
              <a:gd name="T91" fmla="*/ 2147483647 h 1171"/>
              <a:gd name="T92" fmla="*/ 2147483647 w 1271"/>
              <a:gd name="T93" fmla="*/ 2147483647 h 1171"/>
              <a:gd name="T94" fmla="*/ 2147483647 w 1271"/>
              <a:gd name="T95" fmla="*/ 2147483647 h 1171"/>
              <a:gd name="T96" fmla="*/ 2147483647 w 1271"/>
              <a:gd name="T97" fmla="*/ 2147483647 h 1171"/>
              <a:gd name="T98" fmla="*/ 2147483647 w 1271"/>
              <a:gd name="T99" fmla="*/ 2147483647 h 1171"/>
              <a:gd name="T100" fmla="*/ 2147483647 w 1271"/>
              <a:gd name="T101" fmla="*/ 2147483647 h 1171"/>
              <a:gd name="T102" fmla="*/ 2147483647 w 1271"/>
              <a:gd name="T103" fmla="*/ 2147483647 h 1171"/>
              <a:gd name="T104" fmla="*/ 2147483647 w 1271"/>
              <a:gd name="T105" fmla="*/ 2147483647 h 1171"/>
              <a:gd name="T106" fmla="*/ 2147483647 w 1271"/>
              <a:gd name="T107" fmla="*/ 2147483647 h 1171"/>
              <a:gd name="T108" fmla="*/ 2147483647 w 1271"/>
              <a:gd name="T109" fmla="*/ 2147483647 h 1171"/>
              <a:gd name="T110" fmla="*/ 2147483647 w 1271"/>
              <a:gd name="T111" fmla="*/ 2147483647 h 1171"/>
              <a:gd name="T112" fmla="*/ 2147483647 w 1271"/>
              <a:gd name="T113" fmla="*/ 2147483647 h 1171"/>
              <a:gd name="T114" fmla="*/ 2147483647 w 1271"/>
              <a:gd name="T115" fmla="*/ 2147483647 h 11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1"/>
              <a:gd name="T175" fmla="*/ 0 h 1171"/>
              <a:gd name="T176" fmla="*/ 1271 w 1271"/>
              <a:gd name="T177" fmla="*/ 1171 h 11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1" h="1171">
                <a:moveTo>
                  <a:pt x="580" y="93"/>
                </a:moveTo>
                <a:lnTo>
                  <a:pt x="578" y="91"/>
                </a:lnTo>
                <a:lnTo>
                  <a:pt x="577" y="90"/>
                </a:lnTo>
                <a:lnTo>
                  <a:pt x="576" y="88"/>
                </a:lnTo>
                <a:lnTo>
                  <a:pt x="573" y="84"/>
                </a:lnTo>
                <a:lnTo>
                  <a:pt x="572" y="83"/>
                </a:lnTo>
                <a:lnTo>
                  <a:pt x="570" y="82"/>
                </a:lnTo>
                <a:lnTo>
                  <a:pt x="569" y="80"/>
                </a:lnTo>
                <a:lnTo>
                  <a:pt x="567" y="79"/>
                </a:lnTo>
                <a:lnTo>
                  <a:pt x="565" y="77"/>
                </a:lnTo>
                <a:lnTo>
                  <a:pt x="563" y="77"/>
                </a:lnTo>
                <a:lnTo>
                  <a:pt x="562" y="76"/>
                </a:lnTo>
                <a:lnTo>
                  <a:pt x="560" y="75"/>
                </a:lnTo>
                <a:lnTo>
                  <a:pt x="559" y="73"/>
                </a:lnTo>
                <a:lnTo>
                  <a:pt x="558" y="72"/>
                </a:lnTo>
                <a:lnTo>
                  <a:pt x="555" y="70"/>
                </a:lnTo>
                <a:lnTo>
                  <a:pt x="552" y="69"/>
                </a:lnTo>
                <a:lnTo>
                  <a:pt x="551" y="68"/>
                </a:lnTo>
                <a:lnTo>
                  <a:pt x="549" y="66"/>
                </a:lnTo>
                <a:lnTo>
                  <a:pt x="547" y="66"/>
                </a:lnTo>
                <a:lnTo>
                  <a:pt x="545" y="65"/>
                </a:lnTo>
                <a:lnTo>
                  <a:pt x="544" y="64"/>
                </a:lnTo>
                <a:lnTo>
                  <a:pt x="542" y="64"/>
                </a:lnTo>
                <a:lnTo>
                  <a:pt x="540" y="62"/>
                </a:lnTo>
                <a:lnTo>
                  <a:pt x="538" y="62"/>
                </a:lnTo>
                <a:lnTo>
                  <a:pt x="537" y="61"/>
                </a:lnTo>
                <a:lnTo>
                  <a:pt x="533" y="59"/>
                </a:lnTo>
                <a:lnTo>
                  <a:pt x="531" y="59"/>
                </a:lnTo>
                <a:lnTo>
                  <a:pt x="529" y="59"/>
                </a:lnTo>
                <a:lnTo>
                  <a:pt x="527" y="58"/>
                </a:lnTo>
                <a:lnTo>
                  <a:pt x="522" y="57"/>
                </a:lnTo>
                <a:lnTo>
                  <a:pt x="515" y="57"/>
                </a:lnTo>
                <a:lnTo>
                  <a:pt x="509" y="55"/>
                </a:lnTo>
                <a:lnTo>
                  <a:pt x="502" y="55"/>
                </a:lnTo>
                <a:lnTo>
                  <a:pt x="497" y="57"/>
                </a:lnTo>
                <a:lnTo>
                  <a:pt x="491" y="57"/>
                </a:lnTo>
                <a:lnTo>
                  <a:pt x="486" y="58"/>
                </a:lnTo>
                <a:lnTo>
                  <a:pt x="479" y="61"/>
                </a:lnTo>
                <a:lnTo>
                  <a:pt x="473" y="62"/>
                </a:lnTo>
                <a:lnTo>
                  <a:pt x="468" y="65"/>
                </a:lnTo>
                <a:lnTo>
                  <a:pt x="462" y="68"/>
                </a:lnTo>
                <a:lnTo>
                  <a:pt x="456" y="70"/>
                </a:lnTo>
                <a:lnTo>
                  <a:pt x="451" y="73"/>
                </a:lnTo>
                <a:lnTo>
                  <a:pt x="445" y="77"/>
                </a:lnTo>
                <a:lnTo>
                  <a:pt x="441" y="82"/>
                </a:lnTo>
                <a:lnTo>
                  <a:pt x="436" y="86"/>
                </a:lnTo>
                <a:lnTo>
                  <a:pt x="431" y="91"/>
                </a:lnTo>
                <a:lnTo>
                  <a:pt x="426" y="95"/>
                </a:lnTo>
                <a:lnTo>
                  <a:pt x="422" y="101"/>
                </a:lnTo>
                <a:lnTo>
                  <a:pt x="418" y="106"/>
                </a:lnTo>
                <a:lnTo>
                  <a:pt x="413" y="112"/>
                </a:lnTo>
                <a:lnTo>
                  <a:pt x="409" y="119"/>
                </a:lnTo>
                <a:lnTo>
                  <a:pt x="405" y="124"/>
                </a:lnTo>
                <a:lnTo>
                  <a:pt x="401" y="131"/>
                </a:lnTo>
                <a:lnTo>
                  <a:pt x="398" y="138"/>
                </a:lnTo>
                <a:lnTo>
                  <a:pt x="395" y="145"/>
                </a:lnTo>
                <a:lnTo>
                  <a:pt x="391" y="152"/>
                </a:lnTo>
                <a:lnTo>
                  <a:pt x="388" y="160"/>
                </a:lnTo>
                <a:lnTo>
                  <a:pt x="387" y="167"/>
                </a:lnTo>
                <a:lnTo>
                  <a:pt x="384" y="176"/>
                </a:lnTo>
                <a:lnTo>
                  <a:pt x="383" y="184"/>
                </a:lnTo>
                <a:lnTo>
                  <a:pt x="381" y="192"/>
                </a:lnTo>
                <a:lnTo>
                  <a:pt x="380" y="192"/>
                </a:lnTo>
                <a:lnTo>
                  <a:pt x="380" y="194"/>
                </a:lnTo>
                <a:lnTo>
                  <a:pt x="380" y="195"/>
                </a:lnTo>
                <a:lnTo>
                  <a:pt x="379" y="195"/>
                </a:lnTo>
                <a:lnTo>
                  <a:pt x="377" y="194"/>
                </a:lnTo>
                <a:lnTo>
                  <a:pt x="376" y="192"/>
                </a:lnTo>
                <a:lnTo>
                  <a:pt x="375" y="192"/>
                </a:lnTo>
                <a:lnTo>
                  <a:pt x="373" y="191"/>
                </a:lnTo>
                <a:lnTo>
                  <a:pt x="372" y="190"/>
                </a:lnTo>
                <a:lnTo>
                  <a:pt x="370" y="190"/>
                </a:lnTo>
                <a:lnTo>
                  <a:pt x="369" y="188"/>
                </a:lnTo>
                <a:lnTo>
                  <a:pt x="368" y="188"/>
                </a:lnTo>
                <a:lnTo>
                  <a:pt x="365" y="187"/>
                </a:lnTo>
                <a:lnTo>
                  <a:pt x="363" y="187"/>
                </a:lnTo>
                <a:lnTo>
                  <a:pt x="362" y="185"/>
                </a:lnTo>
                <a:lnTo>
                  <a:pt x="361" y="185"/>
                </a:lnTo>
                <a:lnTo>
                  <a:pt x="359" y="184"/>
                </a:lnTo>
                <a:lnTo>
                  <a:pt x="358" y="184"/>
                </a:lnTo>
                <a:lnTo>
                  <a:pt x="357" y="183"/>
                </a:lnTo>
                <a:lnTo>
                  <a:pt x="355" y="183"/>
                </a:lnTo>
                <a:lnTo>
                  <a:pt x="350" y="180"/>
                </a:lnTo>
                <a:lnTo>
                  <a:pt x="348" y="180"/>
                </a:lnTo>
                <a:lnTo>
                  <a:pt x="347" y="178"/>
                </a:lnTo>
                <a:lnTo>
                  <a:pt x="345" y="178"/>
                </a:lnTo>
                <a:lnTo>
                  <a:pt x="344" y="178"/>
                </a:lnTo>
                <a:lnTo>
                  <a:pt x="341" y="177"/>
                </a:lnTo>
                <a:lnTo>
                  <a:pt x="340" y="177"/>
                </a:lnTo>
                <a:lnTo>
                  <a:pt x="338" y="177"/>
                </a:lnTo>
                <a:lnTo>
                  <a:pt x="337" y="176"/>
                </a:lnTo>
                <a:lnTo>
                  <a:pt x="336" y="176"/>
                </a:lnTo>
                <a:lnTo>
                  <a:pt x="334" y="174"/>
                </a:lnTo>
                <a:lnTo>
                  <a:pt x="332" y="174"/>
                </a:lnTo>
                <a:lnTo>
                  <a:pt x="330" y="174"/>
                </a:lnTo>
                <a:lnTo>
                  <a:pt x="320" y="172"/>
                </a:lnTo>
                <a:lnTo>
                  <a:pt x="311" y="170"/>
                </a:lnTo>
                <a:lnTo>
                  <a:pt x="301" y="170"/>
                </a:lnTo>
                <a:lnTo>
                  <a:pt x="291" y="169"/>
                </a:lnTo>
                <a:lnTo>
                  <a:pt x="282" y="169"/>
                </a:lnTo>
                <a:lnTo>
                  <a:pt x="273" y="170"/>
                </a:lnTo>
                <a:lnTo>
                  <a:pt x="264" y="172"/>
                </a:lnTo>
                <a:lnTo>
                  <a:pt x="254" y="173"/>
                </a:lnTo>
                <a:lnTo>
                  <a:pt x="246" y="176"/>
                </a:lnTo>
                <a:lnTo>
                  <a:pt x="236" y="178"/>
                </a:lnTo>
                <a:lnTo>
                  <a:pt x="228" y="181"/>
                </a:lnTo>
                <a:lnTo>
                  <a:pt x="219" y="185"/>
                </a:lnTo>
                <a:lnTo>
                  <a:pt x="211" y="190"/>
                </a:lnTo>
                <a:lnTo>
                  <a:pt x="203" y="194"/>
                </a:lnTo>
                <a:lnTo>
                  <a:pt x="194" y="199"/>
                </a:lnTo>
                <a:lnTo>
                  <a:pt x="186" y="205"/>
                </a:lnTo>
                <a:lnTo>
                  <a:pt x="179" y="210"/>
                </a:lnTo>
                <a:lnTo>
                  <a:pt x="172" y="217"/>
                </a:lnTo>
                <a:lnTo>
                  <a:pt x="165" y="224"/>
                </a:lnTo>
                <a:lnTo>
                  <a:pt x="158" y="231"/>
                </a:lnTo>
                <a:lnTo>
                  <a:pt x="151" y="239"/>
                </a:lnTo>
                <a:lnTo>
                  <a:pt x="146" y="246"/>
                </a:lnTo>
                <a:lnTo>
                  <a:pt x="140" y="255"/>
                </a:lnTo>
                <a:lnTo>
                  <a:pt x="135" y="264"/>
                </a:lnTo>
                <a:lnTo>
                  <a:pt x="129" y="273"/>
                </a:lnTo>
                <a:lnTo>
                  <a:pt x="125" y="282"/>
                </a:lnTo>
                <a:lnTo>
                  <a:pt x="121" y="292"/>
                </a:lnTo>
                <a:lnTo>
                  <a:pt x="117" y="302"/>
                </a:lnTo>
                <a:lnTo>
                  <a:pt x="112" y="311"/>
                </a:lnTo>
                <a:lnTo>
                  <a:pt x="110" y="322"/>
                </a:lnTo>
                <a:lnTo>
                  <a:pt x="107" y="334"/>
                </a:lnTo>
                <a:lnTo>
                  <a:pt x="105" y="345"/>
                </a:lnTo>
                <a:lnTo>
                  <a:pt x="104" y="350"/>
                </a:lnTo>
                <a:lnTo>
                  <a:pt x="103" y="356"/>
                </a:lnTo>
                <a:lnTo>
                  <a:pt x="103" y="361"/>
                </a:lnTo>
                <a:lnTo>
                  <a:pt x="101" y="367"/>
                </a:lnTo>
                <a:lnTo>
                  <a:pt x="101" y="372"/>
                </a:lnTo>
                <a:lnTo>
                  <a:pt x="101" y="382"/>
                </a:lnTo>
                <a:lnTo>
                  <a:pt x="101" y="388"/>
                </a:lnTo>
                <a:lnTo>
                  <a:pt x="101" y="393"/>
                </a:lnTo>
                <a:lnTo>
                  <a:pt x="101" y="399"/>
                </a:lnTo>
                <a:lnTo>
                  <a:pt x="101" y="404"/>
                </a:lnTo>
                <a:lnTo>
                  <a:pt x="101" y="410"/>
                </a:lnTo>
                <a:lnTo>
                  <a:pt x="103" y="415"/>
                </a:lnTo>
                <a:lnTo>
                  <a:pt x="103" y="421"/>
                </a:lnTo>
                <a:lnTo>
                  <a:pt x="104" y="425"/>
                </a:lnTo>
                <a:lnTo>
                  <a:pt x="105" y="436"/>
                </a:lnTo>
                <a:lnTo>
                  <a:pt x="107" y="442"/>
                </a:lnTo>
                <a:lnTo>
                  <a:pt x="108" y="446"/>
                </a:lnTo>
                <a:lnTo>
                  <a:pt x="110" y="451"/>
                </a:lnTo>
                <a:lnTo>
                  <a:pt x="111" y="457"/>
                </a:lnTo>
                <a:lnTo>
                  <a:pt x="112" y="461"/>
                </a:lnTo>
                <a:lnTo>
                  <a:pt x="114" y="466"/>
                </a:lnTo>
                <a:lnTo>
                  <a:pt x="115" y="471"/>
                </a:lnTo>
                <a:lnTo>
                  <a:pt x="117" y="476"/>
                </a:lnTo>
                <a:lnTo>
                  <a:pt x="119" y="480"/>
                </a:lnTo>
                <a:lnTo>
                  <a:pt x="121" y="486"/>
                </a:lnTo>
                <a:lnTo>
                  <a:pt x="122" y="490"/>
                </a:lnTo>
                <a:lnTo>
                  <a:pt x="125" y="495"/>
                </a:lnTo>
                <a:lnTo>
                  <a:pt x="128" y="500"/>
                </a:lnTo>
                <a:lnTo>
                  <a:pt x="129" y="504"/>
                </a:lnTo>
                <a:lnTo>
                  <a:pt x="132" y="508"/>
                </a:lnTo>
                <a:lnTo>
                  <a:pt x="126" y="511"/>
                </a:lnTo>
                <a:lnTo>
                  <a:pt x="121" y="512"/>
                </a:lnTo>
                <a:lnTo>
                  <a:pt x="114" y="513"/>
                </a:lnTo>
                <a:lnTo>
                  <a:pt x="108" y="516"/>
                </a:lnTo>
                <a:lnTo>
                  <a:pt x="103" y="519"/>
                </a:lnTo>
                <a:lnTo>
                  <a:pt x="97" y="522"/>
                </a:lnTo>
                <a:lnTo>
                  <a:pt x="92" y="525"/>
                </a:lnTo>
                <a:lnTo>
                  <a:pt x="87" y="527"/>
                </a:lnTo>
                <a:lnTo>
                  <a:pt x="82" y="531"/>
                </a:lnTo>
                <a:lnTo>
                  <a:pt x="76" y="534"/>
                </a:lnTo>
                <a:lnTo>
                  <a:pt x="72" y="538"/>
                </a:lnTo>
                <a:lnTo>
                  <a:pt x="67" y="543"/>
                </a:lnTo>
                <a:lnTo>
                  <a:pt x="62" y="547"/>
                </a:lnTo>
                <a:lnTo>
                  <a:pt x="57" y="551"/>
                </a:lnTo>
                <a:lnTo>
                  <a:pt x="53" y="555"/>
                </a:lnTo>
                <a:lnTo>
                  <a:pt x="49" y="561"/>
                </a:lnTo>
                <a:lnTo>
                  <a:pt x="44" y="565"/>
                </a:lnTo>
                <a:lnTo>
                  <a:pt x="40" y="570"/>
                </a:lnTo>
                <a:lnTo>
                  <a:pt x="37" y="576"/>
                </a:lnTo>
                <a:lnTo>
                  <a:pt x="33" y="581"/>
                </a:lnTo>
                <a:lnTo>
                  <a:pt x="29" y="587"/>
                </a:lnTo>
                <a:lnTo>
                  <a:pt x="26" y="592"/>
                </a:lnTo>
                <a:lnTo>
                  <a:pt x="24" y="598"/>
                </a:lnTo>
                <a:lnTo>
                  <a:pt x="19" y="605"/>
                </a:lnTo>
                <a:lnTo>
                  <a:pt x="17" y="610"/>
                </a:lnTo>
                <a:lnTo>
                  <a:pt x="15" y="617"/>
                </a:lnTo>
                <a:lnTo>
                  <a:pt x="13" y="624"/>
                </a:lnTo>
                <a:lnTo>
                  <a:pt x="10" y="630"/>
                </a:lnTo>
                <a:lnTo>
                  <a:pt x="8" y="637"/>
                </a:lnTo>
                <a:lnTo>
                  <a:pt x="6" y="644"/>
                </a:lnTo>
                <a:lnTo>
                  <a:pt x="4" y="651"/>
                </a:lnTo>
                <a:lnTo>
                  <a:pt x="3" y="659"/>
                </a:lnTo>
                <a:lnTo>
                  <a:pt x="1" y="669"/>
                </a:lnTo>
                <a:lnTo>
                  <a:pt x="1" y="678"/>
                </a:lnTo>
                <a:lnTo>
                  <a:pt x="0" y="688"/>
                </a:lnTo>
                <a:lnTo>
                  <a:pt x="0" y="698"/>
                </a:lnTo>
                <a:lnTo>
                  <a:pt x="0" y="707"/>
                </a:lnTo>
                <a:lnTo>
                  <a:pt x="1" y="717"/>
                </a:lnTo>
                <a:lnTo>
                  <a:pt x="1" y="727"/>
                </a:lnTo>
                <a:lnTo>
                  <a:pt x="4" y="736"/>
                </a:lnTo>
                <a:lnTo>
                  <a:pt x="6" y="746"/>
                </a:lnTo>
                <a:lnTo>
                  <a:pt x="7" y="754"/>
                </a:lnTo>
                <a:lnTo>
                  <a:pt x="10" y="764"/>
                </a:lnTo>
                <a:lnTo>
                  <a:pt x="13" y="772"/>
                </a:lnTo>
                <a:lnTo>
                  <a:pt x="17" y="782"/>
                </a:lnTo>
                <a:lnTo>
                  <a:pt x="21" y="790"/>
                </a:lnTo>
                <a:lnTo>
                  <a:pt x="24" y="799"/>
                </a:lnTo>
                <a:lnTo>
                  <a:pt x="29" y="807"/>
                </a:lnTo>
                <a:lnTo>
                  <a:pt x="33" y="814"/>
                </a:lnTo>
                <a:lnTo>
                  <a:pt x="37" y="822"/>
                </a:lnTo>
                <a:lnTo>
                  <a:pt x="43" y="829"/>
                </a:lnTo>
                <a:lnTo>
                  <a:pt x="49" y="836"/>
                </a:lnTo>
                <a:lnTo>
                  <a:pt x="56" y="843"/>
                </a:lnTo>
                <a:lnTo>
                  <a:pt x="61" y="850"/>
                </a:lnTo>
                <a:lnTo>
                  <a:pt x="68" y="855"/>
                </a:lnTo>
                <a:lnTo>
                  <a:pt x="74" y="862"/>
                </a:lnTo>
                <a:lnTo>
                  <a:pt x="80" y="867"/>
                </a:lnTo>
                <a:lnTo>
                  <a:pt x="89" y="872"/>
                </a:lnTo>
                <a:lnTo>
                  <a:pt x="96" y="878"/>
                </a:lnTo>
                <a:lnTo>
                  <a:pt x="103" y="882"/>
                </a:lnTo>
                <a:lnTo>
                  <a:pt x="111" y="886"/>
                </a:lnTo>
                <a:lnTo>
                  <a:pt x="119" y="889"/>
                </a:lnTo>
                <a:lnTo>
                  <a:pt x="128" y="891"/>
                </a:lnTo>
                <a:lnTo>
                  <a:pt x="136" y="894"/>
                </a:lnTo>
                <a:lnTo>
                  <a:pt x="139" y="896"/>
                </a:lnTo>
                <a:lnTo>
                  <a:pt x="143" y="896"/>
                </a:lnTo>
                <a:lnTo>
                  <a:pt x="148" y="897"/>
                </a:lnTo>
                <a:lnTo>
                  <a:pt x="155" y="898"/>
                </a:lnTo>
                <a:lnTo>
                  <a:pt x="158" y="898"/>
                </a:lnTo>
                <a:lnTo>
                  <a:pt x="161" y="898"/>
                </a:lnTo>
                <a:lnTo>
                  <a:pt x="165" y="900"/>
                </a:lnTo>
                <a:lnTo>
                  <a:pt x="168" y="900"/>
                </a:lnTo>
                <a:lnTo>
                  <a:pt x="173" y="900"/>
                </a:lnTo>
                <a:lnTo>
                  <a:pt x="178" y="900"/>
                </a:lnTo>
                <a:lnTo>
                  <a:pt x="183" y="900"/>
                </a:lnTo>
                <a:lnTo>
                  <a:pt x="186" y="900"/>
                </a:lnTo>
                <a:lnTo>
                  <a:pt x="190" y="898"/>
                </a:lnTo>
                <a:lnTo>
                  <a:pt x="193" y="898"/>
                </a:lnTo>
                <a:lnTo>
                  <a:pt x="196" y="898"/>
                </a:lnTo>
                <a:lnTo>
                  <a:pt x="198" y="897"/>
                </a:lnTo>
                <a:lnTo>
                  <a:pt x="201" y="897"/>
                </a:lnTo>
                <a:lnTo>
                  <a:pt x="208" y="896"/>
                </a:lnTo>
                <a:lnTo>
                  <a:pt x="211" y="896"/>
                </a:lnTo>
                <a:lnTo>
                  <a:pt x="214" y="894"/>
                </a:lnTo>
                <a:lnTo>
                  <a:pt x="216" y="894"/>
                </a:lnTo>
                <a:lnTo>
                  <a:pt x="219" y="893"/>
                </a:lnTo>
                <a:lnTo>
                  <a:pt x="222" y="891"/>
                </a:lnTo>
                <a:lnTo>
                  <a:pt x="225" y="890"/>
                </a:lnTo>
                <a:lnTo>
                  <a:pt x="229" y="890"/>
                </a:lnTo>
                <a:lnTo>
                  <a:pt x="232" y="889"/>
                </a:lnTo>
                <a:lnTo>
                  <a:pt x="234" y="887"/>
                </a:lnTo>
                <a:lnTo>
                  <a:pt x="234" y="889"/>
                </a:lnTo>
                <a:lnTo>
                  <a:pt x="233" y="890"/>
                </a:lnTo>
                <a:lnTo>
                  <a:pt x="233" y="891"/>
                </a:lnTo>
                <a:lnTo>
                  <a:pt x="233" y="893"/>
                </a:lnTo>
                <a:lnTo>
                  <a:pt x="233" y="904"/>
                </a:lnTo>
                <a:lnTo>
                  <a:pt x="232" y="914"/>
                </a:lnTo>
                <a:lnTo>
                  <a:pt x="233" y="923"/>
                </a:lnTo>
                <a:lnTo>
                  <a:pt x="233" y="934"/>
                </a:lnTo>
                <a:lnTo>
                  <a:pt x="236" y="944"/>
                </a:lnTo>
                <a:lnTo>
                  <a:pt x="237" y="954"/>
                </a:lnTo>
                <a:lnTo>
                  <a:pt x="240" y="963"/>
                </a:lnTo>
                <a:lnTo>
                  <a:pt x="244" y="973"/>
                </a:lnTo>
                <a:lnTo>
                  <a:pt x="247" y="983"/>
                </a:lnTo>
                <a:lnTo>
                  <a:pt x="251" y="993"/>
                </a:lnTo>
                <a:lnTo>
                  <a:pt x="257" y="1001"/>
                </a:lnTo>
                <a:lnTo>
                  <a:pt x="262" y="1011"/>
                </a:lnTo>
                <a:lnTo>
                  <a:pt x="268" y="1019"/>
                </a:lnTo>
                <a:lnTo>
                  <a:pt x="275" y="1027"/>
                </a:lnTo>
                <a:lnTo>
                  <a:pt x="282" y="1035"/>
                </a:lnTo>
                <a:lnTo>
                  <a:pt x="289" y="1044"/>
                </a:lnTo>
                <a:lnTo>
                  <a:pt x="295" y="1052"/>
                </a:lnTo>
                <a:lnTo>
                  <a:pt x="304" y="1059"/>
                </a:lnTo>
                <a:lnTo>
                  <a:pt x="312" y="1066"/>
                </a:lnTo>
                <a:lnTo>
                  <a:pt x="322" y="1073"/>
                </a:lnTo>
                <a:lnTo>
                  <a:pt x="330" y="1080"/>
                </a:lnTo>
                <a:lnTo>
                  <a:pt x="340" y="1085"/>
                </a:lnTo>
                <a:lnTo>
                  <a:pt x="350" y="1092"/>
                </a:lnTo>
                <a:lnTo>
                  <a:pt x="361" y="1098"/>
                </a:lnTo>
                <a:lnTo>
                  <a:pt x="370" y="1102"/>
                </a:lnTo>
                <a:lnTo>
                  <a:pt x="381" y="1107"/>
                </a:lnTo>
                <a:lnTo>
                  <a:pt x="393" y="1112"/>
                </a:lnTo>
                <a:lnTo>
                  <a:pt x="405" y="1114"/>
                </a:lnTo>
                <a:lnTo>
                  <a:pt x="416" y="1119"/>
                </a:lnTo>
                <a:lnTo>
                  <a:pt x="429" y="1121"/>
                </a:lnTo>
                <a:lnTo>
                  <a:pt x="441" y="1124"/>
                </a:lnTo>
                <a:lnTo>
                  <a:pt x="454" y="1125"/>
                </a:lnTo>
                <a:lnTo>
                  <a:pt x="461" y="1127"/>
                </a:lnTo>
                <a:lnTo>
                  <a:pt x="468" y="1127"/>
                </a:lnTo>
                <a:lnTo>
                  <a:pt x="474" y="1128"/>
                </a:lnTo>
                <a:lnTo>
                  <a:pt x="481" y="1128"/>
                </a:lnTo>
                <a:lnTo>
                  <a:pt x="488" y="1128"/>
                </a:lnTo>
                <a:lnTo>
                  <a:pt x="495" y="1128"/>
                </a:lnTo>
                <a:lnTo>
                  <a:pt x="502" y="1128"/>
                </a:lnTo>
                <a:lnTo>
                  <a:pt x="509" y="1128"/>
                </a:lnTo>
                <a:lnTo>
                  <a:pt x="515" y="1128"/>
                </a:lnTo>
                <a:lnTo>
                  <a:pt x="522" y="1127"/>
                </a:lnTo>
                <a:lnTo>
                  <a:pt x="529" y="1127"/>
                </a:lnTo>
                <a:lnTo>
                  <a:pt x="535" y="1125"/>
                </a:lnTo>
                <a:lnTo>
                  <a:pt x="542" y="1124"/>
                </a:lnTo>
                <a:lnTo>
                  <a:pt x="548" y="1123"/>
                </a:lnTo>
                <a:lnTo>
                  <a:pt x="555" y="1121"/>
                </a:lnTo>
                <a:lnTo>
                  <a:pt x="560" y="1120"/>
                </a:lnTo>
                <a:lnTo>
                  <a:pt x="567" y="1119"/>
                </a:lnTo>
                <a:lnTo>
                  <a:pt x="573" y="1117"/>
                </a:lnTo>
                <a:lnTo>
                  <a:pt x="580" y="1116"/>
                </a:lnTo>
                <a:lnTo>
                  <a:pt x="585" y="1113"/>
                </a:lnTo>
                <a:lnTo>
                  <a:pt x="591" y="1112"/>
                </a:lnTo>
                <a:lnTo>
                  <a:pt x="598" y="1109"/>
                </a:lnTo>
                <a:lnTo>
                  <a:pt x="603" y="1106"/>
                </a:lnTo>
                <a:lnTo>
                  <a:pt x="615" y="1101"/>
                </a:lnTo>
                <a:lnTo>
                  <a:pt x="620" y="1098"/>
                </a:lnTo>
                <a:lnTo>
                  <a:pt x="626" y="1095"/>
                </a:lnTo>
                <a:lnTo>
                  <a:pt x="631" y="1092"/>
                </a:lnTo>
                <a:lnTo>
                  <a:pt x="635" y="1089"/>
                </a:lnTo>
                <a:lnTo>
                  <a:pt x="641" y="1085"/>
                </a:lnTo>
                <a:lnTo>
                  <a:pt x="646" y="1083"/>
                </a:lnTo>
                <a:lnTo>
                  <a:pt x="651" y="1078"/>
                </a:lnTo>
                <a:lnTo>
                  <a:pt x="652" y="1083"/>
                </a:lnTo>
                <a:lnTo>
                  <a:pt x="655" y="1087"/>
                </a:lnTo>
                <a:lnTo>
                  <a:pt x="656" y="1091"/>
                </a:lnTo>
                <a:lnTo>
                  <a:pt x="658" y="1094"/>
                </a:lnTo>
                <a:lnTo>
                  <a:pt x="660" y="1098"/>
                </a:lnTo>
                <a:lnTo>
                  <a:pt x="663" y="1102"/>
                </a:lnTo>
                <a:lnTo>
                  <a:pt x="664" y="1105"/>
                </a:lnTo>
                <a:lnTo>
                  <a:pt x="667" y="1109"/>
                </a:lnTo>
                <a:lnTo>
                  <a:pt x="670" y="1112"/>
                </a:lnTo>
                <a:lnTo>
                  <a:pt x="671" y="1116"/>
                </a:lnTo>
                <a:lnTo>
                  <a:pt x="674" y="1119"/>
                </a:lnTo>
                <a:lnTo>
                  <a:pt x="677" y="1121"/>
                </a:lnTo>
                <a:lnTo>
                  <a:pt x="680" y="1125"/>
                </a:lnTo>
                <a:lnTo>
                  <a:pt x="683" y="1128"/>
                </a:lnTo>
                <a:lnTo>
                  <a:pt x="685" y="1131"/>
                </a:lnTo>
                <a:lnTo>
                  <a:pt x="689" y="1134"/>
                </a:lnTo>
                <a:lnTo>
                  <a:pt x="692" y="1137"/>
                </a:lnTo>
                <a:lnTo>
                  <a:pt x="698" y="1142"/>
                </a:lnTo>
                <a:lnTo>
                  <a:pt x="702" y="1145"/>
                </a:lnTo>
                <a:lnTo>
                  <a:pt x="705" y="1148"/>
                </a:lnTo>
                <a:lnTo>
                  <a:pt x="709" y="1149"/>
                </a:lnTo>
                <a:lnTo>
                  <a:pt x="712" y="1152"/>
                </a:lnTo>
                <a:lnTo>
                  <a:pt x="716" y="1153"/>
                </a:lnTo>
                <a:lnTo>
                  <a:pt x="719" y="1156"/>
                </a:lnTo>
                <a:lnTo>
                  <a:pt x="723" y="1157"/>
                </a:lnTo>
                <a:lnTo>
                  <a:pt x="727" y="1159"/>
                </a:lnTo>
                <a:lnTo>
                  <a:pt x="730" y="1161"/>
                </a:lnTo>
                <a:lnTo>
                  <a:pt x="734" y="1163"/>
                </a:lnTo>
                <a:lnTo>
                  <a:pt x="738" y="1164"/>
                </a:lnTo>
                <a:lnTo>
                  <a:pt x="742" y="1166"/>
                </a:lnTo>
                <a:lnTo>
                  <a:pt x="746" y="1167"/>
                </a:lnTo>
                <a:lnTo>
                  <a:pt x="753" y="1168"/>
                </a:lnTo>
                <a:lnTo>
                  <a:pt x="760" y="1170"/>
                </a:lnTo>
                <a:lnTo>
                  <a:pt x="767" y="1170"/>
                </a:lnTo>
                <a:lnTo>
                  <a:pt x="774" y="1171"/>
                </a:lnTo>
                <a:lnTo>
                  <a:pt x="781" y="1171"/>
                </a:lnTo>
                <a:lnTo>
                  <a:pt x="788" y="1171"/>
                </a:lnTo>
                <a:lnTo>
                  <a:pt x="795" y="1170"/>
                </a:lnTo>
                <a:lnTo>
                  <a:pt x="800" y="1168"/>
                </a:lnTo>
                <a:lnTo>
                  <a:pt x="807" y="1167"/>
                </a:lnTo>
                <a:lnTo>
                  <a:pt x="814" y="1166"/>
                </a:lnTo>
                <a:lnTo>
                  <a:pt x="821" y="1164"/>
                </a:lnTo>
                <a:lnTo>
                  <a:pt x="827" y="1161"/>
                </a:lnTo>
                <a:lnTo>
                  <a:pt x="834" y="1159"/>
                </a:lnTo>
                <a:lnTo>
                  <a:pt x="839" y="1156"/>
                </a:lnTo>
                <a:lnTo>
                  <a:pt x="845" y="1152"/>
                </a:lnTo>
                <a:lnTo>
                  <a:pt x="850" y="1148"/>
                </a:lnTo>
                <a:lnTo>
                  <a:pt x="856" y="1143"/>
                </a:lnTo>
                <a:lnTo>
                  <a:pt x="861" y="1139"/>
                </a:lnTo>
                <a:lnTo>
                  <a:pt x="867" y="1135"/>
                </a:lnTo>
                <a:lnTo>
                  <a:pt x="873" y="1130"/>
                </a:lnTo>
                <a:lnTo>
                  <a:pt x="877" y="1125"/>
                </a:lnTo>
                <a:lnTo>
                  <a:pt x="881" y="1120"/>
                </a:lnTo>
                <a:lnTo>
                  <a:pt x="885" y="1113"/>
                </a:lnTo>
                <a:lnTo>
                  <a:pt x="889" y="1107"/>
                </a:lnTo>
                <a:lnTo>
                  <a:pt x="893" y="1102"/>
                </a:lnTo>
                <a:lnTo>
                  <a:pt x="898" y="1095"/>
                </a:lnTo>
                <a:lnTo>
                  <a:pt x="900" y="1088"/>
                </a:lnTo>
                <a:lnTo>
                  <a:pt x="903" y="1081"/>
                </a:lnTo>
                <a:lnTo>
                  <a:pt x="906" y="1074"/>
                </a:lnTo>
                <a:lnTo>
                  <a:pt x="909" y="1066"/>
                </a:lnTo>
                <a:lnTo>
                  <a:pt x="910" y="1059"/>
                </a:lnTo>
                <a:lnTo>
                  <a:pt x="913" y="1051"/>
                </a:lnTo>
                <a:lnTo>
                  <a:pt x="913" y="1048"/>
                </a:lnTo>
                <a:lnTo>
                  <a:pt x="914" y="1041"/>
                </a:lnTo>
                <a:lnTo>
                  <a:pt x="914" y="1034"/>
                </a:lnTo>
                <a:lnTo>
                  <a:pt x="916" y="1030"/>
                </a:lnTo>
                <a:lnTo>
                  <a:pt x="916" y="1027"/>
                </a:lnTo>
                <a:lnTo>
                  <a:pt x="916" y="1023"/>
                </a:lnTo>
                <a:lnTo>
                  <a:pt x="916" y="1020"/>
                </a:lnTo>
                <a:lnTo>
                  <a:pt x="916" y="1016"/>
                </a:lnTo>
                <a:lnTo>
                  <a:pt x="916" y="1013"/>
                </a:lnTo>
                <a:lnTo>
                  <a:pt x="916" y="1009"/>
                </a:lnTo>
                <a:lnTo>
                  <a:pt x="916" y="1006"/>
                </a:lnTo>
                <a:lnTo>
                  <a:pt x="916" y="1002"/>
                </a:lnTo>
                <a:lnTo>
                  <a:pt x="914" y="999"/>
                </a:lnTo>
                <a:lnTo>
                  <a:pt x="914" y="995"/>
                </a:lnTo>
                <a:lnTo>
                  <a:pt x="916" y="997"/>
                </a:lnTo>
                <a:lnTo>
                  <a:pt x="917" y="998"/>
                </a:lnTo>
                <a:lnTo>
                  <a:pt x="920" y="999"/>
                </a:lnTo>
                <a:lnTo>
                  <a:pt x="921" y="1001"/>
                </a:lnTo>
                <a:lnTo>
                  <a:pt x="922" y="1002"/>
                </a:lnTo>
                <a:lnTo>
                  <a:pt x="924" y="1002"/>
                </a:lnTo>
                <a:lnTo>
                  <a:pt x="925" y="1004"/>
                </a:lnTo>
                <a:lnTo>
                  <a:pt x="928" y="1005"/>
                </a:lnTo>
                <a:lnTo>
                  <a:pt x="929" y="1006"/>
                </a:lnTo>
                <a:lnTo>
                  <a:pt x="931" y="1006"/>
                </a:lnTo>
                <a:lnTo>
                  <a:pt x="932" y="1008"/>
                </a:lnTo>
                <a:lnTo>
                  <a:pt x="935" y="1009"/>
                </a:lnTo>
                <a:lnTo>
                  <a:pt x="936" y="1009"/>
                </a:lnTo>
                <a:lnTo>
                  <a:pt x="938" y="1011"/>
                </a:lnTo>
                <a:lnTo>
                  <a:pt x="939" y="1012"/>
                </a:lnTo>
                <a:lnTo>
                  <a:pt x="942" y="1012"/>
                </a:lnTo>
                <a:lnTo>
                  <a:pt x="943" y="1013"/>
                </a:lnTo>
                <a:lnTo>
                  <a:pt x="949" y="1016"/>
                </a:lnTo>
                <a:lnTo>
                  <a:pt x="950" y="1016"/>
                </a:lnTo>
                <a:lnTo>
                  <a:pt x="953" y="1017"/>
                </a:lnTo>
                <a:lnTo>
                  <a:pt x="954" y="1019"/>
                </a:lnTo>
                <a:lnTo>
                  <a:pt x="956" y="1019"/>
                </a:lnTo>
                <a:lnTo>
                  <a:pt x="959" y="1020"/>
                </a:lnTo>
                <a:lnTo>
                  <a:pt x="960" y="1020"/>
                </a:lnTo>
                <a:lnTo>
                  <a:pt x="963" y="1022"/>
                </a:lnTo>
                <a:lnTo>
                  <a:pt x="964" y="1022"/>
                </a:lnTo>
                <a:lnTo>
                  <a:pt x="965" y="1022"/>
                </a:lnTo>
                <a:lnTo>
                  <a:pt x="968" y="1023"/>
                </a:lnTo>
                <a:lnTo>
                  <a:pt x="970" y="1023"/>
                </a:lnTo>
                <a:lnTo>
                  <a:pt x="972" y="1024"/>
                </a:lnTo>
                <a:lnTo>
                  <a:pt x="981" y="1026"/>
                </a:lnTo>
                <a:lnTo>
                  <a:pt x="990" y="1027"/>
                </a:lnTo>
                <a:lnTo>
                  <a:pt x="999" y="1029"/>
                </a:lnTo>
                <a:lnTo>
                  <a:pt x="1007" y="1030"/>
                </a:lnTo>
                <a:lnTo>
                  <a:pt x="1017" y="1030"/>
                </a:lnTo>
                <a:lnTo>
                  <a:pt x="1025" y="1029"/>
                </a:lnTo>
                <a:lnTo>
                  <a:pt x="1035" y="1029"/>
                </a:lnTo>
                <a:lnTo>
                  <a:pt x="1043" y="1027"/>
                </a:lnTo>
                <a:lnTo>
                  <a:pt x="1051" y="1024"/>
                </a:lnTo>
                <a:lnTo>
                  <a:pt x="1060" y="1023"/>
                </a:lnTo>
                <a:lnTo>
                  <a:pt x="1068" y="1020"/>
                </a:lnTo>
                <a:lnTo>
                  <a:pt x="1076" y="1016"/>
                </a:lnTo>
                <a:lnTo>
                  <a:pt x="1085" y="1013"/>
                </a:lnTo>
                <a:lnTo>
                  <a:pt x="1092" y="1009"/>
                </a:lnTo>
                <a:lnTo>
                  <a:pt x="1100" y="1005"/>
                </a:lnTo>
                <a:lnTo>
                  <a:pt x="1107" y="999"/>
                </a:lnTo>
                <a:lnTo>
                  <a:pt x="1114" y="994"/>
                </a:lnTo>
                <a:lnTo>
                  <a:pt x="1121" y="988"/>
                </a:lnTo>
                <a:lnTo>
                  <a:pt x="1128" y="983"/>
                </a:lnTo>
                <a:lnTo>
                  <a:pt x="1135" y="976"/>
                </a:lnTo>
                <a:lnTo>
                  <a:pt x="1140" y="970"/>
                </a:lnTo>
                <a:lnTo>
                  <a:pt x="1147" y="962"/>
                </a:lnTo>
                <a:lnTo>
                  <a:pt x="1153" y="955"/>
                </a:lnTo>
                <a:lnTo>
                  <a:pt x="1158" y="947"/>
                </a:lnTo>
                <a:lnTo>
                  <a:pt x="1162" y="940"/>
                </a:lnTo>
                <a:lnTo>
                  <a:pt x="1167" y="932"/>
                </a:lnTo>
                <a:lnTo>
                  <a:pt x="1172" y="922"/>
                </a:lnTo>
                <a:lnTo>
                  <a:pt x="1175" y="914"/>
                </a:lnTo>
                <a:lnTo>
                  <a:pt x="1179" y="904"/>
                </a:lnTo>
                <a:lnTo>
                  <a:pt x="1182" y="894"/>
                </a:lnTo>
                <a:lnTo>
                  <a:pt x="1185" y="885"/>
                </a:lnTo>
                <a:lnTo>
                  <a:pt x="1187" y="875"/>
                </a:lnTo>
                <a:lnTo>
                  <a:pt x="1189" y="868"/>
                </a:lnTo>
                <a:lnTo>
                  <a:pt x="1189" y="861"/>
                </a:lnTo>
                <a:lnTo>
                  <a:pt x="1190" y="855"/>
                </a:lnTo>
                <a:lnTo>
                  <a:pt x="1192" y="849"/>
                </a:lnTo>
                <a:lnTo>
                  <a:pt x="1192" y="842"/>
                </a:lnTo>
                <a:lnTo>
                  <a:pt x="1192" y="835"/>
                </a:lnTo>
                <a:lnTo>
                  <a:pt x="1192" y="829"/>
                </a:lnTo>
                <a:lnTo>
                  <a:pt x="1192" y="822"/>
                </a:lnTo>
                <a:lnTo>
                  <a:pt x="1192" y="815"/>
                </a:lnTo>
                <a:lnTo>
                  <a:pt x="1190" y="810"/>
                </a:lnTo>
                <a:lnTo>
                  <a:pt x="1190" y="803"/>
                </a:lnTo>
                <a:lnTo>
                  <a:pt x="1189" y="797"/>
                </a:lnTo>
                <a:lnTo>
                  <a:pt x="1189" y="790"/>
                </a:lnTo>
                <a:lnTo>
                  <a:pt x="1187" y="785"/>
                </a:lnTo>
                <a:lnTo>
                  <a:pt x="1186" y="778"/>
                </a:lnTo>
                <a:lnTo>
                  <a:pt x="1185" y="772"/>
                </a:lnTo>
                <a:lnTo>
                  <a:pt x="1182" y="765"/>
                </a:lnTo>
                <a:lnTo>
                  <a:pt x="1181" y="760"/>
                </a:lnTo>
                <a:lnTo>
                  <a:pt x="1179" y="754"/>
                </a:lnTo>
                <a:lnTo>
                  <a:pt x="1176" y="749"/>
                </a:lnTo>
                <a:lnTo>
                  <a:pt x="1174" y="742"/>
                </a:lnTo>
                <a:lnTo>
                  <a:pt x="1172" y="736"/>
                </a:lnTo>
                <a:lnTo>
                  <a:pt x="1169" y="731"/>
                </a:lnTo>
                <a:lnTo>
                  <a:pt x="1167" y="725"/>
                </a:lnTo>
                <a:lnTo>
                  <a:pt x="1164" y="721"/>
                </a:lnTo>
                <a:lnTo>
                  <a:pt x="1160" y="716"/>
                </a:lnTo>
                <a:lnTo>
                  <a:pt x="1157" y="710"/>
                </a:lnTo>
                <a:lnTo>
                  <a:pt x="1154" y="705"/>
                </a:lnTo>
                <a:lnTo>
                  <a:pt x="1150" y="700"/>
                </a:lnTo>
                <a:lnTo>
                  <a:pt x="1146" y="695"/>
                </a:lnTo>
                <a:lnTo>
                  <a:pt x="1143" y="691"/>
                </a:lnTo>
                <a:lnTo>
                  <a:pt x="1139" y="687"/>
                </a:lnTo>
                <a:lnTo>
                  <a:pt x="1144" y="684"/>
                </a:lnTo>
                <a:lnTo>
                  <a:pt x="1150" y="681"/>
                </a:lnTo>
                <a:lnTo>
                  <a:pt x="1156" y="680"/>
                </a:lnTo>
                <a:lnTo>
                  <a:pt x="1160" y="677"/>
                </a:lnTo>
                <a:lnTo>
                  <a:pt x="1165" y="673"/>
                </a:lnTo>
                <a:lnTo>
                  <a:pt x="1171" y="670"/>
                </a:lnTo>
                <a:lnTo>
                  <a:pt x="1175" y="666"/>
                </a:lnTo>
                <a:lnTo>
                  <a:pt x="1181" y="663"/>
                </a:lnTo>
                <a:lnTo>
                  <a:pt x="1186" y="659"/>
                </a:lnTo>
                <a:lnTo>
                  <a:pt x="1190" y="655"/>
                </a:lnTo>
                <a:lnTo>
                  <a:pt x="1194" y="651"/>
                </a:lnTo>
                <a:lnTo>
                  <a:pt x="1200" y="646"/>
                </a:lnTo>
                <a:lnTo>
                  <a:pt x="1204" y="641"/>
                </a:lnTo>
                <a:lnTo>
                  <a:pt x="1208" y="637"/>
                </a:lnTo>
                <a:lnTo>
                  <a:pt x="1212" y="631"/>
                </a:lnTo>
                <a:lnTo>
                  <a:pt x="1217" y="626"/>
                </a:lnTo>
                <a:lnTo>
                  <a:pt x="1221" y="620"/>
                </a:lnTo>
                <a:lnTo>
                  <a:pt x="1225" y="615"/>
                </a:lnTo>
                <a:lnTo>
                  <a:pt x="1229" y="609"/>
                </a:lnTo>
                <a:lnTo>
                  <a:pt x="1233" y="603"/>
                </a:lnTo>
                <a:lnTo>
                  <a:pt x="1236" y="597"/>
                </a:lnTo>
                <a:lnTo>
                  <a:pt x="1240" y="591"/>
                </a:lnTo>
                <a:lnTo>
                  <a:pt x="1243" y="584"/>
                </a:lnTo>
                <a:lnTo>
                  <a:pt x="1246" y="577"/>
                </a:lnTo>
                <a:lnTo>
                  <a:pt x="1248" y="570"/>
                </a:lnTo>
                <a:lnTo>
                  <a:pt x="1251" y="563"/>
                </a:lnTo>
                <a:lnTo>
                  <a:pt x="1254" y="556"/>
                </a:lnTo>
                <a:lnTo>
                  <a:pt x="1257" y="549"/>
                </a:lnTo>
                <a:lnTo>
                  <a:pt x="1258" y="543"/>
                </a:lnTo>
                <a:lnTo>
                  <a:pt x="1261" y="534"/>
                </a:lnTo>
                <a:lnTo>
                  <a:pt x="1262" y="527"/>
                </a:lnTo>
                <a:lnTo>
                  <a:pt x="1265" y="519"/>
                </a:lnTo>
                <a:lnTo>
                  <a:pt x="1267" y="508"/>
                </a:lnTo>
                <a:lnTo>
                  <a:pt x="1268" y="497"/>
                </a:lnTo>
                <a:lnTo>
                  <a:pt x="1269" y="487"/>
                </a:lnTo>
                <a:lnTo>
                  <a:pt x="1271" y="476"/>
                </a:lnTo>
                <a:lnTo>
                  <a:pt x="1271" y="465"/>
                </a:lnTo>
                <a:lnTo>
                  <a:pt x="1271" y="454"/>
                </a:lnTo>
                <a:lnTo>
                  <a:pt x="1269" y="444"/>
                </a:lnTo>
                <a:lnTo>
                  <a:pt x="1269" y="433"/>
                </a:lnTo>
                <a:lnTo>
                  <a:pt x="1268" y="424"/>
                </a:lnTo>
                <a:lnTo>
                  <a:pt x="1267" y="414"/>
                </a:lnTo>
                <a:lnTo>
                  <a:pt x="1264" y="404"/>
                </a:lnTo>
                <a:lnTo>
                  <a:pt x="1262" y="394"/>
                </a:lnTo>
                <a:lnTo>
                  <a:pt x="1260" y="385"/>
                </a:lnTo>
                <a:lnTo>
                  <a:pt x="1257" y="375"/>
                </a:lnTo>
                <a:lnTo>
                  <a:pt x="1253" y="367"/>
                </a:lnTo>
                <a:lnTo>
                  <a:pt x="1248" y="358"/>
                </a:lnTo>
                <a:lnTo>
                  <a:pt x="1246" y="349"/>
                </a:lnTo>
                <a:lnTo>
                  <a:pt x="1240" y="342"/>
                </a:lnTo>
                <a:lnTo>
                  <a:pt x="1236" y="334"/>
                </a:lnTo>
                <a:lnTo>
                  <a:pt x="1232" y="325"/>
                </a:lnTo>
                <a:lnTo>
                  <a:pt x="1226" y="318"/>
                </a:lnTo>
                <a:lnTo>
                  <a:pt x="1221" y="311"/>
                </a:lnTo>
                <a:lnTo>
                  <a:pt x="1215" y="306"/>
                </a:lnTo>
                <a:lnTo>
                  <a:pt x="1208" y="300"/>
                </a:lnTo>
                <a:lnTo>
                  <a:pt x="1203" y="293"/>
                </a:lnTo>
                <a:lnTo>
                  <a:pt x="1196" y="289"/>
                </a:lnTo>
                <a:lnTo>
                  <a:pt x="1189" y="284"/>
                </a:lnTo>
                <a:lnTo>
                  <a:pt x="1182" y="280"/>
                </a:lnTo>
                <a:lnTo>
                  <a:pt x="1175" y="277"/>
                </a:lnTo>
                <a:lnTo>
                  <a:pt x="1167" y="273"/>
                </a:lnTo>
                <a:lnTo>
                  <a:pt x="1160" y="270"/>
                </a:lnTo>
                <a:lnTo>
                  <a:pt x="1151" y="268"/>
                </a:lnTo>
                <a:lnTo>
                  <a:pt x="1150" y="267"/>
                </a:lnTo>
                <a:lnTo>
                  <a:pt x="1147" y="267"/>
                </a:lnTo>
                <a:lnTo>
                  <a:pt x="1146" y="267"/>
                </a:lnTo>
                <a:lnTo>
                  <a:pt x="1143" y="266"/>
                </a:lnTo>
                <a:lnTo>
                  <a:pt x="1142" y="266"/>
                </a:lnTo>
                <a:lnTo>
                  <a:pt x="1136" y="266"/>
                </a:lnTo>
                <a:lnTo>
                  <a:pt x="1135" y="264"/>
                </a:lnTo>
                <a:lnTo>
                  <a:pt x="1129" y="264"/>
                </a:lnTo>
                <a:lnTo>
                  <a:pt x="1128" y="264"/>
                </a:lnTo>
                <a:lnTo>
                  <a:pt x="1126" y="264"/>
                </a:lnTo>
                <a:lnTo>
                  <a:pt x="1125" y="264"/>
                </a:lnTo>
                <a:lnTo>
                  <a:pt x="1125" y="262"/>
                </a:lnTo>
                <a:lnTo>
                  <a:pt x="1125" y="259"/>
                </a:lnTo>
                <a:lnTo>
                  <a:pt x="1125" y="256"/>
                </a:lnTo>
                <a:lnTo>
                  <a:pt x="1125" y="253"/>
                </a:lnTo>
                <a:lnTo>
                  <a:pt x="1125" y="250"/>
                </a:lnTo>
                <a:lnTo>
                  <a:pt x="1125" y="248"/>
                </a:lnTo>
                <a:lnTo>
                  <a:pt x="1125" y="242"/>
                </a:lnTo>
                <a:lnTo>
                  <a:pt x="1125" y="239"/>
                </a:lnTo>
                <a:lnTo>
                  <a:pt x="1125" y="237"/>
                </a:lnTo>
                <a:lnTo>
                  <a:pt x="1125" y="234"/>
                </a:lnTo>
                <a:lnTo>
                  <a:pt x="1125" y="231"/>
                </a:lnTo>
                <a:lnTo>
                  <a:pt x="1124" y="226"/>
                </a:lnTo>
                <a:lnTo>
                  <a:pt x="1122" y="219"/>
                </a:lnTo>
                <a:lnTo>
                  <a:pt x="1121" y="206"/>
                </a:lnTo>
                <a:lnTo>
                  <a:pt x="1117" y="194"/>
                </a:lnTo>
                <a:lnTo>
                  <a:pt x="1114" y="181"/>
                </a:lnTo>
                <a:lnTo>
                  <a:pt x="1108" y="170"/>
                </a:lnTo>
                <a:lnTo>
                  <a:pt x="1103" y="158"/>
                </a:lnTo>
                <a:lnTo>
                  <a:pt x="1097" y="147"/>
                </a:lnTo>
                <a:lnTo>
                  <a:pt x="1090" y="136"/>
                </a:lnTo>
                <a:lnTo>
                  <a:pt x="1083" y="124"/>
                </a:lnTo>
                <a:lnTo>
                  <a:pt x="1075" y="115"/>
                </a:lnTo>
                <a:lnTo>
                  <a:pt x="1067" y="104"/>
                </a:lnTo>
                <a:lnTo>
                  <a:pt x="1058" y="94"/>
                </a:lnTo>
                <a:lnTo>
                  <a:pt x="1049" y="86"/>
                </a:lnTo>
                <a:lnTo>
                  <a:pt x="1038" y="76"/>
                </a:lnTo>
                <a:lnTo>
                  <a:pt x="1028" y="68"/>
                </a:lnTo>
                <a:lnTo>
                  <a:pt x="1017" y="59"/>
                </a:lnTo>
                <a:lnTo>
                  <a:pt x="1004" y="52"/>
                </a:lnTo>
                <a:lnTo>
                  <a:pt x="993" y="46"/>
                </a:lnTo>
                <a:lnTo>
                  <a:pt x="981" y="39"/>
                </a:lnTo>
                <a:lnTo>
                  <a:pt x="968" y="32"/>
                </a:lnTo>
                <a:lnTo>
                  <a:pt x="954" y="26"/>
                </a:lnTo>
                <a:lnTo>
                  <a:pt x="941" y="21"/>
                </a:lnTo>
                <a:lnTo>
                  <a:pt x="927" y="16"/>
                </a:lnTo>
                <a:lnTo>
                  <a:pt x="913" y="12"/>
                </a:lnTo>
                <a:lnTo>
                  <a:pt x="899" y="10"/>
                </a:lnTo>
                <a:lnTo>
                  <a:pt x="884" y="5"/>
                </a:lnTo>
                <a:lnTo>
                  <a:pt x="870" y="4"/>
                </a:lnTo>
                <a:lnTo>
                  <a:pt x="855" y="1"/>
                </a:lnTo>
                <a:lnTo>
                  <a:pt x="839" y="0"/>
                </a:lnTo>
                <a:lnTo>
                  <a:pt x="824" y="0"/>
                </a:lnTo>
                <a:lnTo>
                  <a:pt x="809" y="0"/>
                </a:lnTo>
                <a:lnTo>
                  <a:pt x="793" y="1"/>
                </a:lnTo>
                <a:lnTo>
                  <a:pt x="777" y="1"/>
                </a:lnTo>
                <a:lnTo>
                  <a:pt x="770" y="3"/>
                </a:lnTo>
                <a:lnTo>
                  <a:pt x="762" y="4"/>
                </a:lnTo>
                <a:lnTo>
                  <a:pt x="755" y="5"/>
                </a:lnTo>
                <a:lnTo>
                  <a:pt x="748" y="7"/>
                </a:lnTo>
                <a:lnTo>
                  <a:pt x="739" y="8"/>
                </a:lnTo>
                <a:lnTo>
                  <a:pt x="732" y="10"/>
                </a:lnTo>
                <a:lnTo>
                  <a:pt x="726" y="11"/>
                </a:lnTo>
                <a:lnTo>
                  <a:pt x="719" y="12"/>
                </a:lnTo>
                <a:lnTo>
                  <a:pt x="712" y="15"/>
                </a:lnTo>
                <a:lnTo>
                  <a:pt x="705" y="16"/>
                </a:lnTo>
                <a:lnTo>
                  <a:pt x="698" y="19"/>
                </a:lnTo>
                <a:lnTo>
                  <a:pt x="691" y="22"/>
                </a:lnTo>
                <a:lnTo>
                  <a:pt x="685" y="25"/>
                </a:lnTo>
                <a:lnTo>
                  <a:pt x="678" y="26"/>
                </a:lnTo>
                <a:lnTo>
                  <a:pt x="671" y="29"/>
                </a:lnTo>
                <a:lnTo>
                  <a:pt x="666" y="33"/>
                </a:lnTo>
                <a:lnTo>
                  <a:pt x="659" y="36"/>
                </a:lnTo>
                <a:lnTo>
                  <a:pt x="653" y="39"/>
                </a:lnTo>
                <a:lnTo>
                  <a:pt x="648" y="41"/>
                </a:lnTo>
                <a:lnTo>
                  <a:pt x="641" y="46"/>
                </a:lnTo>
                <a:lnTo>
                  <a:pt x="635" y="48"/>
                </a:lnTo>
                <a:lnTo>
                  <a:pt x="630" y="52"/>
                </a:lnTo>
                <a:lnTo>
                  <a:pt x="624" y="55"/>
                </a:lnTo>
                <a:lnTo>
                  <a:pt x="619" y="59"/>
                </a:lnTo>
                <a:lnTo>
                  <a:pt x="613" y="64"/>
                </a:lnTo>
                <a:lnTo>
                  <a:pt x="609" y="68"/>
                </a:lnTo>
                <a:lnTo>
                  <a:pt x="603" y="70"/>
                </a:lnTo>
                <a:lnTo>
                  <a:pt x="598" y="75"/>
                </a:lnTo>
                <a:lnTo>
                  <a:pt x="594" y="79"/>
                </a:lnTo>
                <a:lnTo>
                  <a:pt x="588" y="84"/>
                </a:lnTo>
                <a:lnTo>
                  <a:pt x="584" y="88"/>
                </a:lnTo>
                <a:lnTo>
                  <a:pt x="580" y="93"/>
                </a:lnTo>
                <a:close/>
              </a:path>
            </a:pathLst>
          </a:custGeom>
          <a:solidFill>
            <a:srgbClr val="000000"/>
          </a:solidFill>
          <a:ln w="9525">
            <a:noFill/>
            <a:round/>
            <a:headEnd/>
            <a:tailEnd/>
          </a:ln>
        </p:spPr>
        <p:txBody>
          <a:bodyPr/>
          <a:lstStyle/>
          <a:p>
            <a:endParaRPr lang="en-US">
              <a:latin typeface="Arial" pitchFamily="34" charset="0"/>
              <a:cs typeface="Arial" pitchFamily="34" charset="0"/>
            </a:endParaRPr>
          </a:p>
        </p:txBody>
      </p:sp>
      <p:sp>
        <p:nvSpPr>
          <p:cNvPr id="66569" name="Freeform 26"/>
          <p:cNvSpPr>
            <a:spLocks/>
          </p:cNvSpPr>
          <p:nvPr/>
        </p:nvSpPr>
        <p:spPr bwMode="auto">
          <a:xfrm>
            <a:off x="5200652" y="2472996"/>
            <a:ext cx="2055813" cy="2369935"/>
          </a:xfrm>
          <a:custGeom>
            <a:avLst/>
            <a:gdLst>
              <a:gd name="T0" fmla="*/ 2147483647 w 1270"/>
              <a:gd name="T1" fmla="*/ 2147483647 h 1171"/>
              <a:gd name="T2" fmla="*/ 2147483647 w 1270"/>
              <a:gd name="T3" fmla="*/ 2147483647 h 1171"/>
              <a:gd name="T4" fmla="*/ 2147483647 w 1270"/>
              <a:gd name="T5" fmla="*/ 2147483647 h 1171"/>
              <a:gd name="T6" fmla="*/ 2147483647 w 1270"/>
              <a:gd name="T7" fmla="*/ 2147483647 h 1171"/>
              <a:gd name="T8" fmla="*/ 2147483647 w 1270"/>
              <a:gd name="T9" fmla="*/ 2147483647 h 1171"/>
              <a:gd name="T10" fmla="*/ 2147483647 w 1270"/>
              <a:gd name="T11" fmla="*/ 2147483647 h 1171"/>
              <a:gd name="T12" fmla="*/ 2147483647 w 1270"/>
              <a:gd name="T13" fmla="*/ 2147483647 h 1171"/>
              <a:gd name="T14" fmla="*/ 2147483647 w 1270"/>
              <a:gd name="T15" fmla="*/ 2147483647 h 1171"/>
              <a:gd name="T16" fmla="*/ 2147483647 w 1270"/>
              <a:gd name="T17" fmla="*/ 2147483647 h 1171"/>
              <a:gd name="T18" fmla="*/ 2147483647 w 1270"/>
              <a:gd name="T19" fmla="*/ 2147483647 h 1171"/>
              <a:gd name="T20" fmla="*/ 2147483647 w 1270"/>
              <a:gd name="T21" fmla="*/ 2147483647 h 1171"/>
              <a:gd name="T22" fmla="*/ 2147483647 w 1270"/>
              <a:gd name="T23" fmla="*/ 2147483647 h 1171"/>
              <a:gd name="T24" fmla="*/ 2147483647 w 1270"/>
              <a:gd name="T25" fmla="*/ 2147483647 h 1171"/>
              <a:gd name="T26" fmla="*/ 2147483647 w 1270"/>
              <a:gd name="T27" fmla="*/ 2147483647 h 1171"/>
              <a:gd name="T28" fmla="*/ 2147483647 w 1270"/>
              <a:gd name="T29" fmla="*/ 2147483647 h 1171"/>
              <a:gd name="T30" fmla="*/ 2147483647 w 1270"/>
              <a:gd name="T31" fmla="*/ 2147483647 h 1171"/>
              <a:gd name="T32" fmla="*/ 2147483647 w 1270"/>
              <a:gd name="T33" fmla="*/ 2147483647 h 1171"/>
              <a:gd name="T34" fmla="*/ 0 w 1270"/>
              <a:gd name="T35" fmla="*/ 2147483647 h 1171"/>
              <a:gd name="T36" fmla="*/ 2147483647 w 1270"/>
              <a:gd name="T37" fmla="*/ 2147483647 h 1171"/>
              <a:gd name="T38" fmla="*/ 2147483647 w 1270"/>
              <a:gd name="T39" fmla="*/ 2147483647 h 1171"/>
              <a:gd name="T40" fmla="*/ 2147483647 w 1270"/>
              <a:gd name="T41" fmla="*/ 2147483647 h 1171"/>
              <a:gd name="T42" fmla="*/ 2147483647 w 1270"/>
              <a:gd name="T43" fmla="*/ 2147483647 h 1171"/>
              <a:gd name="T44" fmla="*/ 2147483647 w 1270"/>
              <a:gd name="T45" fmla="*/ 2147483647 h 1171"/>
              <a:gd name="T46" fmla="*/ 2147483647 w 1270"/>
              <a:gd name="T47" fmla="*/ 2147483647 h 1171"/>
              <a:gd name="T48" fmla="*/ 2147483647 w 1270"/>
              <a:gd name="T49" fmla="*/ 2147483647 h 1171"/>
              <a:gd name="T50" fmla="*/ 2147483647 w 1270"/>
              <a:gd name="T51" fmla="*/ 2147483647 h 1171"/>
              <a:gd name="T52" fmla="*/ 2147483647 w 1270"/>
              <a:gd name="T53" fmla="*/ 2147483647 h 1171"/>
              <a:gd name="T54" fmla="*/ 2147483647 w 1270"/>
              <a:gd name="T55" fmla="*/ 2147483647 h 1171"/>
              <a:gd name="T56" fmla="*/ 2147483647 w 1270"/>
              <a:gd name="T57" fmla="*/ 2147483647 h 1171"/>
              <a:gd name="T58" fmla="*/ 2147483647 w 1270"/>
              <a:gd name="T59" fmla="*/ 2147483647 h 1171"/>
              <a:gd name="T60" fmla="*/ 2147483647 w 1270"/>
              <a:gd name="T61" fmla="*/ 2147483647 h 1171"/>
              <a:gd name="T62" fmla="*/ 2147483647 w 1270"/>
              <a:gd name="T63" fmla="*/ 2147483647 h 1171"/>
              <a:gd name="T64" fmla="*/ 2147483647 w 1270"/>
              <a:gd name="T65" fmla="*/ 2147483647 h 1171"/>
              <a:gd name="T66" fmla="*/ 2147483647 w 1270"/>
              <a:gd name="T67" fmla="*/ 2147483647 h 1171"/>
              <a:gd name="T68" fmla="*/ 2147483647 w 1270"/>
              <a:gd name="T69" fmla="*/ 2147483647 h 1171"/>
              <a:gd name="T70" fmla="*/ 2147483647 w 1270"/>
              <a:gd name="T71" fmla="*/ 2147483647 h 1171"/>
              <a:gd name="T72" fmla="*/ 2147483647 w 1270"/>
              <a:gd name="T73" fmla="*/ 2147483647 h 1171"/>
              <a:gd name="T74" fmla="*/ 2147483647 w 1270"/>
              <a:gd name="T75" fmla="*/ 2147483647 h 1171"/>
              <a:gd name="T76" fmla="*/ 2147483647 w 1270"/>
              <a:gd name="T77" fmla="*/ 2147483647 h 1171"/>
              <a:gd name="T78" fmla="*/ 2147483647 w 1270"/>
              <a:gd name="T79" fmla="*/ 2147483647 h 1171"/>
              <a:gd name="T80" fmla="*/ 2147483647 w 1270"/>
              <a:gd name="T81" fmla="*/ 2147483647 h 1171"/>
              <a:gd name="T82" fmla="*/ 2147483647 w 1270"/>
              <a:gd name="T83" fmla="*/ 2147483647 h 1171"/>
              <a:gd name="T84" fmla="*/ 2147483647 w 1270"/>
              <a:gd name="T85" fmla="*/ 2147483647 h 1171"/>
              <a:gd name="T86" fmla="*/ 2147483647 w 1270"/>
              <a:gd name="T87" fmla="*/ 2147483647 h 1171"/>
              <a:gd name="T88" fmla="*/ 2147483647 w 1270"/>
              <a:gd name="T89" fmla="*/ 2147483647 h 1171"/>
              <a:gd name="T90" fmla="*/ 2147483647 w 1270"/>
              <a:gd name="T91" fmla="*/ 2147483647 h 1171"/>
              <a:gd name="T92" fmla="*/ 2147483647 w 1270"/>
              <a:gd name="T93" fmla="*/ 2147483647 h 1171"/>
              <a:gd name="T94" fmla="*/ 2147483647 w 1270"/>
              <a:gd name="T95" fmla="*/ 2147483647 h 1171"/>
              <a:gd name="T96" fmla="*/ 2147483647 w 1270"/>
              <a:gd name="T97" fmla="*/ 2147483647 h 1171"/>
              <a:gd name="T98" fmla="*/ 2147483647 w 1270"/>
              <a:gd name="T99" fmla="*/ 2147483647 h 1171"/>
              <a:gd name="T100" fmla="*/ 2147483647 w 1270"/>
              <a:gd name="T101" fmla="*/ 2147483647 h 1171"/>
              <a:gd name="T102" fmla="*/ 2147483647 w 1270"/>
              <a:gd name="T103" fmla="*/ 2147483647 h 1171"/>
              <a:gd name="T104" fmla="*/ 2147483647 w 1270"/>
              <a:gd name="T105" fmla="*/ 2147483647 h 1171"/>
              <a:gd name="T106" fmla="*/ 2147483647 w 1270"/>
              <a:gd name="T107" fmla="*/ 2147483647 h 1171"/>
              <a:gd name="T108" fmla="*/ 2147483647 w 1270"/>
              <a:gd name="T109" fmla="*/ 2147483647 h 1171"/>
              <a:gd name="T110" fmla="*/ 2147483647 w 1270"/>
              <a:gd name="T111" fmla="*/ 2147483647 h 1171"/>
              <a:gd name="T112" fmla="*/ 2147483647 w 1270"/>
              <a:gd name="T113" fmla="*/ 2147483647 h 1171"/>
              <a:gd name="T114" fmla="*/ 2147483647 w 1270"/>
              <a:gd name="T115" fmla="*/ 2147483647 h 11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0"/>
              <a:gd name="T175" fmla="*/ 0 h 1171"/>
              <a:gd name="T176" fmla="*/ 1270 w 1270"/>
              <a:gd name="T177" fmla="*/ 1171 h 11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0" h="1171">
                <a:moveTo>
                  <a:pt x="579" y="93"/>
                </a:moveTo>
                <a:lnTo>
                  <a:pt x="579" y="91"/>
                </a:lnTo>
                <a:lnTo>
                  <a:pt x="576" y="90"/>
                </a:lnTo>
                <a:lnTo>
                  <a:pt x="575" y="89"/>
                </a:lnTo>
                <a:lnTo>
                  <a:pt x="572" y="86"/>
                </a:lnTo>
                <a:lnTo>
                  <a:pt x="570" y="85"/>
                </a:lnTo>
                <a:lnTo>
                  <a:pt x="569" y="83"/>
                </a:lnTo>
                <a:lnTo>
                  <a:pt x="568" y="82"/>
                </a:lnTo>
                <a:lnTo>
                  <a:pt x="566" y="80"/>
                </a:lnTo>
                <a:lnTo>
                  <a:pt x="565" y="79"/>
                </a:lnTo>
                <a:lnTo>
                  <a:pt x="564" y="78"/>
                </a:lnTo>
                <a:lnTo>
                  <a:pt x="562" y="76"/>
                </a:lnTo>
                <a:lnTo>
                  <a:pt x="561" y="75"/>
                </a:lnTo>
                <a:lnTo>
                  <a:pt x="558" y="73"/>
                </a:lnTo>
                <a:lnTo>
                  <a:pt x="557" y="72"/>
                </a:lnTo>
                <a:lnTo>
                  <a:pt x="555" y="72"/>
                </a:lnTo>
                <a:lnTo>
                  <a:pt x="552" y="69"/>
                </a:lnTo>
                <a:lnTo>
                  <a:pt x="550" y="68"/>
                </a:lnTo>
                <a:lnTo>
                  <a:pt x="548" y="68"/>
                </a:lnTo>
                <a:lnTo>
                  <a:pt x="547" y="67"/>
                </a:lnTo>
                <a:lnTo>
                  <a:pt x="546" y="65"/>
                </a:lnTo>
                <a:lnTo>
                  <a:pt x="543" y="65"/>
                </a:lnTo>
                <a:lnTo>
                  <a:pt x="541" y="64"/>
                </a:lnTo>
                <a:lnTo>
                  <a:pt x="540" y="64"/>
                </a:lnTo>
                <a:lnTo>
                  <a:pt x="539" y="62"/>
                </a:lnTo>
                <a:lnTo>
                  <a:pt x="536" y="62"/>
                </a:lnTo>
                <a:lnTo>
                  <a:pt x="533" y="61"/>
                </a:lnTo>
                <a:lnTo>
                  <a:pt x="530" y="60"/>
                </a:lnTo>
                <a:lnTo>
                  <a:pt x="529" y="60"/>
                </a:lnTo>
                <a:lnTo>
                  <a:pt x="526" y="60"/>
                </a:lnTo>
                <a:lnTo>
                  <a:pt x="521" y="58"/>
                </a:lnTo>
                <a:lnTo>
                  <a:pt x="515" y="57"/>
                </a:lnTo>
                <a:lnTo>
                  <a:pt x="508" y="57"/>
                </a:lnTo>
                <a:lnTo>
                  <a:pt x="503" y="57"/>
                </a:lnTo>
                <a:lnTo>
                  <a:pt x="497" y="57"/>
                </a:lnTo>
                <a:lnTo>
                  <a:pt x="490" y="58"/>
                </a:lnTo>
                <a:lnTo>
                  <a:pt x="484" y="60"/>
                </a:lnTo>
                <a:lnTo>
                  <a:pt x="479" y="61"/>
                </a:lnTo>
                <a:lnTo>
                  <a:pt x="473" y="62"/>
                </a:lnTo>
                <a:lnTo>
                  <a:pt x="468" y="65"/>
                </a:lnTo>
                <a:lnTo>
                  <a:pt x="462" y="68"/>
                </a:lnTo>
                <a:lnTo>
                  <a:pt x="457" y="71"/>
                </a:lnTo>
                <a:lnTo>
                  <a:pt x="451" y="75"/>
                </a:lnTo>
                <a:lnTo>
                  <a:pt x="446" y="78"/>
                </a:lnTo>
                <a:lnTo>
                  <a:pt x="440" y="82"/>
                </a:lnTo>
                <a:lnTo>
                  <a:pt x="436" y="86"/>
                </a:lnTo>
                <a:lnTo>
                  <a:pt x="430" y="91"/>
                </a:lnTo>
                <a:lnTo>
                  <a:pt x="426" y="97"/>
                </a:lnTo>
                <a:lnTo>
                  <a:pt x="421" y="101"/>
                </a:lnTo>
                <a:lnTo>
                  <a:pt x="417" y="107"/>
                </a:lnTo>
                <a:lnTo>
                  <a:pt x="412" y="114"/>
                </a:lnTo>
                <a:lnTo>
                  <a:pt x="408" y="119"/>
                </a:lnTo>
                <a:lnTo>
                  <a:pt x="404" y="126"/>
                </a:lnTo>
                <a:lnTo>
                  <a:pt x="401" y="132"/>
                </a:lnTo>
                <a:lnTo>
                  <a:pt x="397" y="139"/>
                </a:lnTo>
                <a:lnTo>
                  <a:pt x="394" y="145"/>
                </a:lnTo>
                <a:lnTo>
                  <a:pt x="392" y="154"/>
                </a:lnTo>
                <a:lnTo>
                  <a:pt x="389" y="161"/>
                </a:lnTo>
                <a:lnTo>
                  <a:pt x="386" y="169"/>
                </a:lnTo>
                <a:lnTo>
                  <a:pt x="385" y="176"/>
                </a:lnTo>
                <a:lnTo>
                  <a:pt x="382" y="184"/>
                </a:lnTo>
                <a:lnTo>
                  <a:pt x="380" y="193"/>
                </a:lnTo>
                <a:lnTo>
                  <a:pt x="380" y="194"/>
                </a:lnTo>
                <a:lnTo>
                  <a:pt x="380" y="195"/>
                </a:lnTo>
                <a:lnTo>
                  <a:pt x="379" y="195"/>
                </a:lnTo>
                <a:lnTo>
                  <a:pt x="378" y="194"/>
                </a:lnTo>
                <a:lnTo>
                  <a:pt x="376" y="194"/>
                </a:lnTo>
                <a:lnTo>
                  <a:pt x="375" y="193"/>
                </a:lnTo>
                <a:lnTo>
                  <a:pt x="372" y="191"/>
                </a:lnTo>
                <a:lnTo>
                  <a:pt x="371" y="191"/>
                </a:lnTo>
                <a:lnTo>
                  <a:pt x="369" y="190"/>
                </a:lnTo>
                <a:lnTo>
                  <a:pt x="368" y="190"/>
                </a:lnTo>
                <a:lnTo>
                  <a:pt x="367" y="188"/>
                </a:lnTo>
                <a:lnTo>
                  <a:pt x="365" y="187"/>
                </a:lnTo>
                <a:lnTo>
                  <a:pt x="364" y="187"/>
                </a:lnTo>
                <a:lnTo>
                  <a:pt x="362" y="186"/>
                </a:lnTo>
                <a:lnTo>
                  <a:pt x="361" y="186"/>
                </a:lnTo>
                <a:lnTo>
                  <a:pt x="360" y="184"/>
                </a:lnTo>
                <a:lnTo>
                  <a:pt x="358" y="184"/>
                </a:lnTo>
                <a:lnTo>
                  <a:pt x="355" y="183"/>
                </a:lnTo>
                <a:lnTo>
                  <a:pt x="354" y="183"/>
                </a:lnTo>
                <a:lnTo>
                  <a:pt x="350" y="181"/>
                </a:lnTo>
                <a:lnTo>
                  <a:pt x="349" y="180"/>
                </a:lnTo>
                <a:lnTo>
                  <a:pt x="347" y="180"/>
                </a:lnTo>
                <a:lnTo>
                  <a:pt x="344" y="179"/>
                </a:lnTo>
                <a:lnTo>
                  <a:pt x="343" y="179"/>
                </a:lnTo>
                <a:lnTo>
                  <a:pt x="342" y="179"/>
                </a:lnTo>
                <a:lnTo>
                  <a:pt x="340" y="177"/>
                </a:lnTo>
                <a:lnTo>
                  <a:pt x="339" y="177"/>
                </a:lnTo>
                <a:lnTo>
                  <a:pt x="337" y="176"/>
                </a:lnTo>
                <a:lnTo>
                  <a:pt x="335" y="176"/>
                </a:lnTo>
                <a:lnTo>
                  <a:pt x="333" y="176"/>
                </a:lnTo>
                <a:lnTo>
                  <a:pt x="332" y="175"/>
                </a:lnTo>
                <a:lnTo>
                  <a:pt x="330" y="175"/>
                </a:lnTo>
                <a:lnTo>
                  <a:pt x="321" y="173"/>
                </a:lnTo>
                <a:lnTo>
                  <a:pt x="311" y="172"/>
                </a:lnTo>
                <a:lnTo>
                  <a:pt x="301" y="170"/>
                </a:lnTo>
                <a:lnTo>
                  <a:pt x="292" y="170"/>
                </a:lnTo>
                <a:lnTo>
                  <a:pt x="282" y="170"/>
                </a:lnTo>
                <a:lnTo>
                  <a:pt x="272" y="170"/>
                </a:lnTo>
                <a:lnTo>
                  <a:pt x="263" y="172"/>
                </a:lnTo>
                <a:lnTo>
                  <a:pt x="254" y="173"/>
                </a:lnTo>
                <a:lnTo>
                  <a:pt x="244" y="176"/>
                </a:lnTo>
                <a:lnTo>
                  <a:pt x="236" y="179"/>
                </a:lnTo>
                <a:lnTo>
                  <a:pt x="226" y="181"/>
                </a:lnTo>
                <a:lnTo>
                  <a:pt x="218" y="186"/>
                </a:lnTo>
                <a:lnTo>
                  <a:pt x="210" y="190"/>
                </a:lnTo>
                <a:lnTo>
                  <a:pt x="201" y="195"/>
                </a:lnTo>
                <a:lnTo>
                  <a:pt x="193" y="199"/>
                </a:lnTo>
                <a:lnTo>
                  <a:pt x="186" y="205"/>
                </a:lnTo>
                <a:lnTo>
                  <a:pt x="178" y="212"/>
                </a:lnTo>
                <a:lnTo>
                  <a:pt x="171" y="217"/>
                </a:lnTo>
                <a:lnTo>
                  <a:pt x="164" y="224"/>
                </a:lnTo>
                <a:lnTo>
                  <a:pt x="157" y="231"/>
                </a:lnTo>
                <a:lnTo>
                  <a:pt x="152" y="240"/>
                </a:lnTo>
                <a:lnTo>
                  <a:pt x="145" y="248"/>
                </a:lnTo>
                <a:lnTo>
                  <a:pt x="139" y="256"/>
                </a:lnTo>
                <a:lnTo>
                  <a:pt x="134" y="265"/>
                </a:lnTo>
                <a:lnTo>
                  <a:pt x="129" y="273"/>
                </a:lnTo>
                <a:lnTo>
                  <a:pt x="124" y="283"/>
                </a:lnTo>
                <a:lnTo>
                  <a:pt x="120" y="292"/>
                </a:lnTo>
                <a:lnTo>
                  <a:pt x="115" y="302"/>
                </a:lnTo>
                <a:lnTo>
                  <a:pt x="113" y="313"/>
                </a:lnTo>
                <a:lnTo>
                  <a:pt x="110" y="323"/>
                </a:lnTo>
                <a:lnTo>
                  <a:pt x="107" y="334"/>
                </a:lnTo>
                <a:lnTo>
                  <a:pt x="104" y="345"/>
                </a:lnTo>
                <a:lnTo>
                  <a:pt x="104" y="350"/>
                </a:lnTo>
                <a:lnTo>
                  <a:pt x="103" y="356"/>
                </a:lnTo>
                <a:lnTo>
                  <a:pt x="102" y="361"/>
                </a:lnTo>
                <a:lnTo>
                  <a:pt x="102" y="367"/>
                </a:lnTo>
                <a:lnTo>
                  <a:pt x="102" y="373"/>
                </a:lnTo>
                <a:lnTo>
                  <a:pt x="100" y="384"/>
                </a:lnTo>
                <a:lnTo>
                  <a:pt x="100" y="389"/>
                </a:lnTo>
                <a:lnTo>
                  <a:pt x="102" y="395"/>
                </a:lnTo>
                <a:lnTo>
                  <a:pt x="102" y="399"/>
                </a:lnTo>
                <a:lnTo>
                  <a:pt x="102" y="404"/>
                </a:lnTo>
                <a:lnTo>
                  <a:pt x="102" y="410"/>
                </a:lnTo>
                <a:lnTo>
                  <a:pt x="102" y="415"/>
                </a:lnTo>
                <a:lnTo>
                  <a:pt x="103" y="421"/>
                </a:lnTo>
                <a:lnTo>
                  <a:pt x="103" y="427"/>
                </a:lnTo>
                <a:lnTo>
                  <a:pt x="106" y="436"/>
                </a:lnTo>
                <a:lnTo>
                  <a:pt x="107" y="442"/>
                </a:lnTo>
                <a:lnTo>
                  <a:pt x="107" y="447"/>
                </a:lnTo>
                <a:lnTo>
                  <a:pt x="109" y="451"/>
                </a:lnTo>
                <a:lnTo>
                  <a:pt x="110" y="457"/>
                </a:lnTo>
                <a:lnTo>
                  <a:pt x="111" y="463"/>
                </a:lnTo>
                <a:lnTo>
                  <a:pt x="113" y="467"/>
                </a:lnTo>
                <a:lnTo>
                  <a:pt x="115" y="472"/>
                </a:lnTo>
                <a:lnTo>
                  <a:pt x="117" y="476"/>
                </a:lnTo>
                <a:lnTo>
                  <a:pt x="118" y="482"/>
                </a:lnTo>
                <a:lnTo>
                  <a:pt x="121" y="486"/>
                </a:lnTo>
                <a:lnTo>
                  <a:pt x="122" y="492"/>
                </a:lnTo>
                <a:lnTo>
                  <a:pt x="125" y="496"/>
                </a:lnTo>
                <a:lnTo>
                  <a:pt x="127" y="500"/>
                </a:lnTo>
                <a:lnTo>
                  <a:pt x="129" y="504"/>
                </a:lnTo>
                <a:lnTo>
                  <a:pt x="132" y="510"/>
                </a:lnTo>
                <a:lnTo>
                  <a:pt x="125" y="511"/>
                </a:lnTo>
                <a:lnTo>
                  <a:pt x="120" y="512"/>
                </a:lnTo>
                <a:lnTo>
                  <a:pt x="114" y="515"/>
                </a:lnTo>
                <a:lnTo>
                  <a:pt x="109" y="516"/>
                </a:lnTo>
                <a:lnTo>
                  <a:pt x="103" y="519"/>
                </a:lnTo>
                <a:lnTo>
                  <a:pt x="97" y="522"/>
                </a:lnTo>
                <a:lnTo>
                  <a:pt x="92" y="525"/>
                </a:lnTo>
                <a:lnTo>
                  <a:pt x="86" y="529"/>
                </a:lnTo>
                <a:lnTo>
                  <a:pt x="81" y="532"/>
                </a:lnTo>
                <a:lnTo>
                  <a:pt x="77" y="536"/>
                </a:lnTo>
                <a:lnTo>
                  <a:pt x="71" y="539"/>
                </a:lnTo>
                <a:lnTo>
                  <a:pt x="67" y="543"/>
                </a:lnTo>
                <a:lnTo>
                  <a:pt x="61" y="547"/>
                </a:lnTo>
                <a:lnTo>
                  <a:pt x="57" y="551"/>
                </a:lnTo>
                <a:lnTo>
                  <a:pt x="53" y="557"/>
                </a:lnTo>
                <a:lnTo>
                  <a:pt x="49" y="561"/>
                </a:lnTo>
                <a:lnTo>
                  <a:pt x="45" y="566"/>
                </a:lnTo>
                <a:lnTo>
                  <a:pt x="41" y="570"/>
                </a:lnTo>
                <a:lnTo>
                  <a:pt x="36" y="576"/>
                </a:lnTo>
                <a:lnTo>
                  <a:pt x="32" y="582"/>
                </a:lnTo>
                <a:lnTo>
                  <a:pt x="29" y="587"/>
                </a:lnTo>
                <a:lnTo>
                  <a:pt x="25" y="593"/>
                </a:lnTo>
                <a:lnTo>
                  <a:pt x="23" y="600"/>
                </a:lnTo>
                <a:lnTo>
                  <a:pt x="20" y="605"/>
                </a:lnTo>
                <a:lnTo>
                  <a:pt x="17" y="612"/>
                </a:lnTo>
                <a:lnTo>
                  <a:pt x="14" y="618"/>
                </a:lnTo>
                <a:lnTo>
                  <a:pt x="11" y="624"/>
                </a:lnTo>
                <a:lnTo>
                  <a:pt x="10" y="631"/>
                </a:lnTo>
                <a:lnTo>
                  <a:pt x="7" y="638"/>
                </a:lnTo>
                <a:lnTo>
                  <a:pt x="6" y="645"/>
                </a:lnTo>
                <a:lnTo>
                  <a:pt x="5" y="652"/>
                </a:lnTo>
                <a:lnTo>
                  <a:pt x="3" y="659"/>
                </a:lnTo>
                <a:lnTo>
                  <a:pt x="2" y="669"/>
                </a:lnTo>
                <a:lnTo>
                  <a:pt x="0" y="678"/>
                </a:lnTo>
                <a:lnTo>
                  <a:pt x="0" y="688"/>
                </a:lnTo>
                <a:lnTo>
                  <a:pt x="0" y="698"/>
                </a:lnTo>
                <a:lnTo>
                  <a:pt x="0" y="709"/>
                </a:lnTo>
                <a:lnTo>
                  <a:pt x="0" y="717"/>
                </a:lnTo>
                <a:lnTo>
                  <a:pt x="2" y="727"/>
                </a:lnTo>
                <a:lnTo>
                  <a:pt x="3" y="737"/>
                </a:lnTo>
                <a:lnTo>
                  <a:pt x="5" y="746"/>
                </a:lnTo>
                <a:lnTo>
                  <a:pt x="7" y="756"/>
                </a:lnTo>
                <a:lnTo>
                  <a:pt x="10" y="764"/>
                </a:lnTo>
                <a:lnTo>
                  <a:pt x="13" y="774"/>
                </a:lnTo>
                <a:lnTo>
                  <a:pt x="16" y="782"/>
                </a:lnTo>
                <a:lnTo>
                  <a:pt x="20" y="791"/>
                </a:lnTo>
                <a:lnTo>
                  <a:pt x="24" y="799"/>
                </a:lnTo>
                <a:lnTo>
                  <a:pt x="28" y="807"/>
                </a:lnTo>
                <a:lnTo>
                  <a:pt x="34" y="816"/>
                </a:lnTo>
                <a:lnTo>
                  <a:pt x="38" y="822"/>
                </a:lnTo>
                <a:lnTo>
                  <a:pt x="43" y="831"/>
                </a:lnTo>
                <a:lnTo>
                  <a:pt x="49" y="838"/>
                </a:lnTo>
                <a:lnTo>
                  <a:pt x="54" y="845"/>
                </a:lnTo>
                <a:lnTo>
                  <a:pt x="61" y="850"/>
                </a:lnTo>
                <a:lnTo>
                  <a:pt x="67" y="857"/>
                </a:lnTo>
                <a:lnTo>
                  <a:pt x="74" y="863"/>
                </a:lnTo>
                <a:lnTo>
                  <a:pt x="81" y="868"/>
                </a:lnTo>
                <a:lnTo>
                  <a:pt x="88" y="874"/>
                </a:lnTo>
                <a:lnTo>
                  <a:pt x="96" y="878"/>
                </a:lnTo>
                <a:lnTo>
                  <a:pt x="103" y="882"/>
                </a:lnTo>
                <a:lnTo>
                  <a:pt x="111" y="886"/>
                </a:lnTo>
                <a:lnTo>
                  <a:pt x="120" y="889"/>
                </a:lnTo>
                <a:lnTo>
                  <a:pt x="128" y="892"/>
                </a:lnTo>
                <a:lnTo>
                  <a:pt x="136" y="894"/>
                </a:lnTo>
                <a:lnTo>
                  <a:pt x="139" y="896"/>
                </a:lnTo>
                <a:lnTo>
                  <a:pt x="142" y="896"/>
                </a:lnTo>
                <a:lnTo>
                  <a:pt x="149" y="897"/>
                </a:lnTo>
                <a:lnTo>
                  <a:pt x="154" y="899"/>
                </a:lnTo>
                <a:lnTo>
                  <a:pt x="158" y="899"/>
                </a:lnTo>
                <a:lnTo>
                  <a:pt x="161" y="900"/>
                </a:lnTo>
                <a:lnTo>
                  <a:pt x="164" y="900"/>
                </a:lnTo>
                <a:lnTo>
                  <a:pt x="167" y="900"/>
                </a:lnTo>
                <a:lnTo>
                  <a:pt x="174" y="900"/>
                </a:lnTo>
                <a:lnTo>
                  <a:pt x="177" y="900"/>
                </a:lnTo>
                <a:lnTo>
                  <a:pt x="183" y="900"/>
                </a:lnTo>
                <a:lnTo>
                  <a:pt x="186" y="900"/>
                </a:lnTo>
                <a:lnTo>
                  <a:pt x="189" y="900"/>
                </a:lnTo>
                <a:lnTo>
                  <a:pt x="192" y="899"/>
                </a:lnTo>
                <a:lnTo>
                  <a:pt x="196" y="899"/>
                </a:lnTo>
                <a:lnTo>
                  <a:pt x="199" y="899"/>
                </a:lnTo>
                <a:lnTo>
                  <a:pt x="201" y="897"/>
                </a:lnTo>
                <a:lnTo>
                  <a:pt x="207" y="896"/>
                </a:lnTo>
                <a:lnTo>
                  <a:pt x="210" y="896"/>
                </a:lnTo>
                <a:lnTo>
                  <a:pt x="214" y="894"/>
                </a:lnTo>
                <a:lnTo>
                  <a:pt x="217" y="894"/>
                </a:lnTo>
                <a:lnTo>
                  <a:pt x="220" y="893"/>
                </a:lnTo>
                <a:lnTo>
                  <a:pt x="222" y="892"/>
                </a:lnTo>
                <a:lnTo>
                  <a:pt x="225" y="892"/>
                </a:lnTo>
                <a:lnTo>
                  <a:pt x="228" y="890"/>
                </a:lnTo>
                <a:lnTo>
                  <a:pt x="231" y="889"/>
                </a:lnTo>
                <a:lnTo>
                  <a:pt x="233" y="888"/>
                </a:lnTo>
                <a:lnTo>
                  <a:pt x="233" y="889"/>
                </a:lnTo>
                <a:lnTo>
                  <a:pt x="233" y="890"/>
                </a:lnTo>
                <a:lnTo>
                  <a:pt x="233" y="892"/>
                </a:lnTo>
                <a:lnTo>
                  <a:pt x="233" y="893"/>
                </a:lnTo>
                <a:lnTo>
                  <a:pt x="232" y="904"/>
                </a:lnTo>
                <a:lnTo>
                  <a:pt x="232" y="914"/>
                </a:lnTo>
                <a:lnTo>
                  <a:pt x="232" y="925"/>
                </a:lnTo>
                <a:lnTo>
                  <a:pt x="233" y="935"/>
                </a:lnTo>
                <a:lnTo>
                  <a:pt x="235" y="944"/>
                </a:lnTo>
                <a:lnTo>
                  <a:pt x="238" y="954"/>
                </a:lnTo>
                <a:lnTo>
                  <a:pt x="240" y="964"/>
                </a:lnTo>
                <a:lnTo>
                  <a:pt x="243" y="973"/>
                </a:lnTo>
                <a:lnTo>
                  <a:pt x="247" y="983"/>
                </a:lnTo>
                <a:lnTo>
                  <a:pt x="251" y="993"/>
                </a:lnTo>
                <a:lnTo>
                  <a:pt x="257" y="1002"/>
                </a:lnTo>
                <a:lnTo>
                  <a:pt x="261" y="1011"/>
                </a:lnTo>
                <a:lnTo>
                  <a:pt x="268" y="1019"/>
                </a:lnTo>
                <a:lnTo>
                  <a:pt x="274" y="1029"/>
                </a:lnTo>
                <a:lnTo>
                  <a:pt x="281" y="1037"/>
                </a:lnTo>
                <a:lnTo>
                  <a:pt x="287" y="1044"/>
                </a:lnTo>
                <a:lnTo>
                  <a:pt x="296" y="1052"/>
                </a:lnTo>
                <a:lnTo>
                  <a:pt x="304" y="1059"/>
                </a:lnTo>
                <a:lnTo>
                  <a:pt x="312" y="1068"/>
                </a:lnTo>
                <a:lnTo>
                  <a:pt x="321" y="1074"/>
                </a:lnTo>
                <a:lnTo>
                  <a:pt x="330" y="1080"/>
                </a:lnTo>
                <a:lnTo>
                  <a:pt x="340" y="1087"/>
                </a:lnTo>
                <a:lnTo>
                  <a:pt x="350" y="1092"/>
                </a:lnTo>
                <a:lnTo>
                  <a:pt x="360" y="1098"/>
                </a:lnTo>
                <a:lnTo>
                  <a:pt x="371" y="1104"/>
                </a:lnTo>
                <a:lnTo>
                  <a:pt x="382" y="1108"/>
                </a:lnTo>
                <a:lnTo>
                  <a:pt x="393" y="1112"/>
                </a:lnTo>
                <a:lnTo>
                  <a:pt x="404" y="1116"/>
                </a:lnTo>
                <a:lnTo>
                  <a:pt x="417" y="1119"/>
                </a:lnTo>
                <a:lnTo>
                  <a:pt x="428" y="1122"/>
                </a:lnTo>
                <a:lnTo>
                  <a:pt x="440" y="1124"/>
                </a:lnTo>
                <a:lnTo>
                  <a:pt x="453" y="1127"/>
                </a:lnTo>
                <a:lnTo>
                  <a:pt x="460" y="1127"/>
                </a:lnTo>
                <a:lnTo>
                  <a:pt x="466" y="1128"/>
                </a:lnTo>
                <a:lnTo>
                  <a:pt x="473" y="1128"/>
                </a:lnTo>
                <a:lnTo>
                  <a:pt x="480" y="1128"/>
                </a:lnTo>
                <a:lnTo>
                  <a:pt x="487" y="1128"/>
                </a:lnTo>
                <a:lnTo>
                  <a:pt x="494" y="1128"/>
                </a:lnTo>
                <a:lnTo>
                  <a:pt x="501" y="1128"/>
                </a:lnTo>
                <a:lnTo>
                  <a:pt x="508" y="1128"/>
                </a:lnTo>
                <a:lnTo>
                  <a:pt x="515" y="1128"/>
                </a:lnTo>
                <a:lnTo>
                  <a:pt x="522" y="1127"/>
                </a:lnTo>
                <a:lnTo>
                  <a:pt x="529" y="1127"/>
                </a:lnTo>
                <a:lnTo>
                  <a:pt x="534" y="1126"/>
                </a:lnTo>
                <a:lnTo>
                  <a:pt x="541" y="1126"/>
                </a:lnTo>
                <a:lnTo>
                  <a:pt x="548" y="1124"/>
                </a:lnTo>
                <a:lnTo>
                  <a:pt x="554" y="1123"/>
                </a:lnTo>
                <a:lnTo>
                  <a:pt x="561" y="1122"/>
                </a:lnTo>
                <a:lnTo>
                  <a:pt x="566" y="1119"/>
                </a:lnTo>
                <a:lnTo>
                  <a:pt x="573" y="1117"/>
                </a:lnTo>
                <a:lnTo>
                  <a:pt x="579" y="1116"/>
                </a:lnTo>
                <a:lnTo>
                  <a:pt x="586" y="1113"/>
                </a:lnTo>
                <a:lnTo>
                  <a:pt x="591" y="1112"/>
                </a:lnTo>
                <a:lnTo>
                  <a:pt x="597" y="1109"/>
                </a:lnTo>
                <a:lnTo>
                  <a:pt x="602" y="1106"/>
                </a:lnTo>
                <a:lnTo>
                  <a:pt x="615" y="1102"/>
                </a:lnTo>
                <a:lnTo>
                  <a:pt x="619" y="1099"/>
                </a:lnTo>
                <a:lnTo>
                  <a:pt x="625" y="1095"/>
                </a:lnTo>
                <a:lnTo>
                  <a:pt x="630" y="1092"/>
                </a:lnTo>
                <a:lnTo>
                  <a:pt x="636" y="1090"/>
                </a:lnTo>
                <a:lnTo>
                  <a:pt x="641" y="1087"/>
                </a:lnTo>
                <a:lnTo>
                  <a:pt x="645" y="1083"/>
                </a:lnTo>
                <a:lnTo>
                  <a:pt x="651" y="1080"/>
                </a:lnTo>
                <a:lnTo>
                  <a:pt x="652" y="1083"/>
                </a:lnTo>
                <a:lnTo>
                  <a:pt x="654" y="1087"/>
                </a:lnTo>
                <a:lnTo>
                  <a:pt x="656" y="1091"/>
                </a:lnTo>
                <a:lnTo>
                  <a:pt x="658" y="1095"/>
                </a:lnTo>
                <a:lnTo>
                  <a:pt x="661" y="1098"/>
                </a:lnTo>
                <a:lnTo>
                  <a:pt x="662" y="1102"/>
                </a:lnTo>
                <a:lnTo>
                  <a:pt x="665" y="1106"/>
                </a:lnTo>
                <a:lnTo>
                  <a:pt x="666" y="1109"/>
                </a:lnTo>
                <a:lnTo>
                  <a:pt x="669" y="1113"/>
                </a:lnTo>
                <a:lnTo>
                  <a:pt x="672" y="1116"/>
                </a:lnTo>
                <a:lnTo>
                  <a:pt x="675" y="1119"/>
                </a:lnTo>
                <a:lnTo>
                  <a:pt x="677" y="1123"/>
                </a:lnTo>
                <a:lnTo>
                  <a:pt x="680" y="1126"/>
                </a:lnTo>
                <a:lnTo>
                  <a:pt x="683" y="1128"/>
                </a:lnTo>
                <a:lnTo>
                  <a:pt x="686" y="1131"/>
                </a:lnTo>
                <a:lnTo>
                  <a:pt x="688" y="1134"/>
                </a:lnTo>
                <a:lnTo>
                  <a:pt x="691" y="1137"/>
                </a:lnTo>
                <a:lnTo>
                  <a:pt x="698" y="1142"/>
                </a:lnTo>
                <a:lnTo>
                  <a:pt x="701" y="1145"/>
                </a:lnTo>
                <a:lnTo>
                  <a:pt x="705" y="1148"/>
                </a:lnTo>
                <a:lnTo>
                  <a:pt x="708" y="1149"/>
                </a:lnTo>
                <a:lnTo>
                  <a:pt x="712" y="1152"/>
                </a:lnTo>
                <a:lnTo>
                  <a:pt x="715" y="1155"/>
                </a:lnTo>
                <a:lnTo>
                  <a:pt x="719" y="1156"/>
                </a:lnTo>
                <a:lnTo>
                  <a:pt x="722" y="1158"/>
                </a:lnTo>
                <a:lnTo>
                  <a:pt x="726" y="1160"/>
                </a:lnTo>
                <a:lnTo>
                  <a:pt x="730" y="1162"/>
                </a:lnTo>
                <a:lnTo>
                  <a:pt x="734" y="1163"/>
                </a:lnTo>
                <a:lnTo>
                  <a:pt x="738" y="1164"/>
                </a:lnTo>
                <a:lnTo>
                  <a:pt x="741" y="1166"/>
                </a:lnTo>
                <a:lnTo>
                  <a:pt x="745" y="1167"/>
                </a:lnTo>
                <a:lnTo>
                  <a:pt x="752" y="1169"/>
                </a:lnTo>
                <a:lnTo>
                  <a:pt x="759" y="1170"/>
                </a:lnTo>
                <a:lnTo>
                  <a:pt x="766" y="1171"/>
                </a:lnTo>
                <a:lnTo>
                  <a:pt x="773" y="1171"/>
                </a:lnTo>
                <a:lnTo>
                  <a:pt x="780" y="1171"/>
                </a:lnTo>
                <a:lnTo>
                  <a:pt x="787" y="1171"/>
                </a:lnTo>
                <a:lnTo>
                  <a:pt x="794" y="1170"/>
                </a:lnTo>
                <a:lnTo>
                  <a:pt x="801" y="1170"/>
                </a:lnTo>
                <a:lnTo>
                  <a:pt x="808" y="1169"/>
                </a:lnTo>
                <a:lnTo>
                  <a:pt x="815" y="1166"/>
                </a:lnTo>
                <a:lnTo>
                  <a:pt x="820" y="1164"/>
                </a:lnTo>
                <a:lnTo>
                  <a:pt x="827" y="1162"/>
                </a:lnTo>
                <a:lnTo>
                  <a:pt x="833" y="1159"/>
                </a:lnTo>
                <a:lnTo>
                  <a:pt x="840" y="1156"/>
                </a:lnTo>
                <a:lnTo>
                  <a:pt x="845" y="1152"/>
                </a:lnTo>
                <a:lnTo>
                  <a:pt x="851" y="1149"/>
                </a:lnTo>
                <a:lnTo>
                  <a:pt x="856" y="1145"/>
                </a:lnTo>
                <a:lnTo>
                  <a:pt x="862" y="1141"/>
                </a:lnTo>
                <a:lnTo>
                  <a:pt x="867" y="1135"/>
                </a:lnTo>
                <a:lnTo>
                  <a:pt x="871" y="1131"/>
                </a:lnTo>
                <a:lnTo>
                  <a:pt x="877" y="1126"/>
                </a:lnTo>
                <a:lnTo>
                  <a:pt x="881" y="1120"/>
                </a:lnTo>
                <a:lnTo>
                  <a:pt x="885" y="1115"/>
                </a:lnTo>
                <a:lnTo>
                  <a:pt x="890" y="1108"/>
                </a:lnTo>
                <a:lnTo>
                  <a:pt x="894" y="1102"/>
                </a:lnTo>
                <a:lnTo>
                  <a:pt x="896" y="1095"/>
                </a:lnTo>
                <a:lnTo>
                  <a:pt x="901" y="1088"/>
                </a:lnTo>
                <a:lnTo>
                  <a:pt x="903" y="1081"/>
                </a:lnTo>
                <a:lnTo>
                  <a:pt x="906" y="1074"/>
                </a:lnTo>
                <a:lnTo>
                  <a:pt x="908" y="1068"/>
                </a:lnTo>
                <a:lnTo>
                  <a:pt x="910" y="1059"/>
                </a:lnTo>
                <a:lnTo>
                  <a:pt x="912" y="1052"/>
                </a:lnTo>
                <a:lnTo>
                  <a:pt x="913" y="1048"/>
                </a:lnTo>
                <a:lnTo>
                  <a:pt x="913" y="1041"/>
                </a:lnTo>
                <a:lnTo>
                  <a:pt x="914" y="1034"/>
                </a:lnTo>
                <a:lnTo>
                  <a:pt x="914" y="1030"/>
                </a:lnTo>
                <a:lnTo>
                  <a:pt x="914" y="1027"/>
                </a:lnTo>
                <a:lnTo>
                  <a:pt x="914" y="1023"/>
                </a:lnTo>
                <a:lnTo>
                  <a:pt x="916" y="1020"/>
                </a:lnTo>
                <a:lnTo>
                  <a:pt x="916" y="1016"/>
                </a:lnTo>
                <a:lnTo>
                  <a:pt x="916" y="1014"/>
                </a:lnTo>
                <a:lnTo>
                  <a:pt x="914" y="1011"/>
                </a:lnTo>
                <a:lnTo>
                  <a:pt x="914" y="1007"/>
                </a:lnTo>
                <a:lnTo>
                  <a:pt x="914" y="1004"/>
                </a:lnTo>
                <a:lnTo>
                  <a:pt x="914" y="1000"/>
                </a:lnTo>
                <a:lnTo>
                  <a:pt x="914" y="997"/>
                </a:lnTo>
                <a:lnTo>
                  <a:pt x="916" y="998"/>
                </a:lnTo>
                <a:lnTo>
                  <a:pt x="917" y="998"/>
                </a:lnTo>
                <a:lnTo>
                  <a:pt x="919" y="1000"/>
                </a:lnTo>
                <a:lnTo>
                  <a:pt x="920" y="1001"/>
                </a:lnTo>
                <a:lnTo>
                  <a:pt x="923" y="1002"/>
                </a:lnTo>
                <a:lnTo>
                  <a:pt x="924" y="1004"/>
                </a:lnTo>
                <a:lnTo>
                  <a:pt x="926" y="1004"/>
                </a:lnTo>
                <a:lnTo>
                  <a:pt x="927" y="1005"/>
                </a:lnTo>
                <a:lnTo>
                  <a:pt x="928" y="1007"/>
                </a:lnTo>
                <a:lnTo>
                  <a:pt x="931" y="1008"/>
                </a:lnTo>
                <a:lnTo>
                  <a:pt x="933" y="1008"/>
                </a:lnTo>
                <a:lnTo>
                  <a:pt x="934" y="1009"/>
                </a:lnTo>
                <a:lnTo>
                  <a:pt x="935" y="1011"/>
                </a:lnTo>
                <a:lnTo>
                  <a:pt x="938" y="1011"/>
                </a:lnTo>
                <a:lnTo>
                  <a:pt x="939" y="1012"/>
                </a:lnTo>
                <a:lnTo>
                  <a:pt x="941" y="1014"/>
                </a:lnTo>
                <a:lnTo>
                  <a:pt x="944" y="1014"/>
                </a:lnTo>
                <a:lnTo>
                  <a:pt x="949" y="1016"/>
                </a:lnTo>
                <a:lnTo>
                  <a:pt x="951" y="1018"/>
                </a:lnTo>
                <a:lnTo>
                  <a:pt x="952" y="1018"/>
                </a:lnTo>
                <a:lnTo>
                  <a:pt x="955" y="1019"/>
                </a:lnTo>
                <a:lnTo>
                  <a:pt x="956" y="1019"/>
                </a:lnTo>
                <a:lnTo>
                  <a:pt x="957" y="1020"/>
                </a:lnTo>
                <a:lnTo>
                  <a:pt x="960" y="1020"/>
                </a:lnTo>
                <a:lnTo>
                  <a:pt x="962" y="1022"/>
                </a:lnTo>
                <a:lnTo>
                  <a:pt x="964" y="1022"/>
                </a:lnTo>
                <a:lnTo>
                  <a:pt x="966" y="1023"/>
                </a:lnTo>
                <a:lnTo>
                  <a:pt x="967" y="1023"/>
                </a:lnTo>
                <a:lnTo>
                  <a:pt x="970" y="1025"/>
                </a:lnTo>
                <a:lnTo>
                  <a:pt x="971" y="1025"/>
                </a:lnTo>
                <a:lnTo>
                  <a:pt x="981" y="1027"/>
                </a:lnTo>
                <a:lnTo>
                  <a:pt x="989" y="1029"/>
                </a:lnTo>
                <a:lnTo>
                  <a:pt x="999" y="1030"/>
                </a:lnTo>
                <a:lnTo>
                  <a:pt x="1007" y="1030"/>
                </a:lnTo>
                <a:lnTo>
                  <a:pt x="1016" y="1030"/>
                </a:lnTo>
                <a:lnTo>
                  <a:pt x="1025" y="1030"/>
                </a:lnTo>
                <a:lnTo>
                  <a:pt x="1034" y="1029"/>
                </a:lnTo>
                <a:lnTo>
                  <a:pt x="1042" y="1027"/>
                </a:lnTo>
                <a:lnTo>
                  <a:pt x="1052" y="1026"/>
                </a:lnTo>
                <a:lnTo>
                  <a:pt x="1060" y="1023"/>
                </a:lnTo>
                <a:lnTo>
                  <a:pt x="1068" y="1020"/>
                </a:lnTo>
                <a:lnTo>
                  <a:pt x="1075" y="1018"/>
                </a:lnTo>
                <a:lnTo>
                  <a:pt x="1084" y="1014"/>
                </a:lnTo>
                <a:lnTo>
                  <a:pt x="1092" y="1009"/>
                </a:lnTo>
                <a:lnTo>
                  <a:pt x="1099" y="1005"/>
                </a:lnTo>
                <a:lnTo>
                  <a:pt x="1107" y="1000"/>
                </a:lnTo>
                <a:lnTo>
                  <a:pt x="1114" y="996"/>
                </a:lnTo>
                <a:lnTo>
                  <a:pt x="1121" y="990"/>
                </a:lnTo>
                <a:lnTo>
                  <a:pt x="1128" y="983"/>
                </a:lnTo>
                <a:lnTo>
                  <a:pt x="1134" y="978"/>
                </a:lnTo>
                <a:lnTo>
                  <a:pt x="1141" y="971"/>
                </a:lnTo>
                <a:lnTo>
                  <a:pt x="1146" y="964"/>
                </a:lnTo>
                <a:lnTo>
                  <a:pt x="1152" y="955"/>
                </a:lnTo>
                <a:lnTo>
                  <a:pt x="1157" y="948"/>
                </a:lnTo>
                <a:lnTo>
                  <a:pt x="1163" y="940"/>
                </a:lnTo>
                <a:lnTo>
                  <a:pt x="1167" y="932"/>
                </a:lnTo>
                <a:lnTo>
                  <a:pt x="1171" y="924"/>
                </a:lnTo>
                <a:lnTo>
                  <a:pt x="1175" y="914"/>
                </a:lnTo>
                <a:lnTo>
                  <a:pt x="1178" y="904"/>
                </a:lnTo>
                <a:lnTo>
                  <a:pt x="1182" y="896"/>
                </a:lnTo>
                <a:lnTo>
                  <a:pt x="1185" y="885"/>
                </a:lnTo>
                <a:lnTo>
                  <a:pt x="1186" y="875"/>
                </a:lnTo>
                <a:lnTo>
                  <a:pt x="1188" y="868"/>
                </a:lnTo>
                <a:lnTo>
                  <a:pt x="1189" y="863"/>
                </a:lnTo>
                <a:lnTo>
                  <a:pt x="1191" y="856"/>
                </a:lnTo>
                <a:lnTo>
                  <a:pt x="1191" y="849"/>
                </a:lnTo>
                <a:lnTo>
                  <a:pt x="1191" y="842"/>
                </a:lnTo>
                <a:lnTo>
                  <a:pt x="1192" y="836"/>
                </a:lnTo>
                <a:lnTo>
                  <a:pt x="1192" y="829"/>
                </a:lnTo>
                <a:lnTo>
                  <a:pt x="1192" y="822"/>
                </a:lnTo>
                <a:lnTo>
                  <a:pt x="1191" y="817"/>
                </a:lnTo>
                <a:lnTo>
                  <a:pt x="1191" y="810"/>
                </a:lnTo>
                <a:lnTo>
                  <a:pt x="1191" y="804"/>
                </a:lnTo>
                <a:lnTo>
                  <a:pt x="1189" y="798"/>
                </a:lnTo>
                <a:lnTo>
                  <a:pt x="1188" y="791"/>
                </a:lnTo>
                <a:lnTo>
                  <a:pt x="1186" y="785"/>
                </a:lnTo>
                <a:lnTo>
                  <a:pt x="1185" y="778"/>
                </a:lnTo>
                <a:lnTo>
                  <a:pt x="1184" y="773"/>
                </a:lnTo>
                <a:lnTo>
                  <a:pt x="1182" y="767"/>
                </a:lnTo>
                <a:lnTo>
                  <a:pt x="1181" y="760"/>
                </a:lnTo>
                <a:lnTo>
                  <a:pt x="1178" y="755"/>
                </a:lnTo>
                <a:lnTo>
                  <a:pt x="1177" y="749"/>
                </a:lnTo>
                <a:lnTo>
                  <a:pt x="1174" y="744"/>
                </a:lnTo>
                <a:lnTo>
                  <a:pt x="1171" y="738"/>
                </a:lnTo>
                <a:lnTo>
                  <a:pt x="1168" y="732"/>
                </a:lnTo>
                <a:lnTo>
                  <a:pt x="1166" y="727"/>
                </a:lnTo>
                <a:lnTo>
                  <a:pt x="1163" y="721"/>
                </a:lnTo>
                <a:lnTo>
                  <a:pt x="1160" y="716"/>
                </a:lnTo>
                <a:lnTo>
                  <a:pt x="1157" y="710"/>
                </a:lnTo>
                <a:lnTo>
                  <a:pt x="1153" y="706"/>
                </a:lnTo>
                <a:lnTo>
                  <a:pt x="1150" y="701"/>
                </a:lnTo>
                <a:lnTo>
                  <a:pt x="1146" y="696"/>
                </a:lnTo>
                <a:lnTo>
                  <a:pt x="1142" y="691"/>
                </a:lnTo>
                <a:lnTo>
                  <a:pt x="1138" y="687"/>
                </a:lnTo>
                <a:lnTo>
                  <a:pt x="1143" y="684"/>
                </a:lnTo>
                <a:lnTo>
                  <a:pt x="1149" y="683"/>
                </a:lnTo>
                <a:lnTo>
                  <a:pt x="1154" y="680"/>
                </a:lnTo>
                <a:lnTo>
                  <a:pt x="1160" y="677"/>
                </a:lnTo>
                <a:lnTo>
                  <a:pt x="1166" y="674"/>
                </a:lnTo>
                <a:lnTo>
                  <a:pt x="1170" y="670"/>
                </a:lnTo>
                <a:lnTo>
                  <a:pt x="1175" y="667"/>
                </a:lnTo>
                <a:lnTo>
                  <a:pt x="1181" y="663"/>
                </a:lnTo>
                <a:lnTo>
                  <a:pt x="1185" y="659"/>
                </a:lnTo>
                <a:lnTo>
                  <a:pt x="1191" y="655"/>
                </a:lnTo>
                <a:lnTo>
                  <a:pt x="1195" y="651"/>
                </a:lnTo>
                <a:lnTo>
                  <a:pt x="1199" y="647"/>
                </a:lnTo>
                <a:lnTo>
                  <a:pt x="1204" y="642"/>
                </a:lnTo>
                <a:lnTo>
                  <a:pt x="1209" y="637"/>
                </a:lnTo>
                <a:lnTo>
                  <a:pt x="1213" y="631"/>
                </a:lnTo>
                <a:lnTo>
                  <a:pt x="1217" y="627"/>
                </a:lnTo>
                <a:lnTo>
                  <a:pt x="1221" y="622"/>
                </a:lnTo>
                <a:lnTo>
                  <a:pt x="1225" y="616"/>
                </a:lnTo>
                <a:lnTo>
                  <a:pt x="1228" y="609"/>
                </a:lnTo>
                <a:lnTo>
                  <a:pt x="1232" y="604"/>
                </a:lnTo>
                <a:lnTo>
                  <a:pt x="1236" y="598"/>
                </a:lnTo>
                <a:lnTo>
                  <a:pt x="1239" y="591"/>
                </a:lnTo>
                <a:lnTo>
                  <a:pt x="1242" y="584"/>
                </a:lnTo>
                <a:lnTo>
                  <a:pt x="1246" y="579"/>
                </a:lnTo>
                <a:lnTo>
                  <a:pt x="1249" y="572"/>
                </a:lnTo>
                <a:lnTo>
                  <a:pt x="1252" y="565"/>
                </a:lnTo>
                <a:lnTo>
                  <a:pt x="1254" y="558"/>
                </a:lnTo>
                <a:lnTo>
                  <a:pt x="1256" y="550"/>
                </a:lnTo>
                <a:lnTo>
                  <a:pt x="1259" y="543"/>
                </a:lnTo>
                <a:lnTo>
                  <a:pt x="1261" y="536"/>
                </a:lnTo>
                <a:lnTo>
                  <a:pt x="1263" y="528"/>
                </a:lnTo>
                <a:lnTo>
                  <a:pt x="1264" y="519"/>
                </a:lnTo>
                <a:lnTo>
                  <a:pt x="1267" y="510"/>
                </a:lnTo>
                <a:lnTo>
                  <a:pt x="1268" y="498"/>
                </a:lnTo>
                <a:lnTo>
                  <a:pt x="1270" y="487"/>
                </a:lnTo>
                <a:lnTo>
                  <a:pt x="1270" y="476"/>
                </a:lnTo>
                <a:lnTo>
                  <a:pt x="1270" y="465"/>
                </a:lnTo>
                <a:lnTo>
                  <a:pt x="1270" y="456"/>
                </a:lnTo>
                <a:lnTo>
                  <a:pt x="1270" y="445"/>
                </a:lnTo>
                <a:lnTo>
                  <a:pt x="1268" y="435"/>
                </a:lnTo>
                <a:lnTo>
                  <a:pt x="1267" y="424"/>
                </a:lnTo>
                <a:lnTo>
                  <a:pt x="1265" y="414"/>
                </a:lnTo>
                <a:lnTo>
                  <a:pt x="1264" y="404"/>
                </a:lnTo>
                <a:lnTo>
                  <a:pt x="1261" y="395"/>
                </a:lnTo>
                <a:lnTo>
                  <a:pt x="1259" y="385"/>
                </a:lnTo>
                <a:lnTo>
                  <a:pt x="1256" y="377"/>
                </a:lnTo>
                <a:lnTo>
                  <a:pt x="1253" y="367"/>
                </a:lnTo>
                <a:lnTo>
                  <a:pt x="1249" y="359"/>
                </a:lnTo>
                <a:lnTo>
                  <a:pt x="1245" y="350"/>
                </a:lnTo>
                <a:lnTo>
                  <a:pt x="1240" y="342"/>
                </a:lnTo>
                <a:lnTo>
                  <a:pt x="1236" y="334"/>
                </a:lnTo>
                <a:lnTo>
                  <a:pt x="1231" y="327"/>
                </a:lnTo>
                <a:lnTo>
                  <a:pt x="1225" y="320"/>
                </a:lnTo>
                <a:lnTo>
                  <a:pt x="1220" y="313"/>
                </a:lnTo>
                <a:lnTo>
                  <a:pt x="1214" y="306"/>
                </a:lnTo>
                <a:lnTo>
                  <a:pt x="1209" y="301"/>
                </a:lnTo>
                <a:lnTo>
                  <a:pt x="1202" y="295"/>
                </a:lnTo>
                <a:lnTo>
                  <a:pt x="1195" y="289"/>
                </a:lnTo>
                <a:lnTo>
                  <a:pt x="1189" y="285"/>
                </a:lnTo>
                <a:lnTo>
                  <a:pt x="1181" y="281"/>
                </a:lnTo>
                <a:lnTo>
                  <a:pt x="1174" y="277"/>
                </a:lnTo>
                <a:lnTo>
                  <a:pt x="1167" y="273"/>
                </a:lnTo>
                <a:lnTo>
                  <a:pt x="1159" y="270"/>
                </a:lnTo>
                <a:lnTo>
                  <a:pt x="1150" y="269"/>
                </a:lnTo>
                <a:lnTo>
                  <a:pt x="1149" y="269"/>
                </a:lnTo>
                <a:lnTo>
                  <a:pt x="1148" y="267"/>
                </a:lnTo>
                <a:lnTo>
                  <a:pt x="1146" y="267"/>
                </a:lnTo>
                <a:lnTo>
                  <a:pt x="1142" y="267"/>
                </a:lnTo>
                <a:lnTo>
                  <a:pt x="1141" y="266"/>
                </a:lnTo>
                <a:lnTo>
                  <a:pt x="1136" y="266"/>
                </a:lnTo>
                <a:lnTo>
                  <a:pt x="1135" y="266"/>
                </a:lnTo>
                <a:lnTo>
                  <a:pt x="1129" y="265"/>
                </a:lnTo>
                <a:lnTo>
                  <a:pt x="1128" y="265"/>
                </a:lnTo>
                <a:lnTo>
                  <a:pt x="1127" y="265"/>
                </a:lnTo>
                <a:lnTo>
                  <a:pt x="1124" y="265"/>
                </a:lnTo>
                <a:lnTo>
                  <a:pt x="1125" y="262"/>
                </a:lnTo>
                <a:lnTo>
                  <a:pt x="1125" y="259"/>
                </a:lnTo>
                <a:lnTo>
                  <a:pt x="1125" y="256"/>
                </a:lnTo>
                <a:lnTo>
                  <a:pt x="1125" y="253"/>
                </a:lnTo>
                <a:lnTo>
                  <a:pt x="1125" y="251"/>
                </a:lnTo>
                <a:lnTo>
                  <a:pt x="1125" y="248"/>
                </a:lnTo>
                <a:lnTo>
                  <a:pt x="1125" y="242"/>
                </a:lnTo>
                <a:lnTo>
                  <a:pt x="1125" y="240"/>
                </a:lnTo>
                <a:lnTo>
                  <a:pt x="1124" y="237"/>
                </a:lnTo>
                <a:lnTo>
                  <a:pt x="1124" y="234"/>
                </a:lnTo>
                <a:lnTo>
                  <a:pt x="1124" y="231"/>
                </a:lnTo>
                <a:lnTo>
                  <a:pt x="1124" y="226"/>
                </a:lnTo>
                <a:lnTo>
                  <a:pt x="1123" y="220"/>
                </a:lnTo>
                <a:lnTo>
                  <a:pt x="1120" y="208"/>
                </a:lnTo>
                <a:lnTo>
                  <a:pt x="1117" y="194"/>
                </a:lnTo>
                <a:lnTo>
                  <a:pt x="1113" y="183"/>
                </a:lnTo>
                <a:lnTo>
                  <a:pt x="1109" y="170"/>
                </a:lnTo>
                <a:lnTo>
                  <a:pt x="1103" y="158"/>
                </a:lnTo>
                <a:lnTo>
                  <a:pt x="1098" y="147"/>
                </a:lnTo>
                <a:lnTo>
                  <a:pt x="1091" y="136"/>
                </a:lnTo>
                <a:lnTo>
                  <a:pt x="1084" y="126"/>
                </a:lnTo>
                <a:lnTo>
                  <a:pt x="1075" y="115"/>
                </a:lnTo>
                <a:lnTo>
                  <a:pt x="1067" y="105"/>
                </a:lnTo>
                <a:lnTo>
                  <a:pt x="1057" y="96"/>
                </a:lnTo>
                <a:lnTo>
                  <a:pt x="1048" y="86"/>
                </a:lnTo>
                <a:lnTo>
                  <a:pt x="1038" y="78"/>
                </a:lnTo>
                <a:lnTo>
                  <a:pt x="1027" y="68"/>
                </a:lnTo>
                <a:lnTo>
                  <a:pt x="1016" y="61"/>
                </a:lnTo>
                <a:lnTo>
                  <a:pt x="1005" y="53"/>
                </a:lnTo>
                <a:lnTo>
                  <a:pt x="992" y="46"/>
                </a:lnTo>
                <a:lnTo>
                  <a:pt x="980" y="39"/>
                </a:lnTo>
                <a:lnTo>
                  <a:pt x="967" y="33"/>
                </a:lnTo>
                <a:lnTo>
                  <a:pt x="955" y="28"/>
                </a:lnTo>
                <a:lnTo>
                  <a:pt x="941" y="22"/>
                </a:lnTo>
                <a:lnTo>
                  <a:pt x="927" y="17"/>
                </a:lnTo>
                <a:lnTo>
                  <a:pt x="913" y="13"/>
                </a:lnTo>
                <a:lnTo>
                  <a:pt x="899" y="10"/>
                </a:lnTo>
                <a:lnTo>
                  <a:pt x="884" y="7"/>
                </a:lnTo>
                <a:lnTo>
                  <a:pt x="869" y="4"/>
                </a:lnTo>
                <a:lnTo>
                  <a:pt x="855" y="3"/>
                </a:lnTo>
                <a:lnTo>
                  <a:pt x="840" y="1"/>
                </a:lnTo>
                <a:lnTo>
                  <a:pt x="823" y="0"/>
                </a:lnTo>
                <a:lnTo>
                  <a:pt x="808" y="0"/>
                </a:lnTo>
                <a:lnTo>
                  <a:pt x="792" y="1"/>
                </a:lnTo>
                <a:lnTo>
                  <a:pt x="777" y="3"/>
                </a:lnTo>
                <a:lnTo>
                  <a:pt x="769" y="3"/>
                </a:lnTo>
                <a:lnTo>
                  <a:pt x="762" y="4"/>
                </a:lnTo>
                <a:lnTo>
                  <a:pt x="755" y="6"/>
                </a:lnTo>
                <a:lnTo>
                  <a:pt x="747" y="7"/>
                </a:lnTo>
                <a:lnTo>
                  <a:pt x="740" y="8"/>
                </a:lnTo>
                <a:lnTo>
                  <a:pt x="733" y="10"/>
                </a:lnTo>
                <a:lnTo>
                  <a:pt x="726" y="11"/>
                </a:lnTo>
                <a:lnTo>
                  <a:pt x="719" y="14"/>
                </a:lnTo>
                <a:lnTo>
                  <a:pt x="712" y="15"/>
                </a:lnTo>
                <a:lnTo>
                  <a:pt x="705" y="18"/>
                </a:lnTo>
                <a:lnTo>
                  <a:pt x="698" y="19"/>
                </a:lnTo>
                <a:lnTo>
                  <a:pt x="691" y="22"/>
                </a:lnTo>
                <a:lnTo>
                  <a:pt x="684" y="25"/>
                </a:lnTo>
                <a:lnTo>
                  <a:pt x="679" y="28"/>
                </a:lnTo>
                <a:lnTo>
                  <a:pt x="672" y="31"/>
                </a:lnTo>
                <a:lnTo>
                  <a:pt x="665" y="33"/>
                </a:lnTo>
                <a:lnTo>
                  <a:pt x="659" y="36"/>
                </a:lnTo>
                <a:lnTo>
                  <a:pt x="652" y="39"/>
                </a:lnTo>
                <a:lnTo>
                  <a:pt x="647" y="43"/>
                </a:lnTo>
                <a:lnTo>
                  <a:pt x="641" y="46"/>
                </a:lnTo>
                <a:lnTo>
                  <a:pt x="636" y="49"/>
                </a:lnTo>
                <a:lnTo>
                  <a:pt x="630" y="53"/>
                </a:lnTo>
                <a:lnTo>
                  <a:pt x="625" y="57"/>
                </a:lnTo>
                <a:lnTo>
                  <a:pt x="619" y="60"/>
                </a:lnTo>
                <a:lnTo>
                  <a:pt x="613" y="64"/>
                </a:lnTo>
                <a:lnTo>
                  <a:pt x="608" y="68"/>
                </a:lnTo>
                <a:lnTo>
                  <a:pt x="602" y="72"/>
                </a:lnTo>
                <a:lnTo>
                  <a:pt x="598" y="76"/>
                </a:lnTo>
                <a:lnTo>
                  <a:pt x="593" y="80"/>
                </a:lnTo>
                <a:lnTo>
                  <a:pt x="589" y="85"/>
                </a:lnTo>
                <a:lnTo>
                  <a:pt x="584" y="89"/>
                </a:lnTo>
                <a:lnTo>
                  <a:pt x="579" y="93"/>
                </a:lnTo>
                <a:close/>
              </a:path>
            </a:pathLst>
          </a:custGeom>
          <a:solidFill>
            <a:srgbClr val="C5D9ED"/>
          </a:solidFill>
          <a:ln w="9525">
            <a:noFill/>
            <a:round/>
            <a:headEnd/>
            <a:tailEnd/>
          </a:ln>
        </p:spPr>
        <p:txBody>
          <a:bodyPr/>
          <a:lstStyle/>
          <a:p>
            <a:endParaRPr lang="en-US">
              <a:latin typeface="Arial" pitchFamily="34" charset="0"/>
              <a:cs typeface="Arial" pitchFamily="34" charset="0"/>
            </a:endParaRPr>
          </a:p>
        </p:txBody>
      </p:sp>
      <p:sp>
        <p:nvSpPr>
          <p:cNvPr id="66570" name="Rectangle 27"/>
          <p:cNvSpPr>
            <a:spLocks noChangeArrowheads="1"/>
          </p:cNvSpPr>
          <p:nvPr/>
        </p:nvSpPr>
        <p:spPr bwMode="auto">
          <a:xfrm>
            <a:off x="7463982" y="962752"/>
            <a:ext cx="735415"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dirty="0">
                <a:solidFill>
                  <a:srgbClr val="000000"/>
                </a:solidFill>
                <a:latin typeface="Arial" pitchFamily="34" charset="0"/>
                <a:cs typeface="Arial" pitchFamily="34" charset="0"/>
              </a:rPr>
              <a:t>IP Phone</a:t>
            </a:r>
            <a:endParaRPr lang="zh-CN" altLang="en-US" sz="2700" dirty="0">
              <a:latin typeface="Arial" pitchFamily="34" charset="0"/>
              <a:cs typeface="Arial" pitchFamily="34" charset="0"/>
            </a:endParaRPr>
          </a:p>
        </p:txBody>
      </p:sp>
      <p:sp>
        <p:nvSpPr>
          <p:cNvPr id="66572" name="Rectangle 29"/>
          <p:cNvSpPr>
            <a:spLocks noChangeArrowheads="1"/>
          </p:cNvSpPr>
          <p:nvPr/>
        </p:nvSpPr>
        <p:spPr bwMode="auto">
          <a:xfrm>
            <a:off x="5829300" y="2813672"/>
            <a:ext cx="538872"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a:solidFill>
                  <a:srgbClr val="000000"/>
                </a:solidFill>
                <a:latin typeface="Arial" pitchFamily="34" charset="0"/>
                <a:cs typeface="Arial" pitchFamily="34" charset="0"/>
              </a:rPr>
              <a:t>Router</a:t>
            </a:r>
            <a:endParaRPr lang="zh-CN" altLang="en-US" sz="2700">
              <a:latin typeface="Arial" pitchFamily="34" charset="0"/>
              <a:cs typeface="Arial" pitchFamily="34" charset="0"/>
            </a:endParaRPr>
          </a:p>
        </p:txBody>
      </p:sp>
      <p:sp>
        <p:nvSpPr>
          <p:cNvPr id="66573" name="Freeform 31"/>
          <p:cNvSpPr>
            <a:spLocks noEditPoints="1"/>
          </p:cNvSpPr>
          <p:nvPr/>
        </p:nvSpPr>
        <p:spPr bwMode="auto">
          <a:xfrm>
            <a:off x="5610225" y="1405467"/>
            <a:ext cx="1117600" cy="691937"/>
          </a:xfrm>
          <a:custGeom>
            <a:avLst/>
            <a:gdLst>
              <a:gd name="T0" fmla="*/ 2147483647 w 623"/>
              <a:gd name="T1" fmla="*/ 2147483647 h 311"/>
              <a:gd name="T2" fmla="*/ 2147483647 w 623"/>
              <a:gd name="T3" fmla="*/ 2147483647 h 311"/>
              <a:gd name="T4" fmla="*/ 2147483647 w 623"/>
              <a:gd name="T5" fmla="*/ 2147483647 h 311"/>
              <a:gd name="T6" fmla="*/ 2147483647 w 623"/>
              <a:gd name="T7" fmla="*/ 2147483647 h 311"/>
              <a:gd name="T8" fmla="*/ 2147483647 w 623"/>
              <a:gd name="T9" fmla="*/ 2147483647 h 311"/>
              <a:gd name="T10" fmla="*/ 2147483647 w 623"/>
              <a:gd name="T11" fmla="*/ 2147483647 h 311"/>
              <a:gd name="T12" fmla="*/ 2147483647 w 623"/>
              <a:gd name="T13" fmla="*/ 2147483647 h 311"/>
              <a:gd name="T14" fmla="*/ 2147483647 w 623"/>
              <a:gd name="T15" fmla="*/ 2147483647 h 311"/>
              <a:gd name="T16" fmla="*/ 2147483647 w 623"/>
              <a:gd name="T17" fmla="*/ 2147483647 h 311"/>
              <a:gd name="T18" fmla="*/ 2147483647 w 623"/>
              <a:gd name="T19" fmla="*/ 2147483647 h 311"/>
              <a:gd name="T20" fmla="*/ 2147483647 w 623"/>
              <a:gd name="T21" fmla="*/ 2147483647 h 311"/>
              <a:gd name="T22" fmla="*/ 2147483647 w 623"/>
              <a:gd name="T23" fmla="*/ 2147483647 h 311"/>
              <a:gd name="T24" fmla="*/ 2147483647 w 623"/>
              <a:gd name="T25" fmla="*/ 2147483647 h 311"/>
              <a:gd name="T26" fmla="*/ 2147483647 w 623"/>
              <a:gd name="T27" fmla="*/ 2147483647 h 311"/>
              <a:gd name="T28" fmla="*/ 2147483647 w 623"/>
              <a:gd name="T29" fmla="*/ 2147483647 h 311"/>
              <a:gd name="T30" fmla="*/ 2147483647 w 623"/>
              <a:gd name="T31" fmla="*/ 2147483647 h 311"/>
              <a:gd name="T32" fmla="*/ 2147483647 w 623"/>
              <a:gd name="T33" fmla="*/ 2147483647 h 311"/>
              <a:gd name="T34" fmla="*/ 2147483647 w 623"/>
              <a:gd name="T35" fmla="*/ 2147483647 h 311"/>
              <a:gd name="T36" fmla="*/ 2147483647 w 623"/>
              <a:gd name="T37" fmla="*/ 2147483647 h 311"/>
              <a:gd name="T38" fmla="*/ 2147483647 w 623"/>
              <a:gd name="T39" fmla="*/ 2147483647 h 311"/>
              <a:gd name="T40" fmla="*/ 2147483647 w 623"/>
              <a:gd name="T41" fmla="*/ 2147483647 h 311"/>
              <a:gd name="T42" fmla="*/ 2147483647 w 623"/>
              <a:gd name="T43" fmla="*/ 2147483647 h 311"/>
              <a:gd name="T44" fmla="*/ 2147483647 w 623"/>
              <a:gd name="T45" fmla="*/ 2147483647 h 311"/>
              <a:gd name="T46" fmla="*/ 2147483647 w 623"/>
              <a:gd name="T47" fmla="*/ 2147483647 h 311"/>
              <a:gd name="T48" fmla="*/ 2147483647 w 623"/>
              <a:gd name="T49" fmla="*/ 2147483647 h 311"/>
              <a:gd name="T50" fmla="*/ 2147483647 w 623"/>
              <a:gd name="T51" fmla="*/ 2147483647 h 311"/>
              <a:gd name="T52" fmla="*/ 2147483647 w 623"/>
              <a:gd name="T53" fmla="*/ 2147483647 h 311"/>
              <a:gd name="T54" fmla="*/ 2147483647 w 623"/>
              <a:gd name="T55" fmla="*/ 2147483647 h 311"/>
              <a:gd name="T56" fmla="*/ 2147483647 w 623"/>
              <a:gd name="T57" fmla="*/ 2147483647 h 311"/>
              <a:gd name="T58" fmla="*/ 2147483647 w 623"/>
              <a:gd name="T59" fmla="*/ 2147483647 h 311"/>
              <a:gd name="T60" fmla="*/ 2147483647 w 623"/>
              <a:gd name="T61" fmla="*/ 2147483647 h 311"/>
              <a:gd name="T62" fmla="*/ 2147483647 w 623"/>
              <a:gd name="T63" fmla="*/ 2147483647 h 311"/>
              <a:gd name="T64" fmla="*/ 2147483647 w 623"/>
              <a:gd name="T65" fmla="*/ 2147483647 h 311"/>
              <a:gd name="T66" fmla="*/ 2147483647 w 623"/>
              <a:gd name="T67" fmla="*/ 2147483647 h 311"/>
              <a:gd name="T68" fmla="*/ 2147483647 w 623"/>
              <a:gd name="T69" fmla="*/ 2147483647 h 311"/>
              <a:gd name="T70" fmla="*/ 2147483647 w 623"/>
              <a:gd name="T71" fmla="*/ 2147483647 h 311"/>
              <a:gd name="T72" fmla="*/ 2147483647 w 623"/>
              <a:gd name="T73" fmla="*/ 2147483647 h 311"/>
              <a:gd name="T74" fmla="*/ 2147483647 w 623"/>
              <a:gd name="T75" fmla="*/ 2147483647 h 311"/>
              <a:gd name="T76" fmla="*/ 2147483647 w 623"/>
              <a:gd name="T77" fmla="*/ 2147483647 h 311"/>
              <a:gd name="T78" fmla="*/ 2147483647 w 623"/>
              <a:gd name="T79" fmla="*/ 2147483647 h 311"/>
              <a:gd name="T80" fmla="*/ 2147483647 w 623"/>
              <a:gd name="T81" fmla="*/ 2147483647 h 311"/>
              <a:gd name="T82" fmla="*/ 2147483647 w 623"/>
              <a:gd name="T83" fmla="*/ 2147483647 h 311"/>
              <a:gd name="T84" fmla="*/ 2147483647 w 623"/>
              <a:gd name="T85" fmla="*/ 2147483647 h 311"/>
              <a:gd name="T86" fmla="*/ 2147483647 w 623"/>
              <a:gd name="T87" fmla="*/ 2147483647 h 311"/>
              <a:gd name="T88" fmla="*/ 2147483647 w 623"/>
              <a:gd name="T89" fmla="*/ 2147483647 h 311"/>
              <a:gd name="T90" fmla="*/ 2147483647 w 623"/>
              <a:gd name="T91" fmla="*/ 2147483647 h 311"/>
              <a:gd name="T92" fmla="*/ 2147483647 w 623"/>
              <a:gd name="T93" fmla="*/ 2147483647 h 311"/>
              <a:gd name="T94" fmla="*/ 2147483647 w 623"/>
              <a:gd name="T95" fmla="*/ 2147483647 h 311"/>
              <a:gd name="T96" fmla="*/ 2147483647 w 623"/>
              <a:gd name="T97" fmla="*/ 2147483647 h 311"/>
              <a:gd name="T98" fmla="*/ 2147483647 w 623"/>
              <a:gd name="T99" fmla="*/ 2147483647 h 311"/>
              <a:gd name="T100" fmla="*/ 2147483647 w 623"/>
              <a:gd name="T101" fmla="*/ 2147483647 h 311"/>
              <a:gd name="T102" fmla="*/ 2147483647 w 623"/>
              <a:gd name="T103" fmla="*/ 2147483647 h 311"/>
              <a:gd name="T104" fmla="*/ 2147483647 w 623"/>
              <a:gd name="T105" fmla="*/ 2147483647 h 311"/>
              <a:gd name="T106" fmla="*/ 2147483647 w 623"/>
              <a:gd name="T107" fmla="*/ 2147483647 h 311"/>
              <a:gd name="T108" fmla="*/ 2147483647 w 623"/>
              <a:gd name="T109" fmla="*/ 2147483647 h 311"/>
              <a:gd name="T110" fmla="*/ 2147483647 w 623"/>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3"/>
              <a:gd name="T169" fmla="*/ 0 h 311"/>
              <a:gd name="T170" fmla="*/ 623 w 623"/>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3" h="311">
                <a:moveTo>
                  <a:pt x="72" y="112"/>
                </a:moveTo>
                <a:lnTo>
                  <a:pt x="79" y="108"/>
                </a:lnTo>
                <a:lnTo>
                  <a:pt x="72" y="112"/>
                </a:lnTo>
                <a:close/>
                <a:moveTo>
                  <a:pt x="62" y="116"/>
                </a:moveTo>
                <a:lnTo>
                  <a:pt x="72" y="112"/>
                </a:lnTo>
                <a:lnTo>
                  <a:pt x="62" y="116"/>
                </a:lnTo>
                <a:close/>
                <a:moveTo>
                  <a:pt x="72" y="112"/>
                </a:moveTo>
                <a:lnTo>
                  <a:pt x="55" y="120"/>
                </a:lnTo>
                <a:lnTo>
                  <a:pt x="41" y="130"/>
                </a:lnTo>
                <a:lnTo>
                  <a:pt x="29" y="138"/>
                </a:lnTo>
                <a:lnTo>
                  <a:pt x="20" y="147"/>
                </a:lnTo>
                <a:lnTo>
                  <a:pt x="12" y="154"/>
                </a:lnTo>
                <a:lnTo>
                  <a:pt x="7" y="162"/>
                </a:lnTo>
                <a:lnTo>
                  <a:pt x="2" y="167"/>
                </a:lnTo>
                <a:lnTo>
                  <a:pt x="1" y="174"/>
                </a:lnTo>
                <a:lnTo>
                  <a:pt x="0" y="181"/>
                </a:lnTo>
                <a:lnTo>
                  <a:pt x="1" y="187"/>
                </a:lnTo>
                <a:lnTo>
                  <a:pt x="2" y="192"/>
                </a:lnTo>
                <a:lnTo>
                  <a:pt x="5" y="198"/>
                </a:lnTo>
                <a:lnTo>
                  <a:pt x="11" y="202"/>
                </a:lnTo>
                <a:lnTo>
                  <a:pt x="15" y="208"/>
                </a:lnTo>
                <a:lnTo>
                  <a:pt x="27" y="214"/>
                </a:lnTo>
                <a:lnTo>
                  <a:pt x="34" y="219"/>
                </a:lnTo>
                <a:lnTo>
                  <a:pt x="59" y="228"/>
                </a:lnTo>
                <a:lnTo>
                  <a:pt x="68" y="230"/>
                </a:lnTo>
                <a:lnTo>
                  <a:pt x="84" y="234"/>
                </a:lnTo>
                <a:lnTo>
                  <a:pt x="98" y="238"/>
                </a:lnTo>
                <a:lnTo>
                  <a:pt x="105" y="239"/>
                </a:lnTo>
                <a:lnTo>
                  <a:pt x="111" y="239"/>
                </a:lnTo>
                <a:lnTo>
                  <a:pt x="116" y="241"/>
                </a:lnTo>
                <a:lnTo>
                  <a:pt x="123" y="242"/>
                </a:lnTo>
                <a:lnTo>
                  <a:pt x="126" y="242"/>
                </a:lnTo>
                <a:lnTo>
                  <a:pt x="133" y="253"/>
                </a:lnTo>
                <a:lnTo>
                  <a:pt x="138" y="264"/>
                </a:lnTo>
                <a:lnTo>
                  <a:pt x="147" y="273"/>
                </a:lnTo>
                <a:lnTo>
                  <a:pt x="154" y="281"/>
                </a:lnTo>
                <a:lnTo>
                  <a:pt x="162" y="288"/>
                </a:lnTo>
                <a:lnTo>
                  <a:pt x="170" y="293"/>
                </a:lnTo>
                <a:lnTo>
                  <a:pt x="180" y="298"/>
                </a:lnTo>
                <a:lnTo>
                  <a:pt x="188" y="302"/>
                </a:lnTo>
                <a:lnTo>
                  <a:pt x="198" y="306"/>
                </a:lnTo>
                <a:lnTo>
                  <a:pt x="208" y="307"/>
                </a:lnTo>
                <a:lnTo>
                  <a:pt x="217" y="310"/>
                </a:lnTo>
                <a:lnTo>
                  <a:pt x="227" y="310"/>
                </a:lnTo>
                <a:lnTo>
                  <a:pt x="237" y="311"/>
                </a:lnTo>
                <a:lnTo>
                  <a:pt x="258" y="310"/>
                </a:lnTo>
                <a:lnTo>
                  <a:pt x="267" y="309"/>
                </a:lnTo>
                <a:lnTo>
                  <a:pt x="277" y="307"/>
                </a:lnTo>
                <a:lnTo>
                  <a:pt x="303" y="302"/>
                </a:lnTo>
                <a:lnTo>
                  <a:pt x="320" y="296"/>
                </a:lnTo>
                <a:lnTo>
                  <a:pt x="327" y="293"/>
                </a:lnTo>
                <a:lnTo>
                  <a:pt x="340" y="289"/>
                </a:lnTo>
                <a:lnTo>
                  <a:pt x="351" y="285"/>
                </a:lnTo>
                <a:lnTo>
                  <a:pt x="355" y="282"/>
                </a:lnTo>
                <a:lnTo>
                  <a:pt x="358" y="281"/>
                </a:lnTo>
                <a:lnTo>
                  <a:pt x="362" y="280"/>
                </a:lnTo>
                <a:lnTo>
                  <a:pt x="384" y="282"/>
                </a:lnTo>
                <a:lnTo>
                  <a:pt x="403" y="285"/>
                </a:lnTo>
                <a:lnTo>
                  <a:pt x="421" y="286"/>
                </a:lnTo>
                <a:lnTo>
                  <a:pt x="438" y="286"/>
                </a:lnTo>
                <a:lnTo>
                  <a:pt x="453" y="286"/>
                </a:lnTo>
                <a:lnTo>
                  <a:pt x="467" y="285"/>
                </a:lnTo>
                <a:lnTo>
                  <a:pt x="480" y="284"/>
                </a:lnTo>
                <a:lnTo>
                  <a:pt x="492" y="281"/>
                </a:lnTo>
                <a:lnTo>
                  <a:pt x="502" y="278"/>
                </a:lnTo>
                <a:lnTo>
                  <a:pt x="512" y="275"/>
                </a:lnTo>
                <a:lnTo>
                  <a:pt x="518" y="271"/>
                </a:lnTo>
                <a:lnTo>
                  <a:pt x="527" y="267"/>
                </a:lnTo>
                <a:lnTo>
                  <a:pt x="532" y="262"/>
                </a:lnTo>
                <a:lnTo>
                  <a:pt x="543" y="252"/>
                </a:lnTo>
                <a:lnTo>
                  <a:pt x="548" y="246"/>
                </a:lnTo>
                <a:lnTo>
                  <a:pt x="550" y="241"/>
                </a:lnTo>
                <a:lnTo>
                  <a:pt x="553" y="235"/>
                </a:lnTo>
                <a:lnTo>
                  <a:pt x="556" y="224"/>
                </a:lnTo>
                <a:lnTo>
                  <a:pt x="557" y="214"/>
                </a:lnTo>
                <a:lnTo>
                  <a:pt x="557" y="201"/>
                </a:lnTo>
                <a:lnTo>
                  <a:pt x="557" y="196"/>
                </a:lnTo>
                <a:lnTo>
                  <a:pt x="557" y="192"/>
                </a:lnTo>
                <a:lnTo>
                  <a:pt x="556" y="190"/>
                </a:lnTo>
                <a:lnTo>
                  <a:pt x="556" y="188"/>
                </a:lnTo>
                <a:lnTo>
                  <a:pt x="555" y="185"/>
                </a:lnTo>
                <a:lnTo>
                  <a:pt x="555" y="184"/>
                </a:lnTo>
                <a:lnTo>
                  <a:pt x="571" y="177"/>
                </a:lnTo>
                <a:lnTo>
                  <a:pt x="584" y="169"/>
                </a:lnTo>
                <a:lnTo>
                  <a:pt x="596" y="162"/>
                </a:lnTo>
                <a:lnTo>
                  <a:pt x="604" y="155"/>
                </a:lnTo>
                <a:lnTo>
                  <a:pt x="613" y="148"/>
                </a:lnTo>
                <a:lnTo>
                  <a:pt x="617" y="141"/>
                </a:lnTo>
                <a:lnTo>
                  <a:pt x="620" y="136"/>
                </a:lnTo>
                <a:lnTo>
                  <a:pt x="623" y="129"/>
                </a:lnTo>
                <a:lnTo>
                  <a:pt x="623" y="123"/>
                </a:lnTo>
                <a:lnTo>
                  <a:pt x="620" y="118"/>
                </a:lnTo>
                <a:lnTo>
                  <a:pt x="617" y="112"/>
                </a:lnTo>
                <a:lnTo>
                  <a:pt x="614" y="108"/>
                </a:lnTo>
                <a:lnTo>
                  <a:pt x="610" y="102"/>
                </a:lnTo>
                <a:lnTo>
                  <a:pt x="603" y="98"/>
                </a:lnTo>
                <a:lnTo>
                  <a:pt x="596" y="94"/>
                </a:lnTo>
                <a:lnTo>
                  <a:pt x="582" y="86"/>
                </a:lnTo>
                <a:lnTo>
                  <a:pt x="574" y="83"/>
                </a:lnTo>
                <a:lnTo>
                  <a:pt x="566" y="79"/>
                </a:lnTo>
                <a:lnTo>
                  <a:pt x="557" y="76"/>
                </a:lnTo>
                <a:lnTo>
                  <a:pt x="548" y="73"/>
                </a:lnTo>
                <a:lnTo>
                  <a:pt x="532" y="68"/>
                </a:lnTo>
                <a:lnTo>
                  <a:pt x="524" y="66"/>
                </a:lnTo>
                <a:lnTo>
                  <a:pt x="516" y="64"/>
                </a:lnTo>
                <a:lnTo>
                  <a:pt x="509" y="62"/>
                </a:lnTo>
                <a:lnTo>
                  <a:pt x="503" y="61"/>
                </a:lnTo>
                <a:lnTo>
                  <a:pt x="498" y="59"/>
                </a:lnTo>
                <a:lnTo>
                  <a:pt x="492" y="59"/>
                </a:lnTo>
                <a:lnTo>
                  <a:pt x="489" y="58"/>
                </a:lnTo>
                <a:lnTo>
                  <a:pt x="488" y="58"/>
                </a:lnTo>
                <a:lnTo>
                  <a:pt x="482" y="51"/>
                </a:lnTo>
                <a:lnTo>
                  <a:pt x="477" y="44"/>
                </a:lnTo>
                <a:lnTo>
                  <a:pt x="471" y="39"/>
                </a:lnTo>
                <a:lnTo>
                  <a:pt x="466" y="33"/>
                </a:lnTo>
                <a:lnTo>
                  <a:pt x="460" y="28"/>
                </a:lnTo>
                <a:lnTo>
                  <a:pt x="455" y="23"/>
                </a:lnTo>
                <a:lnTo>
                  <a:pt x="448" y="19"/>
                </a:lnTo>
                <a:lnTo>
                  <a:pt x="435" y="12"/>
                </a:lnTo>
                <a:lnTo>
                  <a:pt x="428" y="10"/>
                </a:lnTo>
                <a:lnTo>
                  <a:pt x="423" y="7"/>
                </a:lnTo>
                <a:lnTo>
                  <a:pt x="414" y="4"/>
                </a:lnTo>
                <a:lnTo>
                  <a:pt x="408" y="3"/>
                </a:lnTo>
                <a:lnTo>
                  <a:pt x="399" y="1"/>
                </a:lnTo>
                <a:lnTo>
                  <a:pt x="392" y="1"/>
                </a:lnTo>
                <a:lnTo>
                  <a:pt x="384" y="1"/>
                </a:lnTo>
                <a:lnTo>
                  <a:pt x="377" y="0"/>
                </a:lnTo>
                <a:lnTo>
                  <a:pt x="369" y="0"/>
                </a:lnTo>
                <a:lnTo>
                  <a:pt x="360" y="1"/>
                </a:lnTo>
                <a:lnTo>
                  <a:pt x="352" y="1"/>
                </a:lnTo>
                <a:lnTo>
                  <a:pt x="342" y="3"/>
                </a:lnTo>
                <a:lnTo>
                  <a:pt x="334" y="4"/>
                </a:lnTo>
                <a:lnTo>
                  <a:pt x="316" y="7"/>
                </a:lnTo>
                <a:lnTo>
                  <a:pt x="306" y="8"/>
                </a:lnTo>
                <a:lnTo>
                  <a:pt x="298" y="11"/>
                </a:lnTo>
                <a:lnTo>
                  <a:pt x="287" y="14"/>
                </a:lnTo>
                <a:lnTo>
                  <a:pt x="277" y="15"/>
                </a:lnTo>
                <a:lnTo>
                  <a:pt x="267" y="18"/>
                </a:lnTo>
                <a:lnTo>
                  <a:pt x="258" y="21"/>
                </a:lnTo>
                <a:lnTo>
                  <a:pt x="248" y="23"/>
                </a:lnTo>
                <a:lnTo>
                  <a:pt x="237" y="28"/>
                </a:lnTo>
                <a:lnTo>
                  <a:pt x="201" y="28"/>
                </a:lnTo>
                <a:lnTo>
                  <a:pt x="184" y="28"/>
                </a:lnTo>
                <a:lnTo>
                  <a:pt x="170" y="29"/>
                </a:lnTo>
                <a:lnTo>
                  <a:pt x="156" y="30"/>
                </a:lnTo>
                <a:lnTo>
                  <a:pt x="144" y="33"/>
                </a:lnTo>
                <a:lnTo>
                  <a:pt x="133" y="34"/>
                </a:lnTo>
                <a:lnTo>
                  <a:pt x="123" y="37"/>
                </a:lnTo>
                <a:lnTo>
                  <a:pt x="113" y="40"/>
                </a:lnTo>
                <a:lnTo>
                  <a:pt x="105" y="44"/>
                </a:lnTo>
                <a:lnTo>
                  <a:pt x="98" y="47"/>
                </a:lnTo>
                <a:lnTo>
                  <a:pt x="91" y="51"/>
                </a:lnTo>
                <a:lnTo>
                  <a:pt x="79" y="64"/>
                </a:lnTo>
                <a:lnTo>
                  <a:pt x="73" y="70"/>
                </a:lnTo>
                <a:lnTo>
                  <a:pt x="70" y="75"/>
                </a:lnTo>
                <a:lnTo>
                  <a:pt x="70" y="79"/>
                </a:lnTo>
                <a:lnTo>
                  <a:pt x="69" y="83"/>
                </a:lnTo>
                <a:lnTo>
                  <a:pt x="68" y="87"/>
                </a:lnTo>
                <a:lnTo>
                  <a:pt x="68" y="97"/>
                </a:lnTo>
                <a:lnTo>
                  <a:pt x="69" y="101"/>
                </a:lnTo>
                <a:lnTo>
                  <a:pt x="69" y="104"/>
                </a:lnTo>
                <a:lnTo>
                  <a:pt x="70" y="105"/>
                </a:lnTo>
                <a:lnTo>
                  <a:pt x="70" y="108"/>
                </a:lnTo>
                <a:lnTo>
                  <a:pt x="70" y="109"/>
                </a:lnTo>
                <a:lnTo>
                  <a:pt x="72" y="111"/>
                </a:lnTo>
                <a:lnTo>
                  <a:pt x="72" y="112"/>
                </a:lnTo>
                <a:close/>
              </a:path>
            </a:pathLst>
          </a:custGeom>
          <a:solidFill>
            <a:srgbClr val="4D7299"/>
          </a:solidFill>
          <a:ln w="9525">
            <a:noFill/>
            <a:round/>
            <a:headEnd/>
            <a:tailEnd/>
          </a:ln>
        </p:spPr>
        <p:txBody>
          <a:bodyPr/>
          <a:lstStyle/>
          <a:p>
            <a:endParaRPr lang="en-US">
              <a:latin typeface="Arial" pitchFamily="34" charset="0"/>
              <a:cs typeface="Arial" pitchFamily="34" charset="0"/>
            </a:endParaRPr>
          </a:p>
        </p:txBody>
      </p:sp>
      <p:sp>
        <p:nvSpPr>
          <p:cNvPr id="66574" name="Freeform 32"/>
          <p:cNvSpPr>
            <a:spLocks/>
          </p:cNvSpPr>
          <p:nvPr/>
        </p:nvSpPr>
        <p:spPr bwMode="auto">
          <a:xfrm>
            <a:off x="5640388" y="1428744"/>
            <a:ext cx="1001712" cy="619991"/>
          </a:xfrm>
          <a:custGeom>
            <a:avLst/>
            <a:gdLst>
              <a:gd name="T0" fmla="*/ 2147483647 w 559"/>
              <a:gd name="T1" fmla="*/ 2147483647 h 279"/>
              <a:gd name="T2" fmla="*/ 2147483647 w 559"/>
              <a:gd name="T3" fmla="*/ 2147483647 h 279"/>
              <a:gd name="T4" fmla="*/ 0 w 559"/>
              <a:gd name="T5" fmla="*/ 2147483647 h 279"/>
              <a:gd name="T6" fmla="*/ 2147483647 w 559"/>
              <a:gd name="T7" fmla="*/ 2147483647 h 279"/>
              <a:gd name="T8" fmla="*/ 2147483647 w 559"/>
              <a:gd name="T9" fmla="*/ 2147483647 h 279"/>
              <a:gd name="T10" fmla="*/ 2147483647 w 559"/>
              <a:gd name="T11" fmla="*/ 2147483647 h 279"/>
              <a:gd name="T12" fmla="*/ 2147483647 w 559"/>
              <a:gd name="T13" fmla="*/ 2147483647 h 279"/>
              <a:gd name="T14" fmla="*/ 2147483647 w 559"/>
              <a:gd name="T15" fmla="*/ 2147483647 h 279"/>
              <a:gd name="T16" fmla="*/ 2147483647 w 559"/>
              <a:gd name="T17" fmla="*/ 2147483647 h 279"/>
              <a:gd name="T18" fmla="*/ 2147483647 w 559"/>
              <a:gd name="T19" fmla="*/ 2147483647 h 279"/>
              <a:gd name="T20" fmla="*/ 2147483647 w 559"/>
              <a:gd name="T21" fmla="*/ 2147483647 h 279"/>
              <a:gd name="T22" fmla="*/ 2147483647 w 559"/>
              <a:gd name="T23" fmla="*/ 2147483647 h 279"/>
              <a:gd name="T24" fmla="*/ 2147483647 w 559"/>
              <a:gd name="T25" fmla="*/ 2147483647 h 279"/>
              <a:gd name="T26" fmla="*/ 2147483647 w 559"/>
              <a:gd name="T27" fmla="*/ 2147483647 h 279"/>
              <a:gd name="T28" fmla="*/ 2147483647 w 559"/>
              <a:gd name="T29" fmla="*/ 2147483647 h 279"/>
              <a:gd name="T30" fmla="*/ 2147483647 w 559"/>
              <a:gd name="T31" fmla="*/ 2147483647 h 279"/>
              <a:gd name="T32" fmla="*/ 2147483647 w 559"/>
              <a:gd name="T33" fmla="*/ 2147483647 h 279"/>
              <a:gd name="T34" fmla="*/ 2147483647 w 559"/>
              <a:gd name="T35" fmla="*/ 2147483647 h 279"/>
              <a:gd name="T36" fmla="*/ 2147483647 w 559"/>
              <a:gd name="T37" fmla="*/ 2147483647 h 279"/>
              <a:gd name="T38" fmla="*/ 2147483647 w 559"/>
              <a:gd name="T39" fmla="*/ 2147483647 h 279"/>
              <a:gd name="T40" fmla="*/ 2147483647 w 559"/>
              <a:gd name="T41" fmla="*/ 2147483647 h 279"/>
              <a:gd name="T42" fmla="*/ 2147483647 w 559"/>
              <a:gd name="T43" fmla="*/ 2147483647 h 279"/>
              <a:gd name="T44" fmla="*/ 2147483647 w 559"/>
              <a:gd name="T45" fmla="*/ 2147483647 h 279"/>
              <a:gd name="T46" fmla="*/ 2147483647 w 559"/>
              <a:gd name="T47" fmla="*/ 2147483647 h 279"/>
              <a:gd name="T48" fmla="*/ 2147483647 w 559"/>
              <a:gd name="T49" fmla="*/ 2147483647 h 279"/>
              <a:gd name="T50" fmla="*/ 2147483647 w 559"/>
              <a:gd name="T51" fmla="*/ 2147483647 h 279"/>
              <a:gd name="T52" fmla="*/ 2147483647 w 559"/>
              <a:gd name="T53" fmla="*/ 2147483647 h 279"/>
              <a:gd name="T54" fmla="*/ 2147483647 w 559"/>
              <a:gd name="T55" fmla="*/ 2147483647 h 279"/>
              <a:gd name="T56" fmla="*/ 2147483647 w 559"/>
              <a:gd name="T57" fmla="*/ 2147483647 h 279"/>
              <a:gd name="T58" fmla="*/ 2147483647 w 559"/>
              <a:gd name="T59" fmla="*/ 2147483647 h 279"/>
              <a:gd name="T60" fmla="*/ 2147483647 w 559"/>
              <a:gd name="T61" fmla="*/ 2147483647 h 279"/>
              <a:gd name="T62" fmla="*/ 2147483647 w 559"/>
              <a:gd name="T63" fmla="*/ 2147483647 h 279"/>
              <a:gd name="T64" fmla="*/ 2147483647 w 559"/>
              <a:gd name="T65" fmla="*/ 2147483647 h 279"/>
              <a:gd name="T66" fmla="*/ 2147483647 w 559"/>
              <a:gd name="T67" fmla="*/ 2147483647 h 279"/>
              <a:gd name="T68" fmla="*/ 2147483647 w 559"/>
              <a:gd name="T69" fmla="*/ 2147483647 h 279"/>
              <a:gd name="T70" fmla="*/ 2147483647 w 559"/>
              <a:gd name="T71" fmla="*/ 2147483647 h 279"/>
              <a:gd name="T72" fmla="*/ 2147483647 w 559"/>
              <a:gd name="T73" fmla="*/ 2147483647 h 279"/>
              <a:gd name="T74" fmla="*/ 2147483647 w 559"/>
              <a:gd name="T75" fmla="*/ 2147483647 h 279"/>
              <a:gd name="T76" fmla="*/ 2147483647 w 559"/>
              <a:gd name="T77" fmla="*/ 2147483647 h 279"/>
              <a:gd name="T78" fmla="*/ 2147483647 w 559"/>
              <a:gd name="T79" fmla="*/ 2147483647 h 279"/>
              <a:gd name="T80" fmla="*/ 2147483647 w 559"/>
              <a:gd name="T81" fmla="*/ 2147483647 h 279"/>
              <a:gd name="T82" fmla="*/ 2147483647 w 559"/>
              <a:gd name="T83" fmla="*/ 2147483647 h 279"/>
              <a:gd name="T84" fmla="*/ 2147483647 w 559"/>
              <a:gd name="T85" fmla="*/ 0 h 279"/>
              <a:gd name="T86" fmla="*/ 2147483647 w 559"/>
              <a:gd name="T87" fmla="*/ 2147483647 h 279"/>
              <a:gd name="T88" fmla="*/ 2147483647 w 559"/>
              <a:gd name="T89" fmla="*/ 2147483647 h 279"/>
              <a:gd name="T90" fmla="*/ 2147483647 w 559"/>
              <a:gd name="T91" fmla="*/ 2147483647 h 279"/>
              <a:gd name="T92" fmla="*/ 2147483647 w 559"/>
              <a:gd name="T93" fmla="*/ 2147483647 h 279"/>
              <a:gd name="T94" fmla="*/ 2147483647 w 559"/>
              <a:gd name="T95" fmla="*/ 2147483647 h 279"/>
              <a:gd name="T96" fmla="*/ 2147483647 w 559"/>
              <a:gd name="T97" fmla="*/ 2147483647 h 279"/>
              <a:gd name="T98" fmla="*/ 2147483647 w 559"/>
              <a:gd name="T99" fmla="*/ 2147483647 h 279"/>
              <a:gd name="T100" fmla="*/ 2147483647 w 559"/>
              <a:gd name="T101" fmla="*/ 2147483647 h 279"/>
              <a:gd name="T102" fmla="*/ 2147483647 w 559"/>
              <a:gd name="T103" fmla="*/ 2147483647 h 279"/>
              <a:gd name="T104" fmla="*/ 2147483647 w 559"/>
              <a:gd name="T105" fmla="*/ 2147483647 h 279"/>
              <a:gd name="T106" fmla="*/ 2147483647 w 559"/>
              <a:gd name="T107" fmla="*/ 2147483647 h 279"/>
              <a:gd name="T108" fmla="*/ 2147483647 w 559"/>
              <a:gd name="T109" fmla="*/ 2147483647 h 2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59"/>
              <a:gd name="T166" fmla="*/ 0 h 279"/>
              <a:gd name="T167" fmla="*/ 559 w 559"/>
              <a:gd name="T168" fmla="*/ 279 h 27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59" h="279">
                <a:moveTo>
                  <a:pt x="50" y="108"/>
                </a:moveTo>
                <a:lnTo>
                  <a:pt x="38" y="116"/>
                </a:lnTo>
                <a:lnTo>
                  <a:pt x="27" y="123"/>
                </a:lnTo>
                <a:lnTo>
                  <a:pt x="18" y="131"/>
                </a:lnTo>
                <a:lnTo>
                  <a:pt x="11" y="138"/>
                </a:lnTo>
                <a:lnTo>
                  <a:pt x="6" y="144"/>
                </a:lnTo>
                <a:lnTo>
                  <a:pt x="3" y="150"/>
                </a:lnTo>
                <a:lnTo>
                  <a:pt x="0" y="156"/>
                </a:lnTo>
                <a:lnTo>
                  <a:pt x="0" y="162"/>
                </a:lnTo>
                <a:lnTo>
                  <a:pt x="0" y="167"/>
                </a:lnTo>
                <a:lnTo>
                  <a:pt x="3" y="173"/>
                </a:lnTo>
                <a:lnTo>
                  <a:pt x="6" y="177"/>
                </a:lnTo>
                <a:lnTo>
                  <a:pt x="10" y="181"/>
                </a:lnTo>
                <a:lnTo>
                  <a:pt x="14" y="185"/>
                </a:lnTo>
                <a:lnTo>
                  <a:pt x="25" y="192"/>
                </a:lnTo>
                <a:lnTo>
                  <a:pt x="32" y="196"/>
                </a:lnTo>
                <a:lnTo>
                  <a:pt x="39" y="199"/>
                </a:lnTo>
                <a:lnTo>
                  <a:pt x="46" y="202"/>
                </a:lnTo>
                <a:lnTo>
                  <a:pt x="53" y="204"/>
                </a:lnTo>
                <a:lnTo>
                  <a:pt x="61" y="206"/>
                </a:lnTo>
                <a:lnTo>
                  <a:pt x="75" y="210"/>
                </a:lnTo>
                <a:lnTo>
                  <a:pt x="82" y="211"/>
                </a:lnTo>
                <a:lnTo>
                  <a:pt x="89" y="213"/>
                </a:lnTo>
                <a:lnTo>
                  <a:pt x="100" y="216"/>
                </a:lnTo>
                <a:lnTo>
                  <a:pt x="104" y="216"/>
                </a:lnTo>
                <a:lnTo>
                  <a:pt x="109" y="217"/>
                </a:lnTo>
                <a:lnTo>
                  <a:pt x="111" y="217"/>
                </a:lnTo>
                <a:lnTo>
                  <a:pt x="113" y="217"/>
                </a:lnTo>
                <a:lnTo>
                  <a:pt x="114" y="217"/>
                </a:lnTo>
                <a:lnTo>
                  <a:pt x="120" y="227"/>
                </a:lnTo>
                <a:lnTo>
                  <a:pt x="125" y="236"/>
                </a:lnTo>
                <a:lnTo>
                  <a:pt x="138" y="252"/>
                </a:lnTo>
                <a:lnTo>
                  <a:pt x="146" y="258"/>
                </a:lnTo>
                <a:lnTo>
                  <a:pt x="154" y="263"/>
                </a:lnTo>
                <a:lnTo>
                  <a:pt x="161" y="268"/>
                </a:lnTo>
                <a:lnTo>
                  <a:pt x="170" y="271"/>
                </a:lnTo>
                <a:lnTo>
                  <a:pt x="179" y="274"/>
                </a:lnTo>
                <a:lnTo>
                  <a:pt x="188" y="276"/>
                </a:lnTo>
                <a:lnTo>
                  <a:pt x="196" y="278"/>
                </a:lnTo>
                <a:lnTo>
                  <a:pt x="214" y="279"/>
                </a:lnTo>
                <a:lnTo>
                  <a:pt x="222" y="279"/>
                </a:lnTo>
                <a:lnTo>
                  <a:pt x="232" y="278"/>
                </a:lnTo>
                <a:lnTo>
                  <a:pt x="240" y="276"/>
                </a:lnTo>
                <a:lnTo>
                  <a:pt x="249" y="275"/>
                </a:lnTo>
                <a:lnTo>
                  <a:pt x="257" y="274"/>
                </a:lnTo>
                <a:lnTo>
                  <a:pt x="274" y="270"/>
                </a:lnTo>
                <a:lnTo>
                  <a:pt x="281" y="268"/>
                </a:lnTo>
                <a:lnTo>
                  <a:pt x="287" y="265"/>
                </a:lnTo>
                <a:lnTo>
                  <a:pt x="294" y="264"/>
                </a:lnTo>
                <a:lnTo>
                  <a:pt x="300" y="261"/>
                </a:lnTo>
                <a:lnTo>
                  <a:pt x="311" y="257"/>
                </a:lnTo>
                <a:lnTo>
                  <a:pt x="315" y="254"/>
                </a:lnTo>
                <a:lnTo>
                  <a:pt x="319" y="253"/>
                </a:lnTo>
                <a:lnTo>
                  <a:pt x="324" y="252"/>
                </a:lnTo>
                <a:lnTo>
                  <a:pt x="325" y="250"/>
                </a:lnTo>
                <a:lnTo>
                  <a:pt x="344" y="253"/>
                </a:lnTo>
                <a:lnTo>
                  <a:pt x="362" y="254"/>
                </a:lnTo>
                <a:lnTo>
                  <a:pt x="379" y="257"/>
                </a:lnTo>
                <a:lnTo>
                  <a:pt x="394" y="257"/>
                </a:lnTo>
                <a:lnTo>
                  <a:pt x="407" y="257"/>
                </a:lnTo>
                <a:lnTo>
                  <a:pt x="419" y="256"/>
                </a:lnTo>
                <a:lnTo>
                  <a:pt x="432" y="254"/>
                </a:lnTo>
                <a:lnTo>
                  <a:pt x="443" y="252"/>
                </a:lnTo>
                <a:lnTo>
                  <a:pt x="451" y="249"/>
                </a:lnTo>
                <a:lnTo>
                  <a:pt x="459" y="246"/>
                </a:lnTo>
                <a:lnTo>
                  <a:pt x="468" y="243"/>
                </a:lnTo>
                <a:lnTo>
                  <a:pt x="473" y="239"/>
                </a:lnTo>
                <a:lnTo>
                  <a:pt x="479" y="235"/>
                </a:lnTo>
                <a:lnTo>
                  <a:pt x="484" y="231"/>
                </a:lnTo>
                <a:lnTo>
                  <a:pt x="489" y="225"/>
                </a:lnTo>
                <a:lnTo>
                  <a:pt x="491" y="221"/>
                </a:lnTo>
                <a:lnTo>
                  <a:pt x="497" y="211"/>
                </a:lnTo>
                <a:lnTo>
                  <a:pt x="498" y="207"/>
                </a:lnTo>
                <a:lnTo>
                  <a:pt x="501" y="196"/>
                </a:lnTo>
                <a:lnTo>
                  <a:pt x="501" y="192"/>
                </a:lnTo>
                <a:lnTo>
                  <a:pt x="501" y="180"/>
                </a:lnTo>
                <a:lnTo>
                  <a:pt x="501" y="175"/>
                </a:lnTo>
                <a:lnTo>
                  <a:pt x="501" y="170"/>
                </a:lnTo>
                <a:lnTo>
                  <a:pt x="500" y="168"/>
                </a:lnTo>
                <a:lnTo>
                  <a:pt x="500" y="166"/>
                </a:lnTo>
                <a:lnTo>
                  <a:pt x="498" y="166"/>
                </a:lnTo>
                <a:lnTo>
                  <a:pt x="514" y="159"/>
                </a:lnTo>
                <a:lnTo>
                  <a:pt x="526" y="150"/>
                </a:lnTo>
                <a:lnTo>
                  <a:pt x="536" y="145"/>
                </a:lnTo>
                <a:lnTo>
                  <a:pt x="544" y="138"/>
                </a:lnTo>
                <a:lnTo>
                  <a:pt x="550" y="132"/>
                </a:lnTo>
                <a:lnTo>
                  <a:pt x="555" y="127"/>
                </a:lnTo>
                <a:lnTo>
                  <a:pt x="558" y="121"/>
                </a:lnTo>
                <a:lnTo>
                  <a:pt x="559" y="116"/>
                </a:lnTo>
                <a:lnTo>
                  <a:pt x="559" y="110"/>
                </a:lnTo>
                <a:lnTo>
                  <a:pt x="558" y="105"/>
                </a:lnTo>
                <a:lnTo>
                  <a:pt x="555" y="101"/>
                </a:lnTo>
                <a:lnTo>
                  <a:pt x="552" y="96"/>
                </a:lnTo>
                <a:lnTo>
                  <a:pt x="547" y="92"/>
                </a:lnTo>
                <a:lnTo>
                  <a:pt x="543" y="88"/>
                </a:lnTo>
                <a:lnTo>
                  <a:pt x="537" y="84"/>
                </a:lnTo>
                <a:lnTo>
                  <a:pt x="530" y="80"/>
                </a:lnTo>
                <a:lnTo>
                  <a:pt x="523" y="77"/>
                </a:lnTo>
                <a:lnTo>
                  <a:pt x="509" y="70"/>
                </a:lnTo>
                <a:lnTo>
                  <a:pt x="501" y="67"/>
                </a:lnTo>
                <a:lnTo>
                  <a:pt x="493" y="65"/>
                </a:lnTo>
                <a:lnTo>
                  <a:pt x="486" y="63"/>
                </a:lnTo>
                <a:lnTo>
                  <a:pt x="478" y="60"/>
                </a:lnTo>
                <a:lnTo>
                  <a:pt x="471" y="59"/>
                </a:lnTo>
                <a:lnTo>
                  <a:pt x="464" y="56"/>
                </a:lnTo>
                <a:lnTo>
                  <a:pt x="458" y="55"/>
                </a:lnTo>
                <a:lnTo>
                  <a:pt x="453" y="55"/>
                </a:lnTo>
                <a:lnTo>
                  <a:pt x="447" y="54"/>
                </a:lnTo>
                <a:lnTo>
                  <a:pt x="443" y="54"/>
                </a:lnTo>
                <a:lnTo>
                  <a:pt x="440" y="52"/>
                </a:lnTo>
                <a:lnTo>
                  <a:pt x="437" y="52"/>
                </a:lnTo>
                <a:lnTo>
                  <a:pt x="433" y="45"/>
                </a:lnTo>
                <a:lnTo>
                  <a:pt x="429" y="40"/>
                </a:lnTo>
                <a:lnTo>
                  <a:pt x="425" y="34"/>
                </a:lnTo>
                <a:lnTo>
                  <a:pt x="419" y="29"/>
                </a:lnTo>
                <a:lnTo>
                  <a:pt x="414" y="24"/>
                </a:lnTo>
                <a:lnTo>
                  <a:pt x="410" y="20"/>
                </a:lnTo>
                <a:lnTo>
                  <a:pt x="403" y="16"/>
                </a:lnTo>
                <a:lnTo>
                  <a:pt x="397" y="13"/>
                </a:lnTo>
                <a:lnTo>
                  <a:pt x="392" y="11"/>
                </a:lnTo>
                <a:lnTo>
                  <a:pt x="386" y="8"/>
                </a:lnTo>
                <a:lnTo>
                  <a:pt x="373" y="4"/>
                </a:lnTo>
                <a:lnTo>
                  <a:pt x="367" y="2"/>
                </a:lnTo>
                <a:lnTo>
                  <a:pt x="360" y="1"/>
                </a:lnTo>
                <a:lnTo>
                  <a:pt x="353" y="1"/>
                </a:lnTo>
                <a:lnTo>
                  <a:pt x="339" y="0"/>
                </a:lnTo>
                <a:lnTo>
                  <a:pt x="332" y="0"/>
                </a:lnTo>
                <a:lnTo>
                  <a:pt x="324" y="0"/>
                </a:lnTo>
                <a:lnTo>
                  <a:pt x="317" y="1"/>
                </a:lnTo>
                <a:lnTo>
                  <a:pt x="300" y="2"/>
                </a:lnTo>
                <a:lnTo>
                  <a:pt x="276" y="6"/>
                </a:lnTo>
                <a:lnTo>
                  <a:pt x="267" y="9"/>
                </a:lnTo>
                <a:lnTo>
                  <a:pt x="258" y="11"/>
                </a:lnTo>
                <a:lnTo>
                  <a:pt x="250" y="13"/>
                </a:lnTo>
                <a:lnTo>
                  <a:pt x="240" y="16"/>
                </a:lnTo>
                <a:lnTo>
                  <a:pt x="232" y="18"/>
                </a:lnTo>
                <a:lnTo>
                  <a:pt x="222" y="22"/>
                </a:lnTo>
                <a:lnTo>
                  <a:pt x="213" y="23"/>
                </a:lnTo>
                <a:lnTo>
                  <a:pt x="181" y="23"/>
                </a:lnTo>
                <a:lnTo>
                  <a:pt x="167" y="24"/>
                </a:lnTo>
                <a:lnTo>
                  <a:pt x="153" y="26"/>
                </a:lnTo>
                <a:lnTo>
                  <a:pt x="140" y="27"/>
                </a:lnTo>
                <a:lnTo>
                  <a:pt x="129" y="29"/>
                </a:lnTo>
                <a:lnTo>
                  <a:pt x="120" y="31"/>
                </a:lnTo>
                <a:lnTo>
                  <a:pt x="110" y="33"/>
                </a:lnTo>
                <a:lnTo>
                  <a:pt x="103" y="36"/>
                </a:lnTo>
                <a:lnTo>
                  <a:pt x="95" y="38"/>
                </a:lnTo>
                <a:lnTo>
                  <a:pt x="89" y="42"/>
                </a:lnTo>
                <a:lnTo>
                  <a:pt x="84" y="45"/>
                </a:lnTo>
                <a:lnTo>
                  <a:pt x="74" y="52"/>
                </a:lnTo>
                <a:lnTo>
                  <a:pt x="71" y="56"/>
                </a:lnTo>
                <a:lnTo>
                  <a:pt x="68" y="59"/>
                </a:lnTo>
                <a:lnTo>
                  <a:pt x="67" y="63"/>
                </a:lnTo>
                <a:lnTo>
                  <a:pt x="64" y="67"/>
                </a:lnTo>
                <a:lnTo>
                  <a:pt x="63" y="70"/>
                </a:lnTo>
                <a:lnTo>
                  <a:pt x="61" y="74"/>
                </a:lnTo>
                <a:lnTo>
                  <a:pt x="61" y="90"/>
                </a:lnTo>
                <a:lnTo>
                  <a:pt x="63" y="92"/>
                </a:lnTo>
                <a:lnTo>
                  <a:pt x="64" y="94"/>
                </a:lnTo>
                <a:lnTo>
                  <a:pt x="64" y="96"/>
                </a:lnTo>
                <a:lnTo>
                  <a:pt x="64" y="98"/>
                </a:lnTo>
                <a:lnTo>
                  <a:pt x="64" y="99"/>
                </a:lnTo>
                <a:lnTo>
                  <a:pt x="66" y="99"/>
                </a:lnTo>
                <a:lnTo>
                  <a:pt x="50" y="108"/>
                </a:lnTo>
                <a:close/>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575" name="Rectangle 33"/>
          <p:cNvSpPr>
            <a:spLocks noChangeArrowheads="1"/>
          </p:cNvSpPr>
          <p:nvPr/>
        </p:nvSpPr>
        <p:spPr bwMode="auto">
          <a:xfrm>
            <a:off x="5976939" y="1631879"/>
            <a:ext cx="349254"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a:solidFill>
                  <a:srgbClr val="000000"/>
                </a:solidFill>
                <a:latin typeface="Arial" pitchFamily="34" charset="0"/>
                <a:cs typeface="Arial" pitchFamily="34" charset="0"/>
              </a:rPr>
              <a:t>LAN</a:t>
            </a:r>
            <a:endParaRPr lang="en-US" altLang="zh-CN" sz="2700">
              <a:latin typeface="Arial" pitchFamily="34" charset="0"/>
              <a:cs typeface="Arial" pitchFamily="34" charset="0"/>
            </a:endParaRPr>
          </a:p>
        </p:txBody>
      </p:sp>
      <p:sp>
        <p:nvSpPr>
          <p:cNvPr id="66579" name="Rectangle 531"/>
          <p:cNvSpPr>
            <a:spLocks noChangeArrowheads="1"/>
          </p:cNvSpPr>
          <p:nvPr/>
        </p:nvSpPr>
        <p:spPr bwMode="auto">
          <a:xfrm>
            <a:off x="3463411" y="2097388"/>
            <a:ext cx="998671" cy="307777"/>
          </a:xfrm>
          <a:prstGeom prst="rect">
            <a:avLst/>
          </a:prstGeom>
          <a:noFill/>
          <a:ln w="9525">
            <a:noFill/>
            <a:miter lim="800000"/>
            <a:headEnd/>
            <a:tailEnd/>
          </a:ln>
        </p:spPr>
        <p:txBody>
          <a:bodyPr wrap="none" lIns="0" tIns="0" rIns="0" bIns="0">
            <a:spAutoFit/>
          </a:bodyPr>
          <a:lstStyle/>
          <a:p>
            <a:pPr defTabSz="1001713" eaLnBrk="0" hangingPunct="0"/>
            <a:r>
              <a:rPr lang="en-US" altLang="zh-CN" sz="2000" b="1" dirty="0">
                <a:solidFill>
                  <a:schemeClr val="accent2"/>
                </a:solidFill>
                <a:latin typeface="Arial" pitchFamily="34" charset="0"/>
                <a:cs typeface="Arial" pitchFamily="34" charset="0"/>
              </a:rPr>
              <a:t>USA/HQ</a:t>
            </a:r>
            <a:endParaRPr lang="zh-CN" altLang="en-US" sz="2000" b="1" dirty="0">
              <a:solidFill>
                <a:schemeClr val="accent2"/>
              </a:solidFill>
              <a:latin typeface="Arial" pitchFamily="34" charset="0"/>
              <a:cs typeface="Arial" pitchFamily="34" charset="0"/>
            </a:endParaRPr>
          </a:p>
        </p:txBody>
      </p:sp>
      <p:grpSp>
        <p:nvGrpSpPr>
          <p:cNvPr id="4" name="Group 541"/>
          <p:cNvGrpSpPr>
            <a:grpSpLocks/>
          </p:cNvGrpSpPr>
          <p:nvPr/>
        </p:nvGrpSpPr>
        <p:grpSpPr bwMode="auto">
          <a:xfrm>
            <a:off x="5876927" y="2424327"/>
            <a:ext cx="487363" cy="402043"/>
            <a:chOff x="2759" y="3804"/>
            <a:chExt cx="423" cy="286"/>
          </a:xfrm>
        </p:grpSpPr>
        <p:sp>
          <p:nvSpPr>
            <p:cNvPr id="66727" name="Freeform 542"/>
            <p:cNvSpPr>
              <a:spLocks/>
            </p:cNvSpPr>
            <p:nvPr/>
          </p:nvSpPr>
          <p:spPr bwMode="auto">
            <a:xfrm>
              <a:off x="2759" y="3878"/>
              <a:ext cx="423" cy="212"/>
            </a:xfrm>
            <a:custGeom>
              <a:avLst/>
              <a:gdLst>
                <a:gd name="T0" fmla="*/ 362795 w 161"/>
                <a:gd name="T1" fmla="*/ 111876 h 81"/>
                <a:gd name="T2" fmla="*/ 361179 w 161"/>
                <a:gd name="T3" fmla="*/ 114459 h 81"/>
                <a:gd name="T4" fmla="*/ 362795 w 161"/>
                <a:gd name="T5" fmla="*/ 118618 h 81"/>
                <a:gd name="T6" fmla="*/ 181546 w 161"/>
                <a:gd name="T7" fmla="*/ 178460 h 81"/>
                <a:gd name="T8" fmla="*/ 0 w 161"/>
                <a:gd name="T9" fmla="*/ 118618 h 81"/>
                <a:gd name="T10" fmla="*/ 0 w 161"/>
                <a:gd name="T11" fmla="*/ 114459 h 81"/>
                <a:gd name="T12" fmla="*/ 0 w 161"/>
                <a:gd name="T13" fmla="*/ 111876 h 81"/>
                <a:gd name="T14" fmla="*/ 0 w 161"/>
                <a:gd name="T15" fmla="*/ 0 h 81"/>
                <a:gd name="T16" fmla="*/ 362795 w 161"/>
                <a:gd name="T17" fmla="*/ 0 h 81"/>
                <a:gd name="T18" fmla="*/ 362795 w 161"/>
                <a:gd name="T19" fmla="*/ 107699 h 81"/>
                <a:gd name="T20" fmla="*/ 362795 w 161"/>
                <a:gd name="T21" fmla="*/ 111876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81"/>
                <a:gd name="T35" fmla="*/ 161 w 161"/>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81">
                  <a:moveTo>
                    <a:pt x="160" y="51"/>
                  </a:moveTo>
                  <a:cubicBezTo>
                    <a:pt x="160" y="51"/>
                    <a:pt x="160" y="52"/>
                    <a:pt x="159" y="52"/>
                  </a:cubicBezTo>
                  <a:cubicBezTo>
                    <a:pt x="160" y="53"/>
                    <a:pt x="160" y="54"/>
                    <a:pt x="160" y="54"/>
                  </a:cubicBezTo>
                  <a:cubicBezTo>
                    <a:pt x="160" y="69"/>
                    <a:pt x="124" y="81"/>
                    <a:pt x="80" y="81"/>
                  </a:cubicBezTo>
                  <a:cubicBezTo>
                    <a:pt x="36" y="81"/>
                    <a:pt x="0" y="69"/>
                    <a:pt x="0" y="54"/>
                  </a:cubicBezTo>
                  <a:cubicBezTo>
                    <a:pt x="0" y="54"/>
                    <a:pt x="0" y="53"/>
                    <a:pt x="0" y="52"/>
                  </a:cubicBezTo>
                  <a:cubicBezTo>
                    <a:pt x="0" y="52"/>
                    <a:pt x="0" y="51"/>
                    <a:pt x="0" y="51"/>
                  </a:cubicBezTo>
                  <a:lnTo>
                    <a:pt x="0" y="0"/>
                  </a:lnTo>
                  <a:lnTo>
                    <a:pt x="160" y="0"/>
                  </a:lnTo>
                  <a:lnTo>
                    <a:pt x="160" y="49"/>
                  </a:lnTo>
                  <a:cubicBezTo>
                    <a:pt x="161" y="50"/>
                    <a:pt x="160" y="51"/>
                    <a:pt x="160" y="51"/>
                  </a:cubicBezTo>
                </a:path>
              </a:pathLst>
            </a:custGeom>
            <a:solidFill>
              <a:srgbClr val="9182B6"/>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66728" name="Freeform 543"/>
            <p:cNvSpPr>
              <a:spLocks/>
            </p:cNvSpPr>
            <p:nvPr/>
          </p:nvSpPr>
          <p:spPr bwMode="auto">
            <a:xfrm>
              <a:off x="2759" y="3804"/>
              <a:ext cx="420" cy="145"/>
            </a:xfrm>
            <a:custGeom>
              <a:avLst/>
              <a:gdLst>
                <a:gd name="T0" fmla="*/ 360801 w 160"/>
                <a:gd name="T1" fmla="*/ 65453 h 55"/>
                <a:gd name="T2" fmla="*/ 180246 w 160"/>
                <a:gd name="T3" fmla="*/ 128270 h 55"/>
                <a:gd name="T4" fmla="*/ 0 w 160"/>
                <a:gd name="T5" fmla="*/ 65453 h 55"/>
                <a:gd name="T6" fmla="*/ 180246 w 160"/>
                <a:gd name="T7" fmla="*/ 0 h 55"/>
                <a:gd name="T8" fmla="*/ 360801 w 160"/>
                <a:gd name="T9" fmla="*/ 65453 h 55"/>
                <a:gd name="T10" fmla="*/ 0 60000 65536"/>
                <a:gd name="T11" fmla="*/ 0 60000 65536"/>
                <a:gd name="T12" fmla="*/ 0 60000 65536"/>
                <a:gd name="T13" fmla="*/ 0 60000 65536"/>
                <a:gd name="T14" fmla="*/ 0 60000 65536"/>
                <a:gd name="T15" fmla="*/ 0 w 160"/>
                <a:gd name="T16" fmla="*/ 0 h 55"/>
                <a:gd name="T17" fmla="*/ 160 w 160"/>
                <a:gd name="T18" fmla="*/ 55 h 55"/>
              </a:gdLst>
              <a:ahLst/>
              <a:cxnLst>
                <a:cxn ang="T10">
                  <a:pos x="T0" y="T1"/>
                </a:cxn>
                <a:cxn ang="T11">
                  <a:pos x="T2" y="T3"/>
                </a:cxn>
                <a:cxn ang="T12">
                  <a:pos x="T4" y="T5"/>
                </a:cxn>
                <a:cxn ang="T13">
                  <a:pos x="T6" y="T7"/>
                </a:cxn>
                <a:cxn ang="T14">
                  <a:pos x="T8" y="T9"/>
                </a:cxn>
              </a:cxnLst>
              <a:rect l="T15" t="T16" r="T17" b="T18"/>
              <a:pathLst>
                <a:path w="160" h="55">
                  <a:moveTo>
                    <a:pt x="160" y="28"/>
                  </a:moveTo>
                  <a:cubicBezTo>
                    <a:pt x="160" y="42"/>
                    <a:pt x="124" y="55"/>
                    <a:pt x="80" y="55"/>
                  </a:cubicBezTo>
                  <a:cubicBezTo>
                    <a:pt x="36" y="55"/>
                    <a:pt x="0" y="42"/>
                    <a:pt x="0" y="28"/>
                  </a:cubicBezTo>
                  <a:cubicBezTo>
                    <a:pt x="0" y="12"/>
                    <a:pt x="36" y="0"/>
                    <a:pt x="80" y="0"/>
                  </a:cubicBezTo>
                  <a:cubicBezTo>
                    <a:pt x="124" y="0"/>
                    <a:pt x="160" y="12"/>
                    <a:pt x="160" y="28"/>
                  </a:cubicBezTo>
                </a:path>
              </a:pathLst>
            </a:custGeom>
            <a:solidFill>
              <a:srgbClr val="BCB1D5"/>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66729" name="Freeform 544"/>
            <p:cNvSpPr>
              <a:spLocks/>
            </p:cNvSpPr>
            <p:nvPr/>
          </p:nvSpPr>
          <p:spPr bwMode="auto">
            <a:xfrm>
              <a:off x="2972" y="3825"/>
              <a:ext cx="139" cy="45"/>
            </a:xfrm>
            <a:custGeom>
              <a:avLst/>
              <a:gdLst>
                <a:gd name="T0" fmla="*/ 0 w 53"/>
                <a:gd name="T1" fmla="*/ 30936 h 17"/>
                <a:gd name="T2" fmla="*/ 26302 w 53"/>
                <a:gd name="T3" fmla="*/ 40955 h 17"/>
                <a:gd name="T4" fmla="*/ 89458 w 53"/>
                <a:gd name="T5" fmla="*/ 11687 h 17"/>
                <a:gd name="T6" fmla="*/ 118753 w 53"/>
                <a:gd name="T7" fmla="*/ 21939 h 17"/>
                <a:gd name="T8" fmla="*/ 103091 w 53"/>
                <a:gd name="T9" fmla="*/ 0 h 17"/>
                <a:gd name="T10" fmla="*/ 28896 w 53"/>
                <a:gd name="T11" fmla="*/ 0 h 17"/>
                <a:gd name="T12" fmla="*/ 57963 w 53"/>
                <a:gd name="T13" fmla="*/ 4415 h 17"/>
                <a:gd name="T14" fmla="*/ 0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0" name="Freeform 545"/>
            <p:cNvSpPr>
              <a:spLocks/>
            </p:cNvSpPr>
            <p:nvPr/>
          </p:nvSpPr>
          <p:spPr bwMode="auto">
            <a:xfrm>
              <a:off x="2972" y="3825"/>
              <a:ext cx="139" cy="45"/>
            </a:xfrm>
            <a:custGeom>
              <a:avLst/>
              <a:gdLst>
                <a:gd name="T0" fmla="*/ 0 w 53"/>
                <a:gd name="T1" fmla="*/ 30936 h 17"/>
                <a:gd name="T2" fmla="*/ 26302 w 53"/>
                <a:gd name="T3" fmla="*/ 40955 h 17"/>
                <a:gd name="T4" fmla="*/ 89458 w 53"/>
                <a:gd name="T5" fmla="*/ 11687 h 17"/>
                <a:gd name="T6" fmla="*/ 118753 w 53"/>
                <a:gd name="T7" fmla="*/ 21939 h 17"/>
                <a:gd name="T8" fmla="*/ 103091 w 53"/>
                <a:gd name="T9" fmla="*/ 0 h 17"/>
                <a:gd name="T10" fmla="*/ 28896 w 53"/>
                <a:gd name="T11" fmla="*/ 0 h 17"/>
                <a:gd name="T12" fmla="*/ 57963 w 53"/>
                <a:gd name="T13" fmla="*/ 4415 h 17"/>
                <a:gd name="T14" fmla="*/ 0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1" name="Freeform 546"/>
            <p:cNvSpPr>
              <a:spLocks/>
            </p:cNvSpPr>
            <p:nvPr/>
          </p:nvSpPr>
          <p:spPr bwMode="auto">
            <a:xfrm>
              <a:off x="2822" y="3878"/>
              <a:ext cx="137" cy="47"/>
            </a:xfrm>
            <a:custGeom>
              <a:avLst/>
              <a:gdLst>
                <a:gd name="T0" fmla="*/ 120737 w 52"/>
                <a:gd name="T1" fmla="*/ 8277 h 18"/>
                <a:gd name="T2" fmla="*/ 95352 w 52"/>
                <a:gd name="T3" fmla="*/ 0 h 18"/>
                <a:gd name="T4" fmla="*/ 32477 w 52"/>
                <a:gd name="T5" fmla="*/ 24033 h 18"/>
                <a:gd name="T6" fmla="*/ 0 w 52"/>
                <a:gd name="T7" fmla="*/ 17481 h 18"/>
                <a:gd name="T8" fmla="*/ 15763 w 52"/>
                <a:gd name="T9" fmla="*/ 38950 h 18"/>
                <a:gd name="T10" fmla="*/ 95352 w 52"/>
                <a:gd name="T11" fmla="*/ 38950 h 18"/>
                <a:gd name="T12" fmla="*/ 60952 w 52"/>
                <a:gd name="T13" fmla="*/ 30728 h 18"/>
                <a:gd name="T14" fmla="*/ 120737 w 52"/>
                <a:gd name="T15" fmla="*/ 827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2" name="Freeform 547"/>
            <p:cNvSpPr>
              <a:spLocks/>
            </p:cNvSpPr>
            <p:nvPr/>
          </p:nvSpPr>
          <p:spPr bwMode="auto">
            <a:xfrm>
              <a:off x="2822" y="3878"/>
              <a:ext cx="137" cy="47"/>
            </a:xfrm>
            <a:custGeom>
              <a:avLst/>
              <a:gdLst>
                <a:gd name="T0" fmla="*/ 120737 w 52"/>
                <a:gd name="T1" fmla="*/ 8277 h 18"/>
                <a:gd name="T2" fmla="*/ 95352 w 52"/>
                <a:gd name="T3" fmla="*/ 0 h 18"/>
                <a:gd name="T4" fmla="*/ 32477 w 52"/>
                <a:gd name="T5" fmla="*/ 24033 h 18"/>
                <a:gd name="T6" fmla="*/ 0 w 52"/>
                <a:gd name="T7" fmla="*/ 17481 h 18"/>
                <a:gd name="T8" fmla="*/ 15763 w 52"/>
                <a:gd name="T9" fmla="*/ 38950 h 18"/>
                <a:gd name="T10" fmla="*/ 95352 w 52"/>
                <a:gd name="T11" fmla="*/ 38950 h 18"/>
                <a:gd name="T12" fmla="*/ 60952 w 52"/>
                <a:gd name="T13" fmla="*/ 30728 h 18"/>
                <a:gd name="T14" fmla="*/ 120737 w 52"/>
                <a:gd name="T15" fmla="*/ 827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3" name="Freeform 548"/>
            <p:cNvSpPr>
              <a:spLocks/>
            </p:cNvSpPr>
            <p:nvPr/>
          </p:nvSpPr>
          <p:spPr bwMode="auto">
            <a:xfrm>
              <a:off x="2830" y="3823"/>
              <a:ext cx="136" cy="44"/>
            </a:xfrm>
            <a:custGeom>
              <a:avLst/>
              <a:gdLst>
                <a:gd name="T0" fmla="*/ 0 w 52"/>
                <a:gd name="T1" fmla="*/ 6276 h 17"/>
                <a:gd name="T2" fmla="*/ 25924 w 52"/>
                <a:gd name="T3" fmla="*/ 0 h 17"/>
                <a:gd name="T4" fmla="*/ 87966 w 52"/>
                <a:gd name="T5" fmla="*/ 20111 h 17"/>
                <a:gd name="T6" fmla="*/ 113924 w 52"/>
                <a:gd name="T7" fmla="*/ 14181 h 17"/>
                <a:gd name="T8" fmla="*/ 100449 w 52"/>
                <a:gd name="T9" fmla="*/ 34279 h 17"/>
                <a:gd name="T10" fmla="*/ 28497 w 52"/>
                <a:gd name="T11" fmla="*/ 34279 h 17"/>
                <a:gd name="T12" fmla="*/ 57034 w 52"/>
                <a:gd name="T13" fmla="*/ 28002 h 17"/>
                <a:gd name="T14" fmla="*/ 0 w 52"/>
                <a:gd name="T15" fmla="*/ 6276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4" name="Freeform 549"/>
            <p:cNvSpPr>
              <a:spLocks/>
            </p:cNvSpPr>
            <p:nvPr/>
          </p:nvSpPr>
          <p:spPr bwMode="auto">
            <a:xfrm>
              <a:off x="2830" y="3823"/>
              <a:ext cx="136" cy="44"/>
            </a:xfrm>
            <a:custGeom>
              <a:avLst/>
              <a:gdLst>
                <a:gd name="T0" fmla="*/ 0 w 52"/>
                <a:gd name="T1" fmla="*/ 6276 h 17"/>
                <a:gd name="T2" fmla="*/ 25924 w 52"/>
                <a:gd name="T3" fmla="*/ 0 h 17"/>
                <a:gd name="T4" fmla="*/ 87966 w 52"/>
                <a:gd name="T5" fmla="*/ 20111 h 17"/>
                <a:gd name="T6" fmla="*/ 113924 w 52"/>
                <a:gd name="T7" fmla="*/ 14181 h 17"/>
                <a:gd name="T8" fmla="*/ 100449 w 52"/>
                <a:gd name="T9" fmla="*/ 34279 h 17"/>
                <a:gd name="T10" fmla="*/ 28497 w 52"/>
                <a:gd name="T11" fmla="*/ 34279 h 17"/>
                <a:gd name="T12" fmla="*/ 57034 w 52"/>
                <a:gd name="T13" fmla="*/ 28002 h 17"/>
                <a:gd name="T14" fmla="*/ 0 w 52"/>
                <a:gd name="T15" fmla="*/ 6276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5" name="Freeform 550"/>
            <p:cNvSpPr>
              <a:spLocks/>
            </p:cNvSpPr>
            <p:nvPr/>
          </p:nvSpPr>
          <p:spPr bwMode="auto">
            <a:xfrm>
              <a:off x="2966" y="3883"/>
              <a:ext cx="140" cy="45"/>
            </a:xfrm>
            <a:custGeom>
              <a:avLst/>
              <a:gdLst>
                <a:gd name="T0" fmla="*/ 125667 w 53"/>
                <a:gd name="T1" fmla="*/ 30936 h 17"/>
                <a:gd name="T2" fmla="*/ 96835 w 53"/>
                <a:gd name="T3" fmla="*/ 40955 h 17"/>
                <a:gd name="T4" fmla="*/ 33304 w 53"/>
                <a:gd name="T5" fmla="*/ 14426 h 17"/>
                <a:gd name="T6" fmla="*/ 0 w 53"/>
                <a:gd name="T7" fmla="*/ 21939 h 17"/>
                <a:gd name="T8" fmla="*/ 16314 w 53"/>
                <a:gd name="T9" fmla="*/ 0 h 17"/>
                <a:gd name="T10" fmla="*/ 96835 w 53"/>
                <a:gd name="T11" fmla="*/ 0 h 17"/>
                <a:gd name="T12" fmla="*/ 61877 w 53"/>
                <a:gd name="T13" fmla="*/ 7274 h 17"/>
                <a:gd name="T14" fmla="*/ 125667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6" name="Freeform 551"/>
            <p:cNvSpPr>
              <a:spLocks/>
            </p:cNvSpPr>
            <p:nvPr/>
          </p:nvSpPr>
          <p:spPr bwMode="auto">
            <a:xfrm>
              <a:off x="2966" y="3883"/>
              <a:ext cx="140" cy="45"/>
            </a:xfrm>
            <a:custGeom>
              <a:avLst/>
              <a:gdLst>
                <a:gd name="T0" fmla="*/ 125667 w 53"/>
                <a:gd name="T1" fmla="*/ 30936 h 17"/>
                <a:gd name="T2" fmla="*/ 96835 w 53"/>
                <a:gd name="T3" fmla="*/ 40955 h 17"/>
                <a:gd name="T4" fmla="*/ 33304 w 53"/>
                <a:gd name="T5" fmla="*/ 14426 h 17"/>
                <a:gd name="T6" fmla="*/ 0 w 53"/>
                <a:gd name="T7" fmla="*/ 21939 h 17"/>
                <a:gd name="T8" fmla="*/ 16314 w 53"/>
                <a:gd name="T9" fmla="*/ 0 h 17"/>
                <a:gd name="T10" fmla="*/ 96835 w 53"/>
                <a:gd name="T11" fmla="*/ 0 h 17"/>
                <a:gd name="T12" fmla="*/ 61877 w 53"/>
                <a:gd name="T13" fmla="*/ 7274 h 17"/>
                <a:gd name="T14" fmla="*/ 125667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7" name="Freeform 552"/>
            <p:cNvSpPr>
              <a:spLocks/>
            </p:cNvSpPr>
            <p:nvPr/>
          </p:nvSpPr>
          <p:spPr bwMode="auto">
            <a:xfrm>
              <a:off x="2974" y="3828"/>
              <a:ext cx="139" cy="45"/>
            </a:xfrm>
            <a:custGeom>
              <a:avLst/>
              <a:gdLst>
                <a:gd name="T0" fmla="*/ 0 w 53"/>
                <a:gd name="T1" fmla="*/ 30936 h 17"/>
                <a:gd name="T2" fmla="*/ 26302 w 53"/>
                <a:gd name="T3" fmla="*/ 40955 h 17"/>
                <a:gd name="T4" fmla="*/ 89458 w 53"/>
                <a:gd name="T5" fmla="*/ 11687 h 17"/>
                <a:gd name="T6" fmla="*/ 118753 w 53"/>
                <a:gd name="T7" fmla="*/ 21939 h 17"/>
                <a:gd name="T8" fmla="*/ 103091 w 53"/>
                <a:gd name="T9" fmla="*/ 0 h 17"/>
                <a:gd name="T10" fmla="*/ 28896 w 53"/>
                <a:gd name="T11" fmla="*/ 0 h 17"/>
                <a:gd name="T12" fmla="*/ 57963 w 53"/>
                <a:gd name="T13" fmla="*/ 4415 h 17"/>
                <a:gd name="T14" fmla="*/ 0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38" name="Freeform 553"/>
            <p:cNvSpPr>
              <a:spLocks/>
            </p:cNvSpPr>
            <p:nvPr/>
          </p:nvSpPr>
          <p:spPr bwMode="auto">
            <a:xfrm>
              <a:off x="2974" y="3828"/>
              <a:ext cx="139" cy="45"/>
            </a:xfrm>
            <a:custGeom>
              <a:avLst/>
              <a:gdLst>
                <a:gd name="T0" fmla="*/ 0 w 53"/>
                <a:gd name="T1" fmla="*/ 30936 h 17"/>
                <a:gd name="T2" fmla="*/ 26302 w 53"/>
                <a:gd name="T3" fmla="*/ 40955 h 17"/>
                <a:gd name="T4" fmla="*/ 89458 w 53"/>
                <a:gd name="T5" fmla="*/ 11687 h 17"/>
                <a:gd name="T6" fmla="*/ 118753 w 53"/>
                <a:gd name="T7" fmla="*/ 21939 h 17"/>
                <a:gd name="T8" fmla="*/ 103091 w 53"/>
                <a:gd name="T9" fmla="*/ 0 h 17"/>
                <a:gd name="T10" fmla="*/ 28896 w 53"/>
                <a:gd name="T11" fmla="*/ 0 h 17"/>
                <a:gd name="T12" fmla="*/ 57963 w 53"/>
                <a:gd name="T13" fmla="*/ 4415 h 17"/>
                <a:gd name="T14" fmla="*/ 0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39" name="Freeform 554"/>
            <p:cNvSpPr>
              <a:spLocks/>
            </p:cNvSpPr>
            <p:nvPr/>
          </p:nvSpPr>
          <p:spPr bwMode="auto">
            <a:xfrm>
              <a:off x="2825" y="3880"/>
              <a:ext cx="136" cy="48"/>
            </a:xfrm>
            <a:custGeom>
              <a:avLst/>
              <a:gdLst>
                <a:gd name="T0" fmla="*/ 113924 w 52"/>
                <a:gd name="T1" fmla="*/ 10376 h 18"/>
                <a:gd name="T2" fmla="*/ 89559 w 52"/>
                <a:gd name="T3" fmla="*/ 0 h 18"/>
                <a:gd name="T4" fmla="*/ 31076 w 52"/>
                <a:gd name="T5" fmla="*/ 27669 h 18"/>
                <a:gd name="T6" fmla="*/ 0 w 52"/>
                <a:gd name="T7" fmla="*/ 20083 h 18"/>
                <a:gd name="T8" fmla="*/ 15062 w 52"/>
                <a:gd name="T9" fmla="*/ 45965 h 18"/>
                <a:gd name="T10" fmla="*/ 89559 w 52"/>
                <a:gd name="T11" fmla="*/ 45965 h 18"/>
                <a:gd name="T12" fmla="*/ 57034 w 52"/>
                <a:gd name="T13" fmla="*/ 35592 h 18"/>
                <a:gd name="T14" fmla="*/ 113924 w 52"/>
                <a:gd name="T15" fmla="*/ 10376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0" name="Freeform 555"/>
            <p:cNvSpPr>
              <a:spLocks/>
            </p:cNvSpPr>
            <p:nvPr/>
          </p:nvSpPr>
          <p:spPr bwMode="auto">
            <a:xfrm>
              <a:off x="2825" y="3880"/>
              <a:ext cx="136" cy="48"/>
            </a:xfrm>
            <a:custGeom>
              <a:avLst/>
              <a:gdLst>
                <a:gd name="T0" fmla="*/ 113924 w 52"/>
                <a:gd name="T1" fmla="*/ 10376 h 18"/>
                <a:gd name="T2" fmla="*/ 89559 w 52"/>
                <a:gd name="T3" fmla="*/ 0 h 18"/>
                <a:gd name="T4" fmla="*/ 31076 w 52"/>
                <a:gd name="T5" fmla="*/ 27669 h 18"/>
                <a:gd name="T6" fmla="*/ 0 w 52"/>
                <a:gd name="T7" fmla="*/ 20083 h 18"/>
                <a:gd name="T8" fmla="*/ 15062 w 52"/>
                <a:gd name="T9" fmla="*/ 45965 h 18"/>
                <a:gd name="T10" fmla="*/ 89559 w 52"/>
                <a:gd name="T11" fmla="*/ 45965 h 18"/>
                <a:gd name="T12" fmla="*/ 57034 w 52"/>
                <a:gd name="T13" fmla="*/ 35592 h 18"/>
                <a:gd name="T14" fmla="*/ 113924 w 52"/>
                <a:gd name="T15" fmla="*/ 10376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1" name="Freeform 556"/>
            <p:cNvSpPr>
              <a:spLocks/>
            </p:cNvSpPr>
            <p:nvPr/>
          </p:nvSpPr>
          <p:spPr bwMode="auto">
            <a:xfrm>
              <a:off x="2833" y="3825"/>
              <a:ext cx="136" cy="45"/>
            </a:xfrm>
            <a:custGeom>
              <a:avLst/>
              <a:gdLst>
                <a:gd name="T0" fmla="*/ 0 w 52"/>
                <a:gd name="T1" fmla="*/ 7274 h 17"/>
                <a:gd name="T2" fmla="*/ 25924 w 52"/>
                <a:gd name="T3" fmla="*/ 0 h 17"/>
                <a:gd name="T4" fmla="*/ 87966 w 52"/>
                <a:gd name="T5" fmla="*/ 23760 h 17"/>
                <a:gd name="T6" fmla="*/ 113924 w 52"/>
                <a:gd name="T7" fmla="*/ 17140 h 17"/>
                <a:gd name="T8" fmla="*/ 100449 w 52"/>
                <a:gd name="T9" fmla="*/ 40955 h 17"/>
                <a:gd name="T10" fmla="*/ 28497 w 52"/>
                <a:gd name="T11" fmla="*/ 40955 h 17"/>
                <a:gd name="T12" fmla="*/ 57034 w 52"/>
                <a:gd name="T13" fmla="*/ 33681 h 17"/>
                <a:gd name="T14" fmla="*/ 0 w 52"/>
                <a:gd name="T15" fmla="*/ 7274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2" name="Freeform 557"/>
            <p:cNvSpPr>
              <a:spLocks/>
            </p:cNvSpPr>
            <p:nvPr/>
          </p:nvSpPr>
          <p:spPr bwMode="auto">
            <a:xfrm>
              <a:off x="2833" y="3825"/>
              <a:ext cx="136" cy="45"/>
            </a:xfrm>
            <a:custGeom>
              <a:avLst/>
              <a:gdLst>
                <a:gd name="T0" fmla="*/ 0 w 52"/>
                <a:gd name="T1" fmla="*/ 7274 h 17"/>
                <a:gd name="T2" fmla="*/ 25924 w 52"/>
                <a:gd name="T3" fmla="*/ 0 h 17"/>
                <a:gd name="T4" fmla="*/ 87966 w 52"/>
                <a:gd name="T5" fmla="*/ 23760 h 17"/>
                <a:gd name="T6" fmla="*/ 113924 w 52"/>
                <a:gd name="T7" fmla="*/ 17140 h 17"/>
                <a:gd name="T8" fmla="*/ 100449 w 52"/>
                <a:gd name="T9" fmla="*/ 40955 h 17"/>
                <a:gd name="T10" fmla="*/ 28497 w 52"/>
                <a:gd name="T11" fmla="*/ 40955 h 17"/>
                <a:gd name="T12" fmla="*/ 57034 w 52"/>
                <a:gd name="T13" fmla="*/ 33681 h 17"/>
                <a:gd name="T14" fmla="*/ 0 w 52"/>
                <a:gd name="T15" fmla="*/ 7274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3" name="Freeform 558"/>
            <p:cNvSpPr>
              <a:spLocks/>
            </p:cNvSpPr>
            <p:nvPr/>
          </p:nvSpPr>
          <p:spPr bwMode="auto">
            <a:xfrm>
              <a:off x="2969" y="3886"/>
              <a:ext cx="139" cy="44"/>
            </a:xfrm>
            <a:custGeom>
              <a:avLst/>
              <a:gdLst>
                <a:gd name="T0" fmla="*/ 118753 w 53"/>
                <a:gd name="T1" fmla="*/ 26475 h 17"/>
                <a:gd name="T2" fmla="*/ 92073 w 53"/>
                <a:gd name="T3" fmla="*/ 34279 h 17"/>
                <a:gd name="T4" fmla="*/ 31516 w 53"/>
                <a:gd name="T5" fmla="*/ 12292 h 17"/>
                <a:gd name="T6" fmla="*/ 0 w 53"/>
                <a:gd name="T7" fmla="*/ 18001 h 17"/>
                <a:gd name="T8" fmla="*/ 15277 w 53"/>
                <a:gd name="T9" fmla="*/ 0 h 17"/>
                <a:gd name="T10" fmla="*/ 92073 w 53"/>
                <a:gd name="T11" fmla="*/ 0 h 17"/>
                <a:gd name="T12" fmla="*/ 57963 w 53"/>
                <a:gd name="T13" fmla="*/ 6276 h 17"/>
                <a:gd name="T14" fmla="*/ 118753 w 53"/>
                <a:gd name="T15" fmla="*/ 26475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4" name="Freeform 559"/>
            <p:cNvSpPr>
              <a:spLocks/>
            </p:cNvSpPr>
            <p:nvPr/>
          </p:nvSpPr>
          <p:spPr bwMode="auto">
            <a:xfrm>
              <a:off x="2969" y="3886"/>
              <a:ext cx="139" cy="44"/>
            </a:xfrm>
            <a:custGeom>
              <a:avLst/>
              <a:gdLst>
                <a:gd name="T0" fmla="*/ 118753 w 53"/>
                <a:gd name="T1" fmla="*/ 26475 h 17"/>
                <a:gd name="T2" fmla="*/ 92073 w 53"/>
                <a:gd name="T3" fmla="*/ 34279 h 17"/>
                <a:gd name="T4" fmla="*/ 31516 w 53"/>
                <a:gd name="T5" fmla="*/ 12292 h 17"/>
                <a:gd name="T6" fmla="*/ 0 w 53"/>
                <a:gd name="T7" fmla="*/ 18001 h 17"/>
                <a:gd name="T8" fmla="*/ 15277 w 53"/>
                <a:gd name="T9" fmla="*/ 0 h 17"/>
                <a:gd name="T10" fmla="*/ 92073 w 53"/>
                <a:gd name="T11" fmla="*/ 0 h 17"/>
                <a:gd name="T12" fmla="*/ 57963 w 53"/>
                <a:gd name="T13" fmla="*/ 6276 h 17"/>
                <a:gd name="T14" fmla="*/ 118753 w 53"/>
                <a:gd name="T15" fmla="*/ 26475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5" name="Freeform 560"/>
            <p:cNvSpPr>
              <a:spLocks/>
            </p:cNvSpPr>
            <p:nvPr/>
          </p:nvSpPr>
          <p:spPr bwMode="auto">
            <a:xfrm>
              <a:off x="2875" y="3959"/>
              <a:ext cx="178" cy="121"/>
            </a:xfrm>
            <a:custGeom>
              <a:avLst/>
              <a:gdLst>
                <a:gd name="T0" fmla="*/ 0 w 68"/>
                <a:gd name="T1" fmla="*/ 0 h 46"/>
                <a:gd name="T2" fmla="*/ 43764 w 68"/>
                <a:gd name="T3" fmla="*/ 0 h 46"/>
                <a:gd name="T4" fmla="*/ 74975 w 68"/>
                <a:gd name="T5" fmla="*/ 75841 h 46"/>
                <a:gd name="T6" fmla="*/ 106201 w 68"/>
                <a:gd name="T7" fmla="*/ 0 h 46"/>
                <a:gd name="T8" fmla="*/ 149965 w 68"/>
                <a:gd name="T9" fmla="*/ 0 h 46"/>
                <a:gd name="T10" fmla="*/ 99437 w 68"/>
                <a:gd name="T11" fmla="*/ 105267 h 46"/>
                <a:gd name="T12" fmla="*/ 50528 w 68"/>
                <a:gd name="T13" fmla="*/ 105267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3" y="46"/>
                  </a:lnTo>
                  <a:lnTo>
                    <a:pt x="0" y="0"/>
                  </a:lnTo>
                </a:path>
              </a:pathLst>
            </a:custGeom>
            <a:solidFill>
              <a:srgbClr val="25221E"/>
            </a:solidFill>
            <a:ln w="9525">
              <a:noFill/>
              <a:round/>
              <a:headEnd/>
              <a:tailEnd/>
            </a:ln>
          </p:spPr>
          <p:txBody>
            <a:bodyPr/>
            <a:lstStyle/>
            <a:p>
              <a:endParaRPr lang="en-US">
                <a:latin typeface="Arial" pitchFamily="34" charset="0"/>
                <a:cs typeface="Arial" pitchFamily="34" charset="0"/>
              </a:endParaRPr>
            </a:p>
          </p:txBody>
        </p:sp>
        <p:sp>
          <p:nvSpPr>
            <p:cNvPr id="66746" name="Freeform 561"/>
            <p:cNvSpPr>
              <a:spLocks/>
            </p:cNvSpPr>
            <p:nvPr/>
          </p:nvSpPr>
          <p:spPr bwMode="auto">
            <a:xfrm>
              <a:off x="2885" y="3962"/>
              <a:ext cx="179" cy="121"/>
            </a:xfrm>
            <a:custGeom>
              <a:avLst/>
              <a:gdLst>
                <a:gd name="T0" fmla="*/ 0 w 68"/>
                <a:gd name="T1" fmla="*/ 0 h 46"/>
                <a:gd name="T2" fmla="*/ 46619 w 68"/>
                <a:gd name="T3" fmla="*/ 0 h 46"/>
                <a:gd name="T4" fmla="*/ 78889 w 68"/>
                <a:gd name="T5" fmla="*/ 75841 h 46"/>
                <a:gd name="T6" fmla="*/ 110480 w 68"/>
                <a:gd name="T7" fmla="*/ 0 h 46"/>
                <a:gd name="T8" fmla="*/ 156720 w 68"/>
                <a:gd name="T9" fmla="*/ 0 h 46"/>
                <a:gd name="T10" fmla="*/ 103517 w 68"/>
                <a:gd name="T11" fmla="*/ 105267 h 46"/>
                <a:gd name="T12" fmla="*/ 55214 w 68"/>
                <a:gd name="T13" fmla="*/ 105267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4" y="46"/>
                  </a:lnTo>
                  <a:lnTo>
                    <a:pt x="0" y="0"/>
                  </a:lnTo>
                </a:path>
              </a:pathLst>
            </a:custGeom>
            <a:solidFill>
              <a:srgbClr val="F9DB6D"/>
            </a:solidFill>
            <a:ln w="9525">
              <a:noFill/>
              <a:round/>
              <a:headEnd/>
              <a:tailEnd/>
            </a:ln>
          </p:spPr>
          <p:txBody>
            <a:bodyPr/>
            <a:lstStyle/>
            <a:p>
              <a:endParaRPr lang="en-US">
                <a:latin typeface="Arial" pitchFamily="34" charset="0"/>
                <a:cs typeface="Arial" pitchFamily="34" charset="0"/>
              </a:endParaRPr>
            </a:p>
          </p:txBody>
        </p:sp>
      </p:grpSp>
      <p:pic>
        <p:nvPicPr>
          <p:cNvPr id="66583" name="Picture 81" descr="1450"/>
          <p:cNvPicPr>
            <a:picLocks noChangeAspect="1" noChangeArrowheads="1"/>
          </p:cNvPicPr>
          <p:nvPr/>
        </p:nvPicPr>
        <p:blipFill>
          <a:blip r:embed="rId4" cstate="print"/>
          <a:srcRect/>
          <a:stretch>
            <a:fillRect/>
          </a:stretch>
        </p:blipFill>
        <p:spPr bwMode="auto">
          <a:xfrm>
            <a:off x="6629400" y="720442"/>
            <a:ext cx="914400" cy="734257"/>
          </a:xfrm>
          <a:prstGeom prst="rect">
            <a:avLst/>
          </a:prstGeom>
          <a:noFill/>
          <a:ln w="9525">
            <a:noFill/>
            <a:miter lim="800000"/>
            <a:headEnd/>
            <a:tailEnd/>
          </a:ln>
        </p:spPr>
      </p:pic>
      <p:sp>
        <p:nvSpPr>
          <p:cNvPr id="66585" name="AutoShape 49"/>
          <p:cNvSpPr>
            <a:spLocks noChangeArrowheads="1"/>
          </p:cNvSpPr>
          <p:nvPr/>
        </p:nvSpPr>
        <p:spPr bwMode="auto">
          <a:xfrm>
            <a:off x="5640390" y="3097220"/>
            <a:ext cx="1379537" cy="1267493"/>
          </a:xfrm>
          <a:prstGeom prst="cloudCallout">
            <a:avLst>
              <a:gd name="adj1" fmla="val -12139"/>
              <a:gd name="adj2" fmla="val 62856"/>
            </a:avLst>
          </a:prstGeom>
          <a:solidFill>
            <a:schemeClr val="accent1"/>
          </a:solidFill>
          <a:ln w="9525">
            <a:solidFill>
              <a:schemeClr val="tx1"/>
            </a:solidFill>
            <a:round/>
            <a:headEnd/>
            <a:tailEnd/>
          </a:ln>
        </p:spPr>
        <p:txBody>
          <a:bodyPr anchor="ctr"/>
          <a:lstStyle/>
          <a:p>
            <a:pPr algn="ctr"/>
            <a:r>
              <a:rPr lang="en-US" altLang="zh-CN" sz="1400">
                <a:latin typeface="Arial" pitchFamily="34" charset="0"/>
                <a:cs typeface="Arial" pitchFamily="34" charset="0"/>
              </a:rPr>
              <a:t>Internet</a:t>
            </a:r>
            <a:endParaRPr lang="zh-CN" altLang="en-US" sz="1400">
              <a:latin typeface="Arial" pitchFamily="34" charset="0"/>
              <a:cs typeface="Arial" pitchFamily="34" charset="0"/>
            </a:endParaRPr>
          </a:p>
        </p:txBody>
      </p:sp>
      <p:pic>
        <p:nvPicPr>
          <p:cNvPr id="66586" name="Picture 2" descr="C:\Users\jhorrillo\Desktop\GXE5120left.jpg"/>
          <p:cNvPicPr>
            <a:picLocks noChangeAspect="1" noChangeArrowheads="1"/>
          </p:cNvPicPr>
          <p:nvPr/>
        </p:nvPicPr>
        <p:blipFill>
          <a:blip r:embed="rId5" cstate="print"/>
          <a:srcRect t="27162" b="28908"/>
          <a:stretch>
            <a:fillRect/>
          </a:stretch>
        </p:blipFill>
        <p:spPr bwMode="auto">
          <a:xfrm>
            <a:off x="3810001" y="1462600"/>
            <a:ext cx="1438275" cy="645383"/>
          </a:xfrm>
          <a:prstGeom prst="rect">
            <a:avLst/>
          </a:prstGeom>
          <a:noFill/>
          <a:ln w="9525">
            <a:noFill/>
            <a:miter lim="800000"/>
            <a:headEnd/>
            <a:tailEnd/>
          </a:ln>
        </p:spPr>
      </p:pic>
      <p:sp>
        <p:nvSpPr>
          <p:cNvPr id="66589" name="Line 53"/>
          <p:cNvSpPr>
            <a:spLocks noChangeShapeType="1"/>
          </p:cNvSpPr>
          <p:nvPr/>
        </p:nvSpPr>
        <p:spPr bwMode="auto">
          <a:xfrm>
            <a:off x="4244977" y="3954206"/>
            <a:ext cx="1173163" cy="2115"/>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grpSp>
        <p:nvGrpSpPr>
          <p:cNvPr id="5" name="Group 62"/>
          <p:cNvGrpSpPr>
            <a:grpSpLocks/>
          </p:cNvGrpSpPr>
          <p:nvPr/>
        </p:nvGrpSpPr>
        <p:grpSpPr bwMode="auto">
          <a:xfrm>
            <a:off x="4984752" y="3778575"/>
            <a:ext cx="442913" cy="268734"/>
            <a:chOff x="2759" y="3804"/>
            <a:chExt cx="423" cy="286"/>
          </a:xfrm>
        </p:grpSpPr>
        <p:sp>
          <p:nvSpPr>
            <p:cNvPr id="66707" name="Freeform 63"/>
            <p:cNvSpPr>
              <a:spLocks/>
            </p:cNvSpPr>
            <p:nvPr/>
          </p:nvSpPr>
          <p:spPr bwMode="auto">
            <a:xfrm>
              <a:off x="2759" y="3878"/>
              <a:ext cx="423" cy="212"/>
            </a:xfrm>
            <a:custGeom>
              <a:avLst/>
              <a:gdLst>
                <a:gd name="T0" fmla="*/ 20004 w 161"/>
                <a:gd name="T1" fmla="*/ 6240 h 81"/>
                <a:gd name="T2" fmla="*/ 19915 w 161"/>
                <a:gd name="T3" fmla="*/ 6384 h 81"/>
                <a:gd name="T4" fmla="*/ 20004 w 161"/>
                <a:gd name="T5" fmla="*/ 6616 h 81"/>
                <a:gd name="T6" fmla="*/ 10010 w 161"/>
                <a:gd name="T7" fmla="*/ 9954 h 81"/>
                <a:gd name="T8" fmla="*/ 0 w 161"/>
                <a:gd name="T9" fmla="*/ 6616 h 81"/>
                <a:gd name="T10" fmla="*/ 0 w 161"/>
                <a:gd name="T11" fmla="*/ 6384 h 81"/>
                <a:gd name="T12" fmla="*/ 0 w 161"/>
                <a:gd name="T13" fmla="*/ 6240 h 81"/>
                <a:gd name="T14" fmla="*/ 0 w 161"/>
                <a:gd name="T15" fmla="*/ 0 h 81"/>
                <a:gd name="T16" fmla="*/ 20004 w 161"/>
                <a:gd name="T17" fmla="*/ 0 h 81"/>
                <a:gd name="T18" fmla="*/ 20004 w 161"/>
                <a:gd name="T19" fmla="*/ 6007 h 81"/>
                <a:gd name="T20" fmla="*/ 20004 w 161"/>
                <a:gd name="T21" fmla="*/ 6240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81"/>
                <a:gd name="T35" fmla="*/ 161 w 161"/>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81">
                  <a:moveTo>
                    <a:pt x="160" y="51"/>
                  </a:moveTo>
                  <a:cubicBezTo>
                    <a:pt x="160" y="51"/>
                    <a:pt x="160" y="52"/>
                    <a:pt x="159" y="52"/>
                  </a:cubicBezTo>
                  <a:cubicBezTo>
                    <a:pt x="160" y="53"/>
                    <a:pt x="160" y="54"/>
                    <a:pt x="160" y="54"/>
                  </a:cubicBezTo>
                  <a:cubicBezTo>
                    <a:pt x="160" y="69"/>
                    <a:pt x="124" y="81"/>
                    <a:pt x="80" y="81"/>
                  </a:cubicBezTo>
                  <a:cubicBezTo>
                    <a:pt x="36" y="81"/>
                    <a:pt x="0" y="69"/>
                    <a:pt x="0" y="54"/>
                  </a:cubicBezTo>
                  <a:cubicBezTo>
                    <a:pt x="0" y="54"/>
                    <a:pt x="0" y="53"/>
                    <a:pt x="0" y="52"/>
                  </a:cubicBezTo>
                  <a:cubicBezTo>
                    <a:pt x="0" y="52"/>
                    <a:pt x="0" y="51"/>
                    <a:pt x="0" y="51"/>
                  </a:cubicBezTo>
                  <a:lnTo>
                    <a:pt x="0" y="0"/>
                  </a:lnTo>
                  <a:lnTo>
                    <a:pt x="160" y="0"/>
                  </a:lnTo>
                  <a:lnTo>
                    <a:pt x="160" y="49"/>
                  </a:lnTo>
                  <a:cubicBezTo>
                    <a:pt x="161" y="50"/>
                    <a:pt x="160" y="51"/>
                    <a:pt x="160" y="51"/>
                  </a:cubicBezTo>
                </a:path>
              </a:pathLst>
            </a:custGeom>
            <a:solidFill>
              <a:srgbClr val="9182B6"/>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66708" name="Freeform 64"/>
            <p:cNvSpPr>
              <a:spLocks/>
            </p:cNvSpPr>
            <p:nvPr/>
          </p:nvSpPr>
          <p:spPr bwMode="auto">
            <a:xfrm>
              <a:off x="2759" y="3804"/>
              <a:ext cx="420" cy="145"/>
            </a:xfrm>
            <a:custGeom>
              <a:avLst/>
              <a:gdLst>
                <a:gd name="T0" fmla="*/ 19947 w 160"/>
                <a:gd name="T1" fmla="*/ 3572 h 55"/>
                <a:gd name="T2" fmla="*/ 9964 w 160"/>
                <a:gd name="T3" fmla="*/ 7000 h 55"/>
                <a:gd name="T4" fmla="*/ 0 w 160"/>
                <a:gd name="T5" fmla="*/ 3572 h 55"/>
                <a:gd name="T6" fmla="*/ 9964 w 160"/>
                <a:gd name="T7" fmla="*/ 0 h 55"/>
                <a:gd name="T8" fmla="*/ 19947 w 160"/>
                <a:gd name="T9" fmla="*/ 3572 h 55"/>
                <a:gd name="T10" fmla="*/ 0 60000 65536"/>
                <a:gd name="T11" fmla="*/ 0 60000 65536"/>
                <a:gd name="T12" fmla="*/ 0 60000 65536"/>
                <a:gd name="T13" fmla="*/ 0 60000 65536"/>
                <a:gd name="T14" fmla="*/ 0 60000 65536"/>
                <a:gd name="T15" fmla="*/ 0 w 160"/>
                <a:gd name="T16" fmla="*/ 0 h 55"/>
                <a:gd name="T17" fmla="*/ 160 w 160"/>
                <a:gd name="T18" fmla="*/ 55 h 55"/>
              </a:gdLst>
              <a:ahLst/>
              <a:cxnLst>
                <a:cxn ang="T10">
                  <a:pos x="T0" y="T1"/>
                </a:cxn>
                <a:cxn ang="T11">
                  <a:pos x="T2" y="T3"/>
                </a:cxn>
                <a:cxn ang="T12">
                  <a:pos x="T4" y="T5"/>
                </a:cxn>
                <a:cxn ang="T13">
                  <a:pos x="T6" y="T7"/>
                </a:cxn>
                <a:cxn ang="T14">
                  <a:pos x="T8" y="T9"/>
                </a:cxn>
              </a:cxnLst>
              <a:rect l="T15" t="T16" r="T17" b="T18"/>
              <a:pathLst>
                <a:path w="160" h="55">
                  <a:moveTo>
                    <a:pt x="160" y="28"/>
                  </a:moveTo>
                  <a:cubicBezTo>
                    <a:pt x="160" y="42"/>
                    <a:pt x="124" y="55"/>
                    <a:pt x="80" y="55"/>
                  </a:cubicBezTo>
                  <a:cubicBezTo>
                    <a:pt x="36" y="55"/>
                    <a:pt x="0" y="42"/>
                    <a:pt x="0" y="28"/>
                  </a:cubicBezTo>
                  <a:cubicBezTo>
                    <a:pt x="0" y="12"/>
                    <a:pt x="36" y="0"/>
                    <a:pt x="80" y="0"/>
                  </a:cubicBezTo>
                  <a:cubicBezTo>
                    <a:pt x="124" y="0"/>
                    <a:pt x="160" y="12"/>
                    <a:pt x="160" y="28"/>
                  </a:cubicBezTo>
                </a:path>
              </a:pathLst>
            </a:custGeom>
            <a:solidFill>
              <a:srgbClr val="BCB1D5"/>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66709" name="Freeform 65"/>
            <p:cNvSpPr>
              <a:spLocks/>
            </p:cNvSpPr>
            <p:nvPr/>
          </p:nvSpPr>
          <p:spPr bwMode="auto">
            <a:xfrm>
              <a:off x="2972" y="3825"/>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0" name="Freeform 66"/>
            <p:cNvSpPr>
              <a:spLocks/>
            </p:cNvSpPr>
            <p:nvPr/>
          </p:nvSpPr>
          <p:spPr bwMode="auto">
            <a:xfrm>
              <a:off x="2972" y="3825"/>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1" name="Freeform 67"/>
            <p:cNvSpPr>
              <a:spLocks/>
            </p:cNvSpPr>
            <p:nvPr/>
          </p:nvSpPr>
          <p:spPr bwMode="auto">
            <a:xfrm>
              <a:off x="2822" y="3878"/>
              <a:ext cx="137" cy="47"/>
            </a:xfrm>
            <a:custGeom>
              <a:avLst/>
              <a:gdLst>
                <a:gd name="T0" fmla="*/ 6602 w 52"/>
                <a:gd name="T1" fmla="*/ 465 h 18"/>
                <a:gd name="T2" fmla="*/ 5214 w 52"/>
                <a:gd name="T3" fmla="*/ 0 h 18"/>
                <a:gd name="T4" fmla="*/ 1776 w 52"/>
                <a:gd name="T5" fmla="*/ 1350 h 18"/>
                <a:gd name="T6" fmla="*/ 0 w 52"/>
                <a:gd name="T7" fmla="*/ 982 h 18"/>
                <a:gd name="T8" fmla="*/ 862 w 52"/>
                <a:gd name="T9" fmla="*/ 2188 h 18"/>
                <a:gd name="T10" fmla="*/ 5214 w 52"/>
                <a:gd name="T11" fmla="*/ 2188 h 18"/>
                <a:gd name="T12" fmla="*/ 3333 w 52"/>
                <a:gd name="T13" fmla="*/ 1726 h 18"/>
                <a:gd name="T14" fmla="*/ 6602 w 52"/>
                <a:gd name="T15" fmla="*/ 465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2" name="Freeform 68"/>
            <p:cNvSpPr>
              <a:spLocks/>
            </p:cNvSpPr>
            <p:nvPr/>
          </p:nvSpPr>
          <p:spPr bwMode="auto">
            <a:xfrm>
              <a:off x="2822" y="3878"/>
              <a:ext cx="137" cy="47"/>
            </a:xfrm>
            <a:custGeom>
              <a:avLst/>
              <a:gdLst>
                <a:gd name="T0" fmla="*/ 6602 w 52"/>
                <a:gd name="T1" fmla="*/ 465 h 18"/>
                <a:gd name="T2" fmla="*/ 5214 w 52"/>
                <a:gd name="T3" fmla="*/ 0 h 18"/>
                <a:gd name="T4" fmla="*/ 1776 w 52"/>
                <a:gd name="T5" fmla="*/ 1350 h 18"/>
                <a:gd name="T6" fmla="*/ 0 w 52"/>
                <a:gd name="T7" fmla="*/ 982 h 18"/>
                <a:gd name="T8" fmla="*/ 862 w 52"/>
                <a:gd name="T9" fmla="*/ 2188 h 18"/>
                <a:gd name="T10" fmla="*/ 5214 w 52"/>
                <a:gd name="T11" fmla="*/ 2188 h 18"/>
                <a:gd name="T12" fmla="*/ 3333 w 52"/>
                <a:gd name="T13" fmla="*/ 1726 h 18"/>
                <a:gd name="T14" fmla="*/ 6602 w 52"/>
                <a:gd name="T15" fmla="*/ 465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3" name="Freeform 69"/>
            <p:cNvSpPr>
              <a:spLocks/>
            </p:cNvSpPr>
            <p:nvPr/>
          </p:nvSpPr>
          <p:spPr bwMode="auto">
            <a:xfrm>
              <a:off x="2830" y="3823"/>
              <a:ext cx="136" cy="44"/>
            </a:xfrm>
            <a:custGeom>
              <a:avLst/>
              <a:gdLst>
                <a:gd name="T0" fmla="*/ 0 w 52"/>
                <a:gd name="T1" fmla="*/ 362 h 17"/>
                <a:gd name="T2" fmla="*/ 1449 w 52"/>
                <a:gd name="T3" fmla="*/ 0 h 17"/>
                <a:gd name="T4" fmla="*/ 4917 w 52"/>
                <a:gd name="T5" fmla="*/ 1160 h 17"/>
                <a:gd name="T6" fmla="*/ 6368 w 52"/>
                <a:gd name="T7" fmla="*/ 818 h 17"/>
                <a:gd name="T8" fmla="*/ 5615 w 52"/>
                <a:gd name="T9" fmla="*/ 1977 h 17"/>
                <a:gd name="T10" fmla="*/ 1593 w 52"/>
                <a:gd name="T11" fmla="*/ 1977 h 17"/>
                <a:gd name="T12" fmla="*/ 3188 w 52"/>
                <a:gd name="T13" fmla="*/ 1615 h 17"/>
                <a:gd name="T14" fmla="*/ 0 w 52"/>
                <a:gd name="T15" fmla="*/ 36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4" name="Freeform 70"/>
            <p:cNvSpPr>
              <a:spLocks/>
            </p:cNvSpPr>
            <p:nvPr/>
          </p:nvSpPr>
          <p:spPr bwMode="auto">
            <a:xfrm>
              <a:off x="2830" y="3823"/>
              <a:ext cx="136" cy="44"/>
            </a:xfrm>
            <a:custGeom>
              <a:avLst/>
              <a:gdLst>
                <a:gd name="T0" fmla="*/ 0 w 52"/>
                <a:gd name="T1" fmla="*/ 362 h 17"/>
                <a:gd name="T2" fmla="*/ 1449 w 52"/>
                <a:gd name="T3" fmla="*/ 0 h 17"/>
                <a:gd name="T4" fmla="*/ 4917 w 52"/>
                <a:gd name="T5" fmla="*/ 1160 h 17"/>
                <a:gd name="T6" fmla="*/ 6368 w 52"/>
                <a:gd name="T7" fmla="*/ 818 h 17"/>
                <a:gd name="T8" fmla="*/ 5615 w 52"/>
                <a:gd name="T9" fmla="*/ 1977 h 17"/>
                <a:gd name="T10" fmla="*/ 1593 w 52"/>
                <a:gd name="T11" fmla="*/ 1977 h 17"/>
                <a:gd name="T12" fmla="*/ 3188 w 52"/>
                <a:gd name="T13" fmla="*/ 1615 h 17"/>
                <a:gd name="T14" fmla="*/ 0 w 52"/>
                <a:gd name="T15" fmla="*/ 36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5" name="Freeform 71"/>
            <p:cNvSpPr>
              <a:spLocks/>
            </p:cNvSpPr>
            <p:nvPr/>
          </p:nvSpPr>
          <p:spPr bwMode="auto">
            <a:xfrm>
              <a:off x="2966" y="3883"/>
              <a:ext cx="140" cy="45"/>
            </a:xfrm>
            <a:custGeom>
              <a:avLst/>
              <a:gdLst>
                <a:gd name="T0" fmla="*/ 6818 w 53"/>
                <a:gd name="T1" fmla="*/ 1668 h 17"/>
                <a:gd name="T2" fmla="*/ 5254 w 53"/>
                <a:gd name="T3" fmla="*/ 2208 h 17"/>
                <a:gd name="T4" fmla="*/ 1807 w 53"/>
                <a:gd name="T5" fmla="*/ 778 h 17"/>
                <a:gd name="T6" fmla="*/ 0 w 53"/>
                <a:gd name="T7" fmla="*/ 1183 h 17"/>
                <a:gd name="T8" fmla="*/ 885 w 53"/>
                <a:gd name="T9" fmla="*/ 0 h 17"/>
                <a:gd name="T10" fmla="*/ 5254 w 53"/>
                <a:gd name="T11" fmla="*/ 0 h 17"/>
                <a:gd name="T12" fmla="*/ 3357 w 53"/>
                <a:gd name="T13" fmla="*/ 392 h 17"/>
                <a:gd name="T14" fmla="*/ 6818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6" name="Freeform 72"/>
            <p:cNvSpPr>
              <a:spLocks/>
            </p:cNvSpPr>
            <p:nvPr/>
          </p:nvSpPr>
          <p:spPr bwMode="auto">
            <a:xfrm>
              <a:off x="2966" y="3883"/>
              <a:ext cx="140" cy="45"/>
            </a:xfrm>
            <a:custGeom>
              <a:avLst/>
              <a:gdLst>
                <a:gd name="T0" fmla="*/ 6818 w 53"/>
                <a:gd name="T1" fmla="*/ 1668 h 17"/>
                <a:gd name="T2" fmla="*/ 5254 w 53"/>
                <a:gd name="T3" fmla="*/ 2208 h 17"/>
                <a:gd name="T4" fmla="*/ 1807 w 53"/>
                <a:gd name="T5" fmla="*/ 778 h 17"/>
                <a:gd name="T6" fmla="*/ 0 w 53"/>
                <a:gd name="T7" fmla="*/ 1183 h 17"/>
                <a:gd name="T8" fmla="*/ 885 w 53"/>
                <a:gd name="T9" fmla="*/ 0 h 17"/>
                <a:gd name="T10" fmla="*/ 5254 w 53"/>
                <a:gd name="T11" fmla="*/ 0 h 17"/>
                <a:gd name="T12" fmla="*/ 3357 w 53"/>
                <a:gd name="T13" fmla="*/ 392 h 17"/>
                <a:gd name="T14" fmla="*/ 6818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7" name="Freeform 73"/>
            <p:cNvSpPr>
              <a:spLocks/>
            </p:cNvSpPr>
            <p:nvPr/>
          </p:nvSpPr>
          <p:spPr bwMode="auto">
            <a:xfrm>
              <a:off x="2974" y="3828"/>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18" name="Freeform 74"/>
            <p:cNvSpPr>
              <a:spLocks/>
            </p:cNvSpPr>
            <p:nvPr/>
          </p:nvSpPr>
          <p:spPr bwMode="auto">
            <a:xfrm>
              <a:off x="2974" y="3828"/>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19" name="Freeform 75"/>
            <p:cNvSpPr>
              <a:spLocks/>
            </p:cNvSpPr>
            <p:nvPr/>
          </p:nvSpPr>
          <p:spPr bwMode="auto">
            <a:xfrm>
              <a:off x="2825" y="3880"/>
              <a:ext cx="136" cy="48"/>
            </a:xfrm>
            <a:custGeom>
              <a:avLst/>
              <a:gdLst>
                <a:gd name="T0" fmla="*/ 6368 w 52"/>
                <a:gd name="T1" fmla="*/ 547 h 18"/>
                <a:gd name="T2" fmla="*/ 5006 w 52"/>
                <a:gd name="T3" fmla="*/ 0 h 18"/>
                <a:gd name="T4" fmla="*/ 1737 w 52"/>
                <a:gd name="T5" fmla="*/ 1459 h 18"/>
                <a:gd name="T6" fmla="*/ 0 w 52"/>
                <a:gd name="T7" fmla="*/ 1059 h 18"/>
                <a:gd name="T8" fmla="*/ 842 w 52"/>
                <a:gd name="T9" fmla="*/ 2424 h 18"/>
                <a:gd name="T10" fmla="*/ 5006 w 52"/>
                <a:gd name="T11" fmla="*/ 2424 h 18"/>
                <a:gd name="T12" fmla="*/ 3188 w 52"/>
                <a:gd name="T13" fmla="*/ 1877 h 18"/>
                <a:gd name="T14" fmla="*/ 6368 w 52"/>
                <a:gd name="T15" fmla="*/ 54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0" name="Freeform 76"/>
            <p:cNvSpPr>
              <a:spLocks/>
            </p:cNvSpPr>
            <p:nvPr/>
          </p:nvSpPr>
          <p:spPr bwMode="auto">
            <a:xfrm>
              <a:off x="2825" y="3880"/>
              <a:ext cx="136" cy="48"/>
            </a:xfrm>
            <a:custGeom>
              <a:avLst/>
              <a:gdLst>
                <a:gd name="T0" fmla="*/ 6368 w 52"/>
                <a:gd name="T1" fmla="*/ 547 h 18"/>
                <a:gd name="T2" fmla="*/ 5006 w 52"/>
                <a:gd name="T3" fmla="*/ 0 h 18"/>
                <a:gd name="T4" fmla="*/ 1737 w 52"/>
                <a:gd name="T5" fmla="*/ 1459 h 18"/>
                <a:gd name="T6" fmla="*/ 0 w 52"/>
                <a:gd name="T7" fmla="*/ 1059 h 18"/>
                <a:gd name="T8" fmla="*/ 842 w 52"/>
                <a:gd name="T9" fmla="*/ 2424 h 18"/>
                <a:gd name="T10" fmla="*/ 5006 w 52"/>
                <a:gd name="T11" fmla="*/ 2424 h 18"/>
                <a:gd name="T12" fmla="*/ 3188 w 52"/>
                <a:gd name="T13" fmla="*/ 1877 h 18"/>
                <a:gd name="T14" fmla="*/ 6368 w 52"/>
                <a:gd name="T15" fmla="*/ 54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1" name="Freeform 77"/>
            <p:cNvSpPr>
              <a:spLocks/>
            </p:cNvSpPr>
            <p:nvPr/>
          </p:nvSpPr>
          <p:spPr bwMode="auto">
            <a:xfrm>
              <a:off x="2833" y="3825"/>
              <a:ext cx="136" cy="45"/>
            </a:xfrm>
            <a:custGeom>
              <a:avLst/>
              <a:gdLst>
                <a:gd name="T0" fmla="*/ 0 w 52"/>
                <a:gd name="T1" fmla="*/ 392 h 17"/>
                <a:gd name="T2" fmla="*/ 1449 w 52"/>
                <a:gd name="T3" fmla="*/ 0 h 17"/>
                <a:gd name="T4" fmla="*/ 4917 w 52"/>
                <a:gd name="T5" fmla="*/ 1281 h 17"/>
                <a:gd name="T6" fmla="*/ 6368 w 52"/>
                <a:gd name="T7" fmla="*/ 924 h 17"/>
                <a:gd name="T8" fmla="*/ 5615 w 52"/>
                <a:gd name="T9" fmla="*/ 2208 h 17"/>
                <a:gd name="T10" fmla="*/ 1593 w 52"/>
                <a:gd name="T11" fmla="*/ 2208 h 17"/>
                <a:gd name="T12" fmla="*/ 3188 w 52"/>
                <a:gd name="T13" fmla="*/ 1816 h 17"/>
                <a:gd name="T14" fmla="*/ 0 w 52"/>
                <a:gd name="T15" fmla="*/ 39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2" name="Freeform 78"/>
            <p:cNvSpPr>
              <a:spLocks/>
            </p:cNvSpPr>
            <p:nvPr/>
          </p:nvSpPr>
          <p:spPr bwMode="auto">
            <a:xfrm>
              <a:off x="2833" y="3825"/>
              <a:ext cx="136" cy="45"/>
            </a:xfrm>
            <a:custGeom>
              <a:avLst/>
              <a:gdLst>
                <a:gd name="T0" fmla="*/ 0 w 52"/>
                <a:gd name="T1" fmla="*/ 392 h 17"/>
                <a:gd name="T2" fmla="*/ 1449 w 52"/>
                <a:gd name="T3" fmla="*/ 0 h 17"/>
                <a:gd name="T4" fmla="*/ 4917 w 52"/>
                <a:gd name="T5" fmla="*/ 1281 h 17"/>
                <a:gd name="T6" fmla="*/ 6368 w 52"/>
                <a:gd name="T7" fmla="*/ 924 h 17"/>
                <a:gd name="T8" fmla="*/ 5615 w 52"/>
                <a:gd name="T9" fmla="*/ 2208 h 17"/>
                <a:gd name="T10" fmla="*/ 1593 w 52"/>
                <a:gd name="T11" fmla="*/ 2208 h 17"/>
                <a:gd name="T12" fmla="*/ 3188 w 52"/>
                <a:gd name="T13" fmla="*/ 1816 h 17"/>
                <a:gd name="T14" fmla="*/ 0 w 52"/>
                <a:gd name="T15" fmla="*/ 39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3" name="Freeform 79"/>
            <p:cNvSpPr>
              <a:spLocks/>
            </p:cNvSpPr>
            <p:nvPr/>
          </p:nvSpPr>
          <p:spPr bwMode="auto">
            <a:xfrm>
              <a:off x="2969" y="3886"/>
              <a:ext cx="139" cy="44"/>
            </a:xfrm>
            <a:custGeom>
              <a:avLst/>
              <a:gdLst>
                <a:gd name="T0" fmla="*/ 6583 w 53"/>
                <a:gd name="T1" fmla="*/ 1527 h 17"/>
                <a:gd name="T2" fmla="*/ 5104 w 53"/>
                <a:gd name="T3" fmla="*/ 1977 h 17"/>
                <a:gd name="T4" fmla="*/ 1747 w 53"/>
                <a:gd name="T5" fmla="*/ 709 h 17"/>
                <a:gd name="T6" fmla="*/ 0 w 53"/>
                <a:gd name="T7" fmla="*/ 1038 h 17"/>
                <a:gd name="T8" fmla="*/ 847 w 53"/>
                <a:gd name="T9" fmla="*/ 0 h 17"/>
                <a:gd name="T10" fmla="*/ 5104 w 53"/>
                <a:gd name="T11" fmla="*/ 0 h 17"/>
                <a:gd name="T12" fmla="*/ 3213 w 53"/>
                <a:gd name="T13" fmla="*/ 362 h 17"/>
                <a:gd name="T14" fmla="*/ 6583 w 53"/>
                <a:gd name="T15" fmla="*/ 1527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4" name="Freeform 80"/>
            <p:cNvSpPr>
              <a:spLocks/>
            </p:cNvSpPr>
            <p:nvPr/>
          </p:nvSpPr>
          <p:spPr bwMode="auto">
            <a:xfrm>
              <a:off x="2969" y="3886"/>
              <a:ext cx="139" cy="44"/>
            </a:xfrm>
            <a:custGeom>
              <a:avLst/>
              <a:gdLst>
                <a:gd name="T0" fmla="*/ 6583 w 53"/>
                <a:gd name="T1" fmla="*/ 1527 h 17"/>
                <a:gd name="T2" fmla="*/ 5104 w 53"/>
                <a:gd name="T3" fmla="*/ 1977 h 17"/>
                <a:gd name="T4" fmla="*/ 1747 w 53"/>
                <a:gd name="T5" fmla="*/ 709 h 17"/>
                <a:gd name="T6" fmla="*/ 0 w 53"/>
                <a:gd name="T7" fmla="*/ 1038 h 17"/>
                <a:gd name="T8" fmla="*/ 847 w 53"/>
                <a:gd name="T9" fmla="*/ 0 h 17"/>
                <a:gd name="T10" fmla="*/ 5104 w 53"/>
                <a:gd name="T11" fmla="*/ 0 h 17"/>
                <a:gd name="T12" fmla="*/ 3213 w 53"/>
                <a:gd name="T13" fmla="*/ 362 h 17"/>
                <a:gd name="T14" fmla="*/ 6583 w 53"/>
                <a:gd name="T15" fmla="*/ 1527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5" name="Freeform 81"/>
            <p:cNvSpPr>
              <a:spLocks/>
            </p:cNvSpPr>
            <p:nvPr/>
          </p:nvSpPr>
          <p:spPr bwMode="auto">
            <a:xfrm>
              <a:off x="2875" y="3959"/>
              <a:ext cx="178" cy="121"/>
            </a:xfrm>
            <a:custGeom>
              <a:avLst/>
              <a:gdLst>
                <a:gd name="T0" fmla="*/ 0 w 68"/>
                <a:gd name="T1" fmla="*/ 0 h 46"/>
                <a:gd name="T2" fmla="*/ 2440 w 68"/>
                <a:gd name="T3" fmla="*/ 0 h 46"/>
                <a:gd name="T4" fmla="*/ 4180 w 68"/>
                <a:gd name="T5" fmla="*/ 4167 h 46"/>
                <a:gd name="T6" fmla="*/ 5921 w 68"/>
                <a:gd name="T7" fmla="*/ 0 h 46"/>
                <a:gd name="T8" fmla="*/ 8361 w 68"/>
                <a:gd name="T9" fmla="*/ 0 h 46"/>
                <a:gd name="T10" fmla="*/ 5544 w 68"/>
                <a:gd name="T11" fmla="*/ 5784 h 46"/>
                <a:gd name="T12" fmla="*/ 2817 w 68"/>
                <a:gd name="T13" fmla="*/ 5784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3" y="46"/>
                  </a:lnTo>
                  <a:lnTo>
                    <a:pt x="0" y="0"/>
                  </a:lnTo>
                </a:path>
              </a:pathLst>
            </a:custGeom>
            <a:solidFill>
              <a:srgbClr val="25221E"/>
            </a:solidFill>
            <a:ln w="9525">
              <a:noFill/>
              <a:round/>
              <a:headEnd/>
              <a:tailEnd/>
            </a:ln>
          </p:spPr>
          <p:txBody>
            <a:bodyPr/>
            <a:lstStyle/>
            <a:p>
              <a:endParaRPr lang="en-US">
                <a:latin typeface="Arial" pitchFamily="34" charset="0"/>
                <a:cs typeface="Arial" pitchFamily="34" charset="0"/>
              </a:endParaRPr>
            </a:p>
          </p:txBody>
        </p:sp>
        <p:sp>
          <p:nvSpPr>
            <p:cNvPr id="66726" name="Freeform 82"/>
            <p:cNvSpPr>
              <a:spLocks/>
            </p:cNvSpPr>
            <p:nvPr/>
          </p:nvSpPr>
          <p:spPr bwMode="auto">
            <a:xfrm>
              <a:off x="2885" y="3962"/>
              <a:ext cx="179" cy="121"/>
            </a:xfrm>
            <a:custGeom>
              <a:avLst/>
              <a:gdLst>
                <a:gd name="T0" fmla="*/ 0 w 68"/>
                <a:gd name="T1" fmla="*/ 0 h 46"/>
                <a:gd name="T2" fmla="*/ 2556 w 68"/>
                <a:gd name="T3" fmla="*/ 0 h 46"/>
                <a:gd name="T4" fmla="*/ 4325 w 68"/>
                <a:gd name="T5" fmla="*/ 4167 h 46"/>
                <a:gd name="T6" fmla="*/ 6057 w 68"/>
                <a:gd name="T7" fmla="*/ 0 h 46"/>
                <a:gd name="T8" fmla="*/ 8592 w 68"/>
                <a:gd name="T9" fmla="*/ 0 h 46"/>
                <a:gd name="T10" fmla="*/ 5675 w 68"/>
                <a:gd name="T11" fmla="*/ 5784 h 46"/>
                <a:gd name="T12" fmla="*/ 3027 w 68"/>
                <a:gd name="T13" fmla="*/ 5784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4" y="46"/>
                  </a:lnTo>
                  <a:lnTo>
                    <a:pt x="0" y="0"/>
                  </a:lnTo>
                </a:path>
              </a:pathLst>
            </a:custGeom>
            <a:solidFill>
              <a:srgbClr val="F9DB6D"/>
            </a:solidFill>
            <a:ln w="9525">
              <a:noFill/>
              <a:round/>
              <a:headEnd/>
              <a:tailEnd/>
            </a:ln>
          </p:spPr>
          <p:txBody>
            <a:bodyPr/>
            <a:lstStyle/>
            <a:p>
              <a:endParaRPr lang="en-US">
                <a:latin typeface="Arial" pitchFamily="34" charset="0"/>
                <a:cs typeface="Arial" pitchFamily="34" charset="0"/>
              </a:endParaRPr>
            </a:p>
          </p:txBody>
        </p:sp>
      </p:grpSp>
      <p:sp>
        <p:nvSpPr>
          <p:cNvPr id="193" name="Line 22"/>
          <p:cNvSpPr>
            <a:spLocks noChangeShapeType="1"/>
          </p:cNvSpPr>
          <p:nvPr/>
        </p:nvSpPr>
        <p:spPr bwMode="auto">
          <a:xfrm flipV="1">
            <a:off x="6661268" y="1454698"/>
            <a:ext cx="1568333" cy="250904"/>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pic>
        <p:nvPicPr>
          <p:cNvPr id="179" name="Picture 2" descr="C:\Users\jhorrillo\Desktop\GXE5120left.jpg"/>
          <p:cNvPicPr>
            <a:picLocks noChangeAspect="1" noChangeArrowheads="1"/>
          </p:cNvPicPr>
          <p:nvPr/>
        </p:nvPicPr>
        <p:blipFill>
          <a:blip r:embed="rId5" cstate="print"/>
          <a:srcRect t="27162" b="28908"/>
          <a:stretch>
            <a:fillRect/>
          </a:stretch>
        </p:blipFill>
        <p:spPr bwMode="auto">
          <a:xfrm>
            <a:off x="2819401" y="3606450"/>
            <a:ext cx="1438275" cy="645383"/>
          </a:xfrm>
          <a:prstGeom prst="rect">
            <a:avLst/>
          </a:prstGeom>
          <a:noFill/>
          <a:ln w="9525">
            <a:noFill/>
            <a:miter lim="800000"/>
            <a:headEnd/>
            <a:tailEnd/>
          </a:ln>
        </p:spPr>
      </p:pic>
      <p:grpSp>
        <p:nvGrpSpPr>
          <p:cNvPr id="6" name="Group 62"/>
          <p:cNvGrpSpPr>
            <a:grpSpLocks/>
          </p:cNvGrpSpPr>
          <p:nvPr/>
        </p:nvGrpSpPr>
        <p:grpSpPr bwMode="auto">
          <a:xfrm>
            <a:off x="7086601" y="3758849"/>
            <a:ext cx="442913" cy="268734"/>
            <a:chOff x="2759" y="3804"/>
            <a:chExt cx="423" cy="286"/>
          </a:xfrm>
        </p:grpSpPr>
        <p:sp>
          <p:nvSpPr>
            <p:cNvPr id="181" name="Freeform 63"/>
            <p:cNvSpPr>
              <a:spLocks/>
            </p:cNvSpPr>
            <p:nvPr/>
          </p:nvSpPr>
          <p:spPr bwMode="auto">
            <a:xfrm>
              <a:off x="2759" y="3878"/>
              <a:ext cx="423" cy="212"/>
            </a:xfrm>
            <a:custGeom>
              <a:avLst/>
              <a:gdLst>
                <a:gd name="T0" fmla="*/ 20004 w 161"/>
                <a:gd name="T1" fmla="*/ 6240 h 81"/>
                <a:gd name="T2" fmla="*/ 19915 w 161"/>
                <a:gd name="T3" fmla="*/ 6384 h 81"/>
                <a:gd name="T4" fmla="*/ 20004 w 161"/>
                <a:gd name="T5" fmla="*/ 6616 h 81"/>
                <a:gd name="T6" fmla="*/ 10010 w 161"/>
                <a:gd name="T7" fmla="*/ 9954 h 81"/>
                <a:gd name="T8" fmla="*/ 0 w 161"/>
                <a:gd name="T9" fmla="*/ 6616 h 81"/>
                <a:gd name="T10" fmla="*/ 0 w 161"/>
                <a:gd name="T11" fmla="*/ 6384 h 81"/>
                <a:gd name="T12" fmla="*/ 0 w 161"/>
                <a:gd name="T13" fmla="*/ 6240 h 81"/>
                <a:gd name="T14" fmla="*/ 0 w 161"/>
                <a:gd name="T15" fmla="*/ 0 h 81"/>
                <a:gd name="T16" fmla="*/ 20004 w 161"/>
                <a:gd name="T17" fmla="*/ 0 h 81"/>
                <a:gd name="T18" fmla="*/ 20004 w 161"/>
                <a:gd name="T19" fmla="*/ 6007 h 81"/>
                <a:gd name="T20" fmla="*/ 20004 w 161"/>
                <a:gd name="T21" fmla="*/ 6240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81"/>
                <a:gd name="T35" fmla="*/ 161 w 161"/>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81">
                  <a:moveTo>
                    <a:pt x="160" y="51"/>
                  </a:moveTo>
                  <a:cubicBezTo>
                    <a:pt x="160" y="51"/>
                    <a:pt x="160" y="52"/>
                    <a:pt x="159" y="52"/>
                  </a:cubicBezTo>
                  <a:cubicBezTo>
                    <a:pt x="160" y="53"/>
                    <a:pt x="160" y="54"/>
                    <a:pt x="160" y="54"/>
                  </a:cubicBezTo>
                  <a:cubicBezTo>
                    <a:pt x="160" y="69"/>
                    <a:pt x="124" y="81"/>
                    <a:pt x="80" y="81"/>
                  </a:cubicBezTo>
                  <a:cubicBezTo>
                    <a:pt x="36" y="81"/>
                    <a:pt x="0" y="69"/>
                    <a:pt x="0" y="54"/>
                  </a:cubicBezTo>
                  <a:cubicBezTo>
                    <a:pt x="0" y="54"/>
                    <a:pt x="0" y="53"/>
                    <a:pt x="0" y="52"/>
                  </a:cubicBezTo>
                  <a:cubicBezTo>
                    <a:pt x="0" y="52"/>
                    <a:pt x="0" y="51"/>
                    <a:pt x="0" y="51"/>
                  </a:cubicBezTo>
                  <a:lnTo>
                    <a:pt x="0" y="0"/>
                  </a:lnTo>
                  <a:lnTo>
                    <a:pt x="160" y="0"/>
                  </a:lnTo>
                  <a:lnTo>
                    <a:pt x="160" y="49"/>
                  </a:lnTo>
                  <a:cubicBezTo>
                    <a:pt x="161" y="50"/>
                    <a:pt x="160" y="51"/>
                    <a:pt x="160" y="51"/>
                  </a:cubicBezTo>
                </a:path>
              </a:pathLst>
            </a:custGeom>
            <a:solidFill>
              <a:srgbClr val="9182B6"/>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182" name="Freeform 64"/>
            <p:cNvSpPr>
              <a:spLocks/>
            </p:cNvSpPr>
            <p:nvPr/>
          </p:nvSpPr>
          <p:spPr bwMode="auto">
            <a:xfrm>
              <a:off x="2759" y="3804"/>
              <a:ext cx="420" cy="145"/>
            </a:xfrm>
            <a:custGeom>
              <a:avLst/>
              <a:gdLst>
                <a:gd name="T0" fmla="*/ 19947 w 160"/>
                <a:gd name="T1" fmla="*/ 3572 h 55"/>
                <a:gd name="T2" fmla="*/ 9964 w 160"/>
                <a:gd name="T3" fmla="*/ 7000 h 55"/>
                <a:gd name="T4" fmla="*/ 0 w 160"/>
                <a:gd name="T5" fmla="*/ 3572 h 55"/>
                <a:gd name="T6" fmla="*/ 9964 w 160"/>
                <a:gd name="T7" fmla="*/ 0 h 55"/>
                <a:gd name="T8" fmla="*/ 19947 w 160"/>
                <a:gd name="T9" fmla="*/ 3572 h 55"/>
                <a:gd name="T10" fmla="*/ 0 60000 65536"/>
                <a:gd name="T11" fmla="*/ 0 60000 65536"/>
                <a:gd name="T12" fmla="*/ 0 60000 65536"/>
                <a:gd name="T13" fmla="*/ 0 60000 65536"/>
                <a:gd name="T14" fmla="*/ 0 60000 65536"/>
                <a:gd name="T15" fmla="*/ 0 w 160"/>
                <a:gd name="T16" fmla="*/ 0 h 55"/>
                <a:gd name="T17" fmla="*/ 160 w 160"/>
                <a:gd name="T18" fmla="*/ 55 h 55"/>
              </a:gdLst>
              <a:ahLst/>
              <a:cxnLst>
                <a:cxn ang="T10">
                  <a:pos x="T0" y="T1"/>
                </a:cxn>
                <a:cxn ang="T11">
                  <a:pos x="T2" y="T3"/>
                </a:cxn>
                <a:cxn ang="T12">
                  <a:pos x="T4" y="T5"/>
                </a:cxn>
                <a:cxn ang="T13">
                  <a:pos x="T6" y="T7"/>
                </a:cxn>
                <a:cxn ang="T14">
                  <a:pos x="T8" y="T9"/>
                </a:cxn>
              </a:cxnLst>
              <a:rect l="T15" t="T16" r="T17" b="T18"/>
              <a:pathLst>
                <a:path w="160" h="55">
                  <a:moveTo>
                    <a:pt x="160" y="28"/>
                  </a:moveTo>
                  <a:cubicBezTo>
                    <a:pt x="160" y="42"/>
                    <a:pt x="124" y="55"/>
                    <a:pt x="80" y="55"/>
                  </a:cubicBezTo>
                  <a:cubicBezTo>
                    <a:pt x="36" y="55"/>
                    <a:pt x="0" y="42"/>
                    <a:pt x="0" y="28"/>
                  </a:cubicBezTo>
                  <a:cubicBezTo>
                    <a:pt x="0" y="12"/>
                    <a:pt x="36" y="0"/>
                    <a:pt x="80" y="0"/>
                  </a:cubicBezTo>
                  <a:cubicBezTo>
                    <a:pt x="124" y="0"/>
                    <a:pt x="160" y="12"/>
                    <a:pt x="160" y="28"/>
                  </a:cubicBezTo>
                </a:path>
              </a:pathLst>
            </a:custGeom>
            <a:solidFill>
              <a:srgbClr val="BCB1D5"/>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183" name="Freeform 65"/>
            <p:cNvSpPr>
              <a:spLocks/>
            </p:cNvSpPr>
            <p:nvPr/>
          </p:nvSpPr>
          <p:spPr bwMode="auto">
            <a:xfrm>
              <a:off x="2972" y="3825"/>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184" name="Freeform 66"/>
            <p:cNvSpPr>
              <a:spLocks/>
            </p:cNvSpPr>
            <p:nvPr/>
          </p:nvSpPr>
          <p:spPr bwMode="auto">
            <a:xfrm>
              <a:off x="2972" y="3825"/>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185" name="Freeform 67"/>
            <p:cNvSpPr>
              <a:spLocks/>
            </p:cNvSpPr>
            <p:nvPr/>
          </p:nvSpPr>
          <p:spPr bwMode="auto">
            <a:xfrm>
              <a:off x="2822" y="3878"/>
              <a:ext cx="137" cy="47"/>
            </a:xfrm>
            <a:custGeom>
              <a:avLst/>
              <a:gdLst>
                <a:gd name="T0" fmla="*/ 6602 w 52"/>
                <a:gd name="T1" fmla="*/ 465 h 18"/>
                <a:gd name="T2" fmla="*/ 5214 w 52"/>
                <a:gd name="T3" fmla="*/ 0 h 18"/>
                <a:gd name="T4" fmla="*/ 1776 w 52"/>
                <a:gd name="T5" fmla="*/ 1350 h 18"/>
                <a:gd name="T6" fmla="*/ 0 w 52"/>
                <a:gd name="T7" fmla="*/ 982 h 18"/>
                <a:gd name="T8" fmla="*/ 862 w 52"/>
                <a:gd name="T9" fmla="*/ 2188 h 18"/>
                <a:gd name="T10" fmla="*/ 5214 w 52"/>
                <a:gd name="T11" fmla="*/ 2188 h 18"/>
                <a:gd name="T12" fmla="*/ 3333 w 52"/>
                <a:gd name="T13" fmla="*/ 1726 h 18"/>
                <a:gd name="T14" fmla="*/ 6602 w 52"/>
                <a:gd name="T15" fmla="*/ 465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186" name="Freeform 68"/>
            <p:cNvSpPr>
              <a:spLocks/>
            </p:cNvSpPr>
            <p:nvPr/>
          </p:nvSpPr>
          <p:spPr bwMode="auto">
            <a:xfrm>
              <a:off x="2822" y="3878"/>
              <a:ext cx="137" cy="47"/>
            </a:xfrm>
            <a:custGeom>
              <a:avLst/>
              <a:gdLst>
                <a:gd name="T0" fmla="*/ 6602 w 52"/>
                <a:gd name="T1" fmla="*/ 465 h 18"/>
                <a:gd name="T2" fmla="*/ 5214 w 52"/>
                <a:gd name="T3" fmla="*/ 0 h 18"/>
                <a:gd name="T4" fmla="*/ 1776 w 52"/>
                <a:gd name="T5" fmla="*/ 1350 h 18"/>
                <a:gd name="T6" fmla="*/ 0 w 52"/>
                <a:gd name="T7" fmla="*/ 982 h 18"/>
                <a:gd name="T8" fmla="*/ 862 w 52"/>
                <a:gd name="T9" fmla="*/ 2188 h 18"/>
                <a:gd name="T10" fmla="*/ 5214 w 52"/>
                <a:gd name="T11" fmla="*/ 2188 h 18"/>
                <a:gd name="T12" fmla="*/ 3333 w 52"/>
                <a:gd name="T13" fmla="*/ 1726 h 18"/>
                <a:gd name="T14" fmla="*/ 6602 w 52"/>
                <a:gd name="T15" fmla="*/ 465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187" name="Freeform 69"/>
            <p:cNvSpPr>
              <a:spLocks/>
            </p:cNvSpPr>
            <p:nvPr/>
          </p:nvSpPr>
          <p:spPr bwMode="auto">
            <a:xfrm>
              <a:off x="2830" y="3823"/>
              <a:ext cx="136" cy="44"/>
            </a:xfrm>
            <a:custGeom>
              <a:avLst/>
              <a:gdLst>
                <a:gd name="T0" fmla="*/ 0 w 52"/>
                <a:gd name="T1" fmla="*/ 362 h 17"/>
                <a:gd name="T2" fmla="*/ 1449 w 52"/>
                <a:gd name="T3" fmla="*/ 0 h 17"/>
                <a:gd name="T4" fmla="*/ 4917 w 52"/>
                <a:gd name="T5" fmla="*/ 1160 h 17"/>
                <a:gd name="T6" fmla="*/ 6368 w 52"/>
                <a:gd name="T7" fmla="*/ 818 h 17"/>
                <a:gd name="T8" fmla="*/ 5615 w 52"/>
                <a:gd name="T9" fmla="*/ 1977 h 17"/>
                <a:gd name="T10" fmla="*/ 1593 w 52"/>
                <a:gd name="T11" fmla="*/ 1977 h 17"/>
                <a:gd name="T12" fmla="*/ 3188 w 52"/>
                <a:gd name="T13" fmla="*/ 1615 h 17"/>
                <a:gd name="T14" fmla="*/ 0 w 52"/>
                <a:gd name="T15" fmla="*/ 36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188" name="Freeform 70"/>
            <p:cNvSpPr>
              <a:spLocks/>
            </p:cNvSpPr>
            <p:nvPr/>
          </p:nvSpPr>
          <p:spPr bwMode="auto">
            <a:xfrm>
              <a:off x="2830" y="3823"/>
              <a:ext cx="136" cy="44"/>
            </a:xfrm>
            <a:custGeom>
              <a:avLst/>
              <a:gdLst>
                <a:gd name="T0" fmla="*/ 0 w 52"/>
                <a:gd name="T1" fmla="*/ 362 h 17"/>
                <a:gd name="T2" fmla="*/ 1449 w 52"/>
                <a:gd name="T3" fmla="*/ 0 h 17"/>
                <a:gd name="T4" fmla="*/ 4917 w 52"/>
                <a:gd name="T5" fmla="*/ 1160 h 17"/>
                <a:gd name="T6" fmla="*/ 6368 w 52"/>
                <a:gd name="T7" fmla="*/ 818 h 17"/>
                <a:gd name="T8" fmla="*/ 5615 w 52"/>
                <a:gd name="T9" fmla="*/ 1977 h 17"/>
                <a:gd name="T10" fmla="*/ 1593 w 52"/>
                <a:gd name="T11" fmla="*/ 1977 h 17"/>
                <a:gd name="T12" fmla="*/ 3188 w 52"/>
                <a:gd name="T13" fmla="*/ 1615 h 17"/>
                <a:gd name="T14" fmla="*/ 0 w 52"/>
                <a:gd name="T15" fmla="*/ 36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189" name="Freeform 71"/>
            <p:cNvSpPr>
              <a:spLocks/>
            </p:cNvSpPr>
            <p:nvPr/>
          </p:nvSpPr>
          <p:spPr bwMode="auto">
            <a:xfrm>
              <a:off x="2966" y="3883"/>
              <a:ext cx="140" cy="45"/>
            </a:xfrm>
            <a:custGeom>
              <a:avLst/>
              <a:gdLst>
                <a:gd name="T0" fmla="*/ 6818 w 53"/>
                <a:gd name="T1" fmla="*/ 1668 h 17"/>
                <a:gd name="T2" fmla="*/ 5254 w 53"/>
                <a:gd name="T3" fmla="*/ 2208 h 17"/>
                <a:gd name="T4" fmla="*/ 1807 w 53"/>
                <a:gd name="T5" fmla="*/ 778 h 17"/>
                <a:gd name="T6" fmla="*/ 0 w 53"/>
                <a:gd name="T7" fmla="*/ 1183 h 17"/>
                <a:gd name="T8" fmla="*/ 885 w 53"/>
                <a:gd name="T9" fmla="*/ 0 h 17"/>
                <a:gd name="T10" fmla="*/ 5254 w 53"/>
                <a:gd name="T11" fmla="*/ 0 h 17"/>
                <a:gd name="T12" fmla="*/ 3357 w 53"/>
                <a:gd name="T13" fmla="*/ 392 h 17"/>
                <a:gd name="T14" fmla="*/ 6818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190" name="Freeform 72"/>
            <p:cNvSpPr>
              <a:spLocks/>
            </p:cNvSpPr>
            <p:nvPr/>
          </p:nvSpPr>
          <p:spPr bwMode="auto">
            <a:xfrm>
              <a:off x="2966" y="3883"/>
              <a:ext cx="140" cy="45"/>
            </a:xfrm>
            <a:custGeom>
              <a:avLst/>
              <a:gdLst>
                <a:gd name="T0" fmla="*/ 6818 w 53"/>
                <a:gd name="T1" fmla="*/ 1668 h 17"/>
                <a:gd name="T2" fmla="*/ 5254 w 53"/>
                <a:gd name="T3" fmla="*/ 2208 h 17"/>
                <a:gd name="T4" fmla="*/ 1807 w 53"/>
                <a:gd name="T5" fmla="*/ 778 h 17"/>
                <a:gd name="T6" fmla="*/ 0 w 53"/>
                <a:gd name="T7" fmla="*/ 1183 h 17"/>
                <a:gd name="T8" fmla="*/ 885 w 53"/>
                <a:gd name="T9" fmla="*/ 0 h 17"/>
                <a:gd name="T10" fmla="*/ 5254 w 53"/>
                <a:gd name="T11" fmla="*/ 0 h 17"/>
                <a:gd name="T12" fmla="*/ 3357 w 53"/>
                <a:gd name="T13" fmla="*/ 392 h 17"/>
                <a:gd name="T14" fmla="*/ 6818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194" name="Freeform 73"/>
            <p:cNvSpPr>
              <a:spLocks/>
            </p:cNvSpPr>
            <p:nvPr/>
          </p:nvSpPr>
          <p:spPr bwMode="auto">
            <a:xfrm>
              <a:off x="2974" y="3828"/>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195" name="Freeform 74"/>
            <p:cNvSpPr>
              <a:spLocks/>
            </p:cNvSpPr>
            <p:nvPr/>
          </p:nvSpPr>
          <p:spPr bwMode="auto">
            <a:xfrm>
              <a:off x="2974" y="3828"/>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196" name="Freeform 75"/>
            <p:cNvSpPr>
              <a:spLocks/>
            </p:cNvSpPr>
            <p:nvPr/>
          </p:nvSpPr>
          <p:spPr bwMode="auto">
            <a:xfrm>
              <a:off x="2825" y="3880"/>
              <a:ext cx="136" cy="48"/>
            </a:xfrm>
            <a:custGeom>
              <a:avLst/>
              <a:gdLst>
                <a:gd name="T0" fmla="*/ 6368 w 52"/>
                <a:gd name="T1" fmla="*/ 547 h 18"/>
                <a:gd name="T2" fmla="*/ 5006 w 52"/>
                <a:gd name="T3" fmla="*/ 0 h 18"/>
                <a:gd name="T4" fmla="*/ 1737 w 52"/>
                <a:gd name="T5" fmla="*/ 1459 h 18"/>
                <a:gd name="T6" fmla="*/ 0 w 52"/>
                <a:gd name="T7" fmla="*/ 1059 h 18"/>
                <a:gd name="T8" fmla="*/ 842 w 52"/>
                <a:gd name="T9" fmla="*/ 2424 h 18"/>
                <a:gd name="T10" fmla="*/ 5006 w 52"/>
                <a:gd name="T11" fmla="*/ 2424 h 18"/>
                <a:gd name="T12" fmla="*/ 3188 w 52"/>
                <a:gd name="T13" fmla="*/ 1877 h 18"/>
                <a:gd name="T14" fmla="*/ 6368 w 52"/>
                <a:gd name="T15" fmla="*/ 54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197" name="Freeform 76"/>
            <p:cNvSpPr>
              <a:spLocks/>
            </p:cNvSpPr>
            <p:nvPr/>
          </p:nvSpPr>
          <p:spPr bwMode="auto">
            <a:xfrm>
              <a:off x="2825" y="3880"/>
              <a:ext cx="136" cy="48"/>
            </a:xfrm>
            <a:custGeom>
              <a:avLst/>
              <a:gdLst>
                <a:gd name="T0" fmla="*/ 6368 w 52"/>
                <a:gd name="T1" fmla="*/ 547 h 18"/>
                <a:gd name="T2" fmla="*/ 5006 w 52"/>
                <a:gd name="T3" fmla="*/ 0 h 18"/>
                <a:gd name="T4" fmla="*/ 1737 w 52"/>
                <a:gd name="T5" fmla="*/ 1459 h 18"/>
                <a:gd name="T6" fmla="*/ 0 w 52"/>
                <a:gd name="T7" fmla="*/ 1059 h 18"/>
                <a:gd name="T8" fmla="*/ 842 w 52"/>
                <a:gd name="T9" fmla="*/ 2424 h 18"/>
                <a:gd name="T10" fmla="*/ 5006 w 52"/>
                <a:gd name="T11" fmla="*/ 2424 h 18"/>
                <a:gd name="T12" fmla="*/ 3188 w 52"/>
                <a:gd name="T13" fmla="*/ 1877 h 18"/>
                <a:gd name="T14" fmla="*/ 6368 w 52"/>
                <a:gd name="T15" fmla="*/ 54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198" name="Freeform 77"/>
            <p:cNvSpPr>
              <a:spLocks/>
            </p:cNvSpPr>
            <p:nvPr/>
          </p:nvSpPr>
          <p:spPr bwMode="auto">
            <a:xfrm>
              <a:off x="2833" y="3825"/>
              <a:ext cx="136" cy="45"/>
            </a:xfrm>
            <a:custGeom>
              <a:avLst/>
              <a:gdLst>
                <a:gd name="T0" fmla="*/ 0 w 52"/>
                <a:gd name="T1" fmla="*/ 392 h 17"/>
                <a:gd name="T2" fmla="*/ 1449 w 52"/>
                <a:gd name="T3" fmla="*/ 0 h 17"/>
                <a:gd name="T4" fmla="*/ 4917 w 52"/>
                <a:gd name="T5" fmla="*/ 1281 h 17"/>
                <a:gd name="T6" fmla="*/ 6368 w 52"/>
                <a:gd name="T7" fmla="*/ 924 h 17"/>
                <a:gd name="T8" fmla="*/ 5615 w 52"/>
                <a:gd name="T9" fmla="*/ 2208 h 17"/>
                <a:gd name="T10" fmla="*/ 1593 w 52"/>
                <a:gd name="T11" fmla="*/ 2208 h 17"/>
                <a:gd name="T12" fmla="*/ 3188 w 52"/>
                <a:gd name="T13" fmla="*/ 1816 h 17"/>
                <a:gd name="T14" fmla="*/ 0 w 52"/>
                <a:gd name="T15" fmla="*/ 39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199" name="Freeform 78"/>
            <p:cNvSpPr>
              <a:spLocks/>
            </p:cNvSpPr>
            <p:nvPr/>
          </p:nvSpPr>
          <p:spPr bwMode="auto">
            <a:xfrm>
              <a:off x="2833" y="3825"/>
              <a:ext cx="136" cy="45"/>
            </a:xfrm>
            <a:custGeom>
              <a:avLst/>
              <a:gdLst>
                <a:gd name="T0" fmla="*/ 0 w 52"/>
                <a:gd name="T1" fmla="*/ 392 h 17"/>
                <a:gd name="T2" fmla="*/ 1449 w 52"/>
                <a:gd name="T3" fmla="*/ 0 h 17"/>
                <a:gd name="T4" fmla="*/ 4917 w 52"/>
                <a:gd name="T5" fmla="*/ 1281 h 17"/>
                <a:gd name="T6" fmla="*/ 6368 w 52"/>
                <a:gd name="T7" fmla="*/ 924 h 17"/>
                <a:gd name="T8" fmla="*/ 5615 w 52"/>
                <a:gd name="T9" fmla="*/ 2208 h 17"/>
                <a:gd name="T10" fmla="*/ 1593 w 52"/>
                <a:gd name="T11" fmla="*/ 2208 h 17"/>
                <a:gd name="T12" fmla="*/ 3188 w 52"/>
                <a:gd name="T13" fmla="*/ 1816 h 17"/>
                <a:gd name="T14" fmla="*/ 0 w 52"/>
                <a:gd name="T15" fmla="*/ 39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200" name="Freeform 79"/>
            <p:cNvSpPr>
              <a:spLocks/>
            </p:cNvSpPr>
            <p:nvPr/>
          </p:nvSpPr>
          <p:spPr bwMode="auto">
            <a:xfrm>
              <a:off x="2969" y="3886"/>
              <a:ext cx="139" cy="44"/>
            </a:xfrm>
            <a:custGeom>
              <a:avLst/>
              <a:gdLst>
                <a:gd name="T0" fmla="*/ 6583 w 53"/>
                <a:gd name="T1" fmla="*/ 1527 h 17"/>
                <a:gd name="T2" fmla="*/ 5104 w 53"/>
                <a:gd name="T3" fmla="*/ 1977 h 17"/>
                <a:gd name="T4" fmla="*/ 1747 w 53"/>
                <a:gd name="T5" fmla="*/ 709 h 17"/>
                <a:gd name="T6" fmla="*/ 0 w 53"/>
                <a:gd name="T7" fmla="*/ 1038 h 17"/>
                <a:gd name="T8" fmla="*/ 847 w 53"/>
                <a:gd name="T9" fmla="*/ 0 h 17"/>
                <a:gd name="T10" fmla="*/ 5104 w 53"/>
                <a:gd name="T11" fmla="*/ 0 h 17"/>
                <a:gd name="T12" fmla="*/ 3213 w 53"/>
                <a:gd name="T13" fmla="*/ 362 h 17"/>
                <a:gd name="T14" fmla="*/ 6583 w 53"/>
                <a:gd name="T15" fmla="*/ 1527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201" name="Freeform 80"/>
            <p:cNvSpPr>
              <a:spLocks/>
            </p:cNvSpPr>
            <p:nvPr/>
          </p:nvSpPr>
          <p:spPr bwMode="auto">
            <a:xfrm>
              <a:off x="2969" y="3886"/>
              <a:ext cx="139" cy="44"/>
            </a:xfrm>
            <a:custGeom>
              <a:avLst/>
              <a:gdLst>
                <a:gd name="T0" fmla="*/ 6583 w 53"/>
                <a:gd name="T1" fmla="*/ 1527 h 17"/>
                <a:gd name="T2" fmla="*/ 5104 w 53"/>
                <a:gd name="T3" fmla="*/ 1977 h 17"/>
                <a:gd name="T4" fmla="*/ 1747 w 53"/>
                <a:gd name="T5" fmla="*/ 709 h 17"/>
                <a:gd name="T6" fmla="*/ 0 w 53"/>
                <a:gd name="T7" fmla="*/ 1038 h 17"/>
                <a:gd name="T8" fmla="*/ 847 w 53"/>
                <a:gd name="T9" fmla="*/ 0 h 17"/>
                <a:gd name="T10" fmla="*/ 5104 w 53"/>
                <a:gd name="T11" fmla="*/ 0 h 17"/>
                <a:gd name="T12" fmla="*/ 3213 w 53"/>
                <a:gd name="T13" fmla="*/ 362 h 17"/>
                <a:gd name="T14" fmla="*/ 6583 w 53"/>
                <a:gd name="T15" fmla="*/ 1527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202" name="Freeform 81"/>
            <p:cNvSpPr>
              <a:spLocks/>
            </p:cNvSpPr>
            <p:nvPr/>
          </p:nvSpPr>
          <p:spPr bwMode="auto">
            <a:xfrm>
              <a:off x="2875" y="3959"/>
              <a:ext cx="178" cy="121"/>
            </a:xfrm>
            <a:custGeom>
              <a:avLst/>
              <a:gdLst>
                <a:gd name="T0" fmla="*/ 0 w 68"/>
                <a:gd name="T1" fmla="*/ 0 h 46"/>
                <a:gd name="T2" fmla="*/ 2440 w 68"/>
                <a:gd name="T3" fmla="*/ 0 h 46"/>
                <a:gd name="T4" fmla="*/ 4180 w 68"/>
                <a:gd name="T5" fmla="*/ 4167 h 46"/>
                <a:gd name="T6" fmla="*/ 5921 w 68"/>
                <a:gd name="T7" fmla="*/ 0 h 46"/>
                <a:gd name="T8" fmla="*/ 8361 w 68"/>
                <a:gd name="T9" fmla="*/ 0 h 46"/>
                <a:gd name="T10" fmla="*/ 5544 w 68"/>
                <a:gd name="T11" fmla="*/ 5784 h 46"/>
                <a:gd name="T12" fmla="*/ 2817 w 68"/>
                <a:gd name="T13" fmla="*/ 5784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3" y="46"/>
                  </a:lnTo>
                  <a:lnTo>
                    <a:pt x="0" y="0"/>
                  </a:lnTo>
                </a:path>
              </a:pathLst>
            </a:custGeom>
            <a:solidFill>
              <a:srgbClr val="25221E"/>
            </a:solidFill>
            <a:ln w="9525">
              <a:noFill/>
              <a:round/>
              <a:headEnd/>
              <a:tailEnd/>
            </a:ln>
          </p:spPr>
          <p:txBody>
            <a:bodyPr/>
            <a:lstStyle/>
            <a:p>
              <a:endParaRPr lang="en-US">
                <a:latin typeface="Arial" pitchFamily="34" charset="0"/>
                <a:cs typeface="Arial" pitchFamily="34" charset="0"/>
              </a:endParaRPr>
            </a:p>
          </p:txBody>
        </p:sp>
        <p:sp>
          <p:nvSpPr>
            <p:cNvPr id="203" name="Freeform 82"/>
            <p:cNvSpPr>
              <a:spLocks/>
            </p:cNvSpPr>
            <p:nvPr/>
          </p:nvSpPr>
          <p:spPr bwMode="auto">
            <a:xfrm>
              <a:off x="2885" y="3962"/>
              <a:ext cx="179" cy="121"/>
            </a:xfrm>
            <a:custGeom>
              <a:avLst/>
              <a:gdLst>
                <a:gd name="T0" fmla="*/ 0 w 68"/>
                <a:gd name="T1" fmla="*/ 0 h 46"/>
                <a:gd name="T2" fmla="*/ 2556 w 68"/>
                <a:gd name="T3" fmla="*/ 0 h 46"/>
                <a:gd name="T4" fmla="*/ 4325 w 68"/>
                <a:gd name="T5" fmla="*/ 4167 h 46"/>
                <a:gd name="T6" fmla="*/ 6057 w 68"/>
                <a:gd name="T7" fmla="*/ 0 h 46"/>
                <a:gd name="T8" fmla="*/ 8592 w 68"/>
                <a:gd name="T9" fmla="*/ 0 h 46"/>
                <a:gd name="T10" fmla="*/ 5675 w 68"/>
                <a:gd name="T11" fmla="*/ 5784 h 46"/>
                <a:gd name="T12" fmla="*/ 3027 w 68"/>
                <a:gd name="T13" fmla="*/ 5784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4" y="46"/>
                  </a:lnTo>
                  <a:lnTo>
                    <a:pt x="0" y="0"/>
                  </a:lnTo>
                </a:path>
              </a:pathLst>
            </a:custGeom>
            <a:solidFill>
              <a:srgbClr val="F9DB6D"/>
            </a:solidFill>
            <a:ln w="9525">
              <a:noFill/>
              <a:round/>
              <a:headEnd/>
              <a:tailEnd/>
            </a:ln>
          </p:spPr>
          <p:txBody>
            <a:bodyPr/>
            <a:lstStyle/>
            <a:p>
              <a:endParaRPr lang="en-US">
                <a:latin typeface="Arial" pitchFamily="34" charset="0"/>
                <a:cs typeface="Arial" pitchFamily="34" charset="0"/>
              </a:endParaRPr>
            </a:p>
          </p:txBody>
        </p:sp>
      </p:grpSp>
      <p:sp>
        <p:nvSpPr>
          <p:cNvPr id="204" name="Line 53"/>
          <p:cNvSpPr>
            <a:spLocks noChangeShapeType="1"/>
          </p:cNvSpPr>
          <p:nvPr/>
        </p:nvSpPr>
        <p:spPr bwMode="auto">
          <a:xfrm>
            <a:off x="7543801" y="3911250"/>
            <a:ext cx="1173163" cy="2115"/>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pic>
        <p:nvPicPr>
          <p:cNvPr id="205" name="Picture 2" descr="C:\Users\jhorrillo\Desktop\GXE5120left.jpg"/>
          <p:cNvPicPr>
            <a:picLocks noChangeAspect="1" noChangeArrowheads="1"/>
          </p:cNvPicPr>
          <p:nvPr/>
        </p:nvPicPr>
        <p:blipFill>
          <a:blip r:embed="rId5" cstate="print"/>
          <a:srcRect t="27162" b="28908"/>
          <a:stretch>
            <a:fillRect/>
          </a:stretch>
        </p:blipFill>
        <p:spPr bwMode="auto">
          <a:xfrm>
            <a:off x="8305801" y="3570667"/>
            <a:ext cx="1438275" cy="645383"/>
          </a:xfrm>
          <a:prstGeom prst="rect">
            <a:avLst/>
          </a:prstGeom>
          <a:noFill/>
          <a:ln w="9525">
            <a:noFill/>
            <a:miter lim="800000"/>
            <a:headEnd/>
            <a:tailEnd/>
          </a:ln>
        </p:spPr>
      </p:pic>
      <p:sp>
        <p:nvSpPr>
          <p:cNvPr id="206" name="Rectangle 27"/>
          <p:cNvSpPr>
            <a:spLocks noChangeArrowheads="1"/>
          </p:cNvSpPr>
          <p:nvPr/>
        </p:nvSpPr>
        <p:spPr bwMode="auto">
          <a:xfrm>
            <a:off x="9094386" y="1196813"/>
            <a:ext cx="735415"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dirty="0">
                <a:solidFill>
                  <a:srgbClr val="000000"/>
                </a:solidFill>
                <a:latin typeface="Arial" pitchFamily="34" charset="0"/>
                <a:cs typeface="Arial" pitchFamily="34" charset="0"/>
              </a:rPr>
              <a:t>IP Phone</a:t>
            </a:r>
            <a:endParaRPr lang="zh-CN" altLang="en-US" sz="2700" dirty="0">
              <a:latin typeface="Arial" pitchFamily="34" charset="0"/>
              <a:cs typeface="Arial" pitchFamily="34" charset="0"/>
            </a:endParaRPr>
          </a:p>
        </p:txBody>
      </p:sp>
      <p:pic>
        <p:nvPicPr>
          <p:cNvPr id="207" name="Picture 81" descr="1450"/>
          <p:cNvPicPr>
            <a:picLocks noChangeAspect="1" noChangeArrowheads="1"/>
          </p:cNvPicPr>
          <p:nvPr/>
        </p:nvPicPr>
        <p:blipFill>
          <a:blip r:embed="rId4" cstate="print"/>
          <a:srcRect/>
          <a:stretch>
            <a:fillRect/>
          </a:stretch>
        </p:blipFill>
        <p:spPr bwMode="auto">
          <a:xfrm>
            <a:off x="8229600" y="908908"/>
            <a:ext cx="914400" cy="734257"/>
          </a:xfrm>
          <a:prstGeom prst="rect">
            <a:avLst/>
          </a:prstGeom>
          <a:noFill/>
          <a:ln w="9525">
            <a:noFill/>
            <a:miter lim="800000"/>
            <a:headEnd/>
            <a:tailEnd/>
          </a:ln>
        </p:spPr>
      </p:pic>
      <p:sp>
        <p:nvSpPr>
          <p:cNvPr id="208" name="Rectangle 27"/>
          <p:cNvSpPr>
            <a:spLocks noChangeArrowheads="1"/>
          </p:cNvSpPr>
          <p:nvPr/>
        </p:nvSpPr>
        <p:spPr bwMode="auto">
          <a:xfrm>
            <a:off x="9551586" y="1730213"/>
            <a:ext cx="735415"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dirty="0">
                <a:solidFill>
                  <a:srgbClr val="000000"/>
                </a:solidFill>
                <a:latin typeface="Arial" pitchFamily="34" charset="0"/>
                <a:cs typeface="Arial" pitchFamily="34" charset="0"/>
              </a:rPr>
              <a:t>IP Phone</a:t>
            </a:r>
            <a:endParaRPr lang="zh-CN" altLang="en-US" sz="2700" dirty="0">
              <a:latin typeface="Arial" pitchFamily="34" charset="0"/>
              <a:cs typeface="Arial" pitchFamily="34" charset="0"/>
            </a:endParaRPr>
          </a:p>
        </p:txBody>
      </p:sp>
      <p:pic>
        <p:nvPicPr>
          <p:cNvPr id="209" name="Picture 81" descr="1450"/>
          <p:cNvPicPr>
            <a:picLocks noChangeAspect="1" noChangeArrowheads="1"/>
          </p:cNvPicPr>
          <p:nvPr/>
        </p:nvPicPr>
        <p:blipFill>
          <a:blip r:embed="rId4" cstate="print"/>
          <a:srcRect/>
          <a:stretch>
            <a:fillRect/>
          </a:stretch>
        </p:blipFill>
        <p:spPr bwMode="auto">
          <a:xfrm>
            <a:off x="8686801" y="1442308"/>
            <a:ext cx="946019" cy="734257"/>
          </a:xfrm>
          <a:prstGeom prst="rect">
            <a:avLst/>
          </a:prstGeom>
          <a:noFill/>
          <a:ln w="9525">
            <a:noFill/>
            <a:miter lim="800000"/>
            <a:headEnd/>
            <a:tailEnd/>
          </a:ln>
        </p:spPr>
      </p:pic>
      <p:grpSp>
        <p:nvGrpSpPr>
          <p:cNvPr id="7" name="Group 62"/>
          <p:cNvGrpSpPr>
            <a:grpSpLocks/>
          </p:cNvGrpSpPr>
          <p:nvPr/>
        </p:nvGrpSpPr>
        <p:grpSpPr bwMode="auto">
          <a:xfrm>
            <a:off x="6019801" y="4597049"/>
            <a:ext cx="442913" cy="268734"/>
            <a:chOff x="2759" y="3804"/>
            <a:chExt cx="423" cy="286"/>
          </a:xfrm>
        </p:grpSpPr>
        <p:sp>
          <p:nvSpPr>
            <p:cNvPr id="211" name="Freeform 63"/>
            <p:cNvSpPr>
              <a:spLocks/>
            </p:cNvSpPr>
            <p:nvPr/>
          </p:nvSpPr>
          <p:spPr bwMode="auto">
            <a:xfrm>
              <a:off x="2759" y="3878"/>
              <a:ext cx="423" cy="212"/>
            </a:xfrm>
            <a:custGeom>
              <a:avLst/>
              <a:gdLst>
                <a:gd name="T0" fmla="*/ 20004 w 161"/>
                <a:gd name="T1" fmla="*/ 6240 h 81"/>
                <a:gd name="T2" fmla="*/ 19915 w 161"/>
                <a:gd name="T3" fmla="*/ 6384 h 81"/>
                <a:gd name="T4" fmla="*/ 20004 w 161"/>
                <a:gd name="T5" fmla="*/ 6616 h 81"/>
                <a:gd name="T6" fmla="*/ 10010 w 161"/>
                <a:gd name="T7" fmla="*/ 9954 h 81"/>
                <a:gd name="T8" fmla="*/ 0 w 161"/>
                <a:gd name="T9" fmla="*/ 6616 h 81"/>
                <a:gd name="T10" fmla="*/ 0 w 161"/>
                <a:gd name="T11" fmla="*/ 6384 h 81"/>
                <a:gd name="T12" fmla="*/ 0 w 161"/>
                <a:gd name="T13" fmla="*/ 6240 h 81"/>
                <a:gd name="T14" fmla="*/ 0 w 161"/>
                <a:gd name="T15" fmla="*/ 0 h 81"/>
                <a:gd name="T16" fmla="*/ 20004 w 161"/>
                <a:gd name="T17" fmla="*/ 0 h 81"/>
                <a:gd name="T18" fmla="*/ 20004 w 161"/>
                <a:gd name="T19" fmla="*/ 6007 h 81"/>
                <a:gd name="T20" fmla="*/ 20004 w 161"/>
                <a:gd name="T21" fmla="*/ 6240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81"/>
                <a:gd name="T35" fmla="*/ 161 w 161"/>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81">
                  <a:moveTo>
                    <a:pt x="160" y="51"/>
                  </a:moveTo>
                  <a:cubicBezTo>
                    <a:pt x="160" y="51"/>
                    <a:pt x="160" y="52"/>
                    <a:pt x="159" y="52"/>
                  </a:cubicBezTo>
                  <a:cubicBezTo>
                    <a:pt x="160" y="53"/>
                    <a:pt x="160" y="54"/>
                    <a:pt x="160" y="54"/>
                  </a:cubicBezTo>
                  <a:cubicBezTo>
                    <a:pt x="160" y="69"/>
                    <a:pt x="124" y="81"/>
                    <a:pt x="80" y="81"/>
                  </a:cubicBezTo>
                  <a:cubicBezTo>
                    <a:pt x="36" y="81"/>
                    <a:pt x="0" y="69"/>
                    <a:pt x="0" y="54"/>
                  </a:cubicBezTo>
                  <a:cubicBezTo>
                    <a:pt x="0" y="54"/>
                    <a:pt x="0" y="53"/>
                    <a:pt x="0" y="52"/>
                  </a:cubicBezTo>
                  <a:cubicBezTo>
                    <a:pt x="0" y="52"/>
                    <a:pt x="0" y="51"/>
                    <a:pt x="0" y="51"/>
                  </a:cubicBezTo>
                  <a:lnTo>
                    <a:pt x="0" y="0"/>
                  </a:lnTo>
                  <a:lnTo>
                    <a:pt x="160" y="0"/>
                  </a:lnTo>
                  <a:lnTo>
                    <a:pt x="160" y="49"/>
                  </a:lnTo>
                  <a:cubicBezTo>
                    <a:pt x="161" y="50"/>
                    <a:pt x="160" y="51"/>
                    <a:pt x="160" y="51"/>
                  </a:cubicBezTo>
                </a:path>
              </a:pathLst>
            </a:custGeom>
            <a:solidFill>
              <a:srgbClr val="9182B6"/>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212" name="Freeform 64"/>
            <p:cNvSpPr>
              <a:spLocks/>
            </p:cNvSpPr>
            <p:nvPr/>
          </p:nvSpPr>
          <p:spPr bwMode="auto">
            <a:xfrm>
              <a:off x="2759" y="3804"/>
              <a:ext cx="420" cy="145"/>
            </a:xfrm>
            <a:custGeom>
              <a:avLst/>
              <a:gdLst>
                <a:gd name="T0" fmla="*/ 19947 w 160"/>
                <a:gd name="T1" fmla="*/ 3572 h 55"/>
                <a:gd name="T2" fmla="*/ 9964 w 160"/>
                <a:gd name="T3" fmla="*/ 7000 h 55"/>
                <a:gd name="T4" fmla="*/ 0 w 160"/>
                <a:gd name="T5" fmla="*/ 3572 h 55"/>
                <a:gd name="T6" fmla="*/ 9964 w 160"/>
                <a:gd name="T7" fmla="*/ 0 h 55"/>
                <a:gd name="T8" fmla="*/ 19947 w 160"/>
                <a:gd name="T9" fmla="*/ 3572 h 55"/>
                <a:gd name="T10" fmla="*/ 0 60000 65536"/>
                <a:gd name="T11" fmla="*/ 0 60000 65536"/>
                <a:gd name="T12" fmla="*/ 0 60000 65536"/>
                <a:gd name="T13" fmla="*/ 0 60000 65536"/>
                <a:gd name="T14" fmla="*/ 0 60000 65536"/>
                <a:gd name="T15" fmla="*/ 0 w 160"/>
                <a:gd name="T16" fmla="*/ 0 h 55"/>
                <a:gd name="T17" fmla="*/ 160 w 160"/>
                <a:gd name="T18" fmla="*/ 55 h 55"/>
              </a:gdLst>
              <a:ahLst/>
              <a:cxnLst>
                <a:cxn ang="T10">
                  <a:pos x="T0" y="T1"/>
                </a:cxn>
                <a:cxn ang="T11">
                  <a:pos x="T2" y="T3"/>
                </a:cxn>
                <a:cxn ang="T12">
                  <a:pos x="T4" y="T5"/>
                </a:cxn>
                <a:cxn ang="T13">
                  <a:pos x="T6" y="T7"/>
                </a:cxn>
                <a:cxn ang="T14">
                  <a:pos x="T8" y="T9"/>
                </a:cxn>
              </a:cxnLst>
              <a:rect l="T15" t="T16" r="T17" b="T18"/>
              <a:pathLst>
                <a:path w="160" h="55">
                  <a:moveTo>
                    <a:pt x="160" y="28"/>
                  </a:moveTo>
                  <a:cubicBezTo>
                    <a:pt x="160" y="42"/>
                    <a:pt x="124" y="55"/>
                    <a:pt x="80" y="55"/>
                  </a:cubicBezTo>
                  <a:cubicBezTo>
                    <a:pt x="36" y="55"/>
                    <a:pt x="0" y="42"/>
                    <a:pt x="0" y="28"/>
                  </a:cubicBezTo>
                  <a:cubicBezTo>
                    <a:pt x="0" y="12"/>
                    <a:pt x="36" y="0"/>
                    <a:pt x="80" y="0"/>
                  </a:cubicBezTo>
                  <a:cubicBezTo>
                    <a:pt x="124" y="0"/>
                    <a:pt x="160" y="12"/>
                    <a:pt x="160" y="28"/>
                  </a:cubicBezTo>
                </a:path>
              </a:pathLst>
            </a:custGeom>
            <a:solidFill>
              <a:srgbClr val="BCB1D5"/>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213" name="Freeform 65"/>
            <p:cNvSpPr>
              <a:spLocks/>
            </p:cNvSpPr>
            <p:nvPr/>
          </p:nvSpPr>
          <p:spPr bwMode="auto">
            <a:xfrm>
              <a:off x="2972" y="3825"/>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214" name="Freeform 66"/>
            <p:cNvSpPr>
              <a:spLocks/>
            </p:cNvSpPr>
            <p:nvPr/>
          </p:nvSpPr>
          <p:spPr bwMode="auto">
            <a:xfrm>
              <a:off x="2972" y="3825"/>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215" name="Freeform 67"/>
            <p:cNvSpPr>
              <a:spLocks/>
            </p:cNvSpPr>
            <p:nvPr/>
          </p:nvSpPr>
          <p:spPr bwMode="auto">
            <a:xfrm>
              <a:off x="2822" y="3878"/>
              <a:ext cx="137" cy="47"/>
            </a:xfrm>
            <a:custGeom>
              <a:avLst/>
              <a:gdLst>
                <a:gd name="T0" fmla="*/ 6602 w 52"/>
                <a:gd name="T1" fmla="*/ 465 h 18"/>
                <a:gd name="T2" fmla="*/ 5214 w 52"/>
                <a:gd name="T3" fmla="*/ 0 h 18"/>
                <a:gd name="T4" fmla="*/ 1776 w 52"/>
                <a:gd name="T5" fmla="*/ 1350 h 18"/>
                <a:gd name="T6" fmla="*/ 0 w 52"/>
                <a:gd name="T7" fmla="*/ 982 h 18"/>
                <a:gd name="T8" fmla="*/ 862 w 52"/>
                <a:gd name="T9" fmla="*/ 2188 h 18"/>
                <a:gd name="T10" fmla="*/ 5214 w 52"/>
                <a:gd name="T11" fmla="*/ 2188 h 18"/>
                <a:gd name="T12" fmla="*/ 3333 w 52"/>
                <a:gd name="T13" fmla="*/ 1726 h 18"/>
                <a:gd name="T14" fmla="*/ 6602 w 52"/>
                <a:gd name="T15" fmla="*/ 465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216" name="Freeform 68"/>
            <p:cNvSpPr>
              <a:spLocks/>
            </p:cNvSpPr>
            <p:nvPr/>
          </p:nvSpPr>
          <p:spPr bwMode="auto">
            <a:xfrm>
              <a:off x="2822" y="3878"/>
              <a:ext cx="137" cy="47"/>
            </a:xfrm>
            <a:custGeom>
              <a:avLst/>
              <a:gdLst>
                <a:gd name="T0" fmla="*/ 6602 w 52"/>
                <a:gd name="T1" fmla="*/ 465 h 18"/>
                <a:gd name="T2" fmla="*/ 5214 w 52"/>
                <a:gd name="T3" fmla="*/ 0 h 18"/>
                <a:gd name="T4" fmla="*/ 1776 w 52"/>
                <a:gd name="T5" fmla="*/ 1350 h 18"/>
                <a:gd name="T6" fmla="*/ 0 w 52"/>
                <a:gd name="T7" fmla="*/ 982 h 18"/>
                <a:gd name="T8" fmla="*/ 862 w 52"/>
                <a:gd name="T9" fmla="*/ 2188 h 18"/>
                <a:gd name="T10" fmla="*/ 5214 w 52"/>
                <a:gd name="T11" fmla="*/ 2188 h 18"/>
                <a:gd name="T12" fmla="*/ 3333 w 52"/>
                <a:gd name="T13" fmla="*/ 1726 h 18"/>
                <a:gd name="T14" fmla="*/ 6602 w 52"/>
                <a:gd name="T15" fmla="*/ 465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217" name="Freeform 69"/>
            <p:cNvSpPr>
              <a:spLocks/>
            </p:cNvSpPr>
            <p:nvPr/>
          </p:nvSpPr>
          <p:spPr bwMode="auto">
            <a:xfrm>
              <a:off x="2830" y="3823"/>
              <a:ext cx="136" cy="44"/>
            </a:xfrm>
            <a:custGeom>
              <a:avLst/>
              <a:gdLst>
                <a:gd name="T0" fmla="*/ 0 w 52"/>
                <a:gd name="T1" fmla="*/ 362 h 17"/>
                <a:gd name="T2" fmla="*/ 1449 w 52"/>
                <a:gd name="T3" fmla="*/ 0 h 17"/>
                <a:gd name="T4" fmla="*/ 4917 w 52"/>
                <a:gd name="T5" fmla="*/ 1160 h 17"/>
                <a:gd name="T6" fmla="*/ 6368 w 52"/>
                <a:gd name="T7" fmla="*/ 818 h 17"/>
                <a:gd name="T8" fmla="*/ 5615 w 52"/>
                <a:gd name="T9" fmla="*/ 1977 h 17"/>
                <a:gd name="T10" fmla="*/ 1593 w 52"/>
                <a:gd name="T11" fmla="*/ 1977 h 17"/>
                <a:gd name="T12" fmla="*/ 3188 w 52"/>
                <a:gd name="T13" fmla="*/ 1615 h 17"/>
                <a:gd name="T14" fmla="*/ 0 w 52"/>
                <a:gd name="T15" fmla="*/ 36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218" name="Freeform 70"/>
            <p:cNvSpPr>
              <a:spLocks/>
            </p:cNvSpPr>
            <p:nvPr/>
          </p:nvSpPr>
          <p:spPr bwMode="auto">
            <a:xfrm>
              <a:off x="2830" y="3823"/>
              <a:ext cx="136" cy="44"/>
            </a:xfrm>
            <a:custGeom>
              <a:avLst/>
              <a:gdLst>
                <a:gd name="T0" fmla="*/ 0 w 52"/>
                <a:gd name="T1" fmla="*/ 362 h 17"/>
                <a:gd name="T2" fmla="*/ 1449 w 52"/>
                <a:gd name="T3" fmla="*/ 0 h 17"/>
                <a:gd name="T4" fmla="*/ 4917 w 52"/>
                <a:gd name="T5" fmla="*/ 1160 h 17"/>
                <a:gd name="T6" fmla="*/ 6368 w 52"/>
                <a:gd name="T7" fmla="*/ 818 h 17"/>
                <a:gd name="T8" fmla="*/ 5615 w 52"/>
                <a:gd name="T9" fmla="*/ 1977 h 17"/>
                <a:gd name="T10" fmla="*/ 1593 w 52"/>
                <a:gd name="T11" fmla="*/ 1977 h 17"/>
                <a:gd name="T12" fmla="*/ 3188 w 52"/>
                <a:gd name="T13" fmla="*/ 1615 h 17"/>
                <a:gd name="T14" fmla="*/ 0 w 52"/>
                <a:gd name="T15" fmla="*/ 36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219" name="Freeform 71"/>
            <p:cNvSpPr>
              <a:spLocks/>
            </p:cNvSpPr>
            <p:nvPr/>
          </p:nvSpPr>
          <p:spPr bwMode="auto">
            <a:xfrm>
              <a:off x="2966" y="3883"/>
              <a:ext cx="140" cy="45"/>
            </a:xfrm>
            <a:custGeom>
              <a:avLst/>
              <a:gdLst>
                <a:gd name="T0" fmla="*/ 6818 w 53"/>
                <a:gd name="T1" fmla="*/ 1668 h 17"/>
                <a:gd name="T2" fmla="*/ 5254 w 53"/>
                <a:gd name="T3" fmla="*/ 2208 h 17"/>
                <a:gd name="T4" fmla="*/ 1807 w 53"/>
                <a:gd name="T5" fmla="*/ 778 h 17"/>
                <a:gd name="T6" fmla="*/ 0 w 53"/>
                <a:gd name="T7" fmla="*/ 1183 h 17"/>
                <a:gd name="T8" fmla="*/ 885 w 53"/>
                <a:gd name="T9" fmla="*/ 0 h 17"/>
                <a:gd name="T10" fmla="*/ 5254 w 53"/>
                <a:gd name="T11" fmla="*/ 0 h 17"/>
                <a:gd name="T12" fmla="*/ 3357 w 53"/>
                <a:gd name="T13" fmla="*/ 392 h 17"/>
                <a:gd name="T14" fmla="*/ 6818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220" name="Freeform 72"/>
            <p:cNvSpPr>
              <a:spLocks/>
            </p:cNvSpPr>
            <p:nvPr/>
          </p:nvSpPr>
          <p:spPr bwMode="auto">
            <a:xfrm>
              <a:off x="2966" y="3883"/>
              <a:ext cx="140" cy="45"/>
            </a:xfrm>
            <a:custGeom>
              <a:avLst/>
              <a:gdLst>
                <a:gd name="T0" fmla="*/ 6818 w 53"/>
                <a:gd name="T1" fmla="*/ 1668 h 17"/>
                <a:gd name="T2" fmla="*/ 5254 w 53"/>
                <a:gd name="T3" fmla="*/ 2208 h 17"/>
                <a:gd name="T4" fmla="*/ 1807 w 53"/>
                <a:gd name="T5" fmla="*/ 778 h 17"/>
                <a:gd name="T6" fmla="*/ 0 w 53"/>
                <a:gd name="T7" fmla="*/ 1183 h 17"/>
                <a:gd name="T8" fmla="*/ 885 w 53"/>
                <a:gd name="T9" fmla="*/ 0 h 17"/>
                <a:gd name="T10" fmla="*/ 5254 w 53"/>
                <a:gd name="T11" fmla="*/ 0 h 17"/>
                <a:gd name="T12" fmla="*/ 3357 w 53"/>
                <a:gd name="T13" fmla="*/ 392 h 17"/>
                <a:gd name="T14" fmla="*/ 6818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221" name="Freeform 73"/>
            <p:cNvSpPr>
              <a:spLocks/>
            </p:cNvSpPr>
            <p:nvPr/>
          </p:nvSpPr>
          <p:spPr bwMode="auto">
            <a:xfrm>
              <a:off x="2974" y="3828"/>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222" name="Freeform 74"/>
            <p:cNvSpPr>
              <a:spLocks/>
            </p:cNvSpPr>
            <p:nvPr/>
          </p:nvSpPr>
          <p:spPr bwMode="auto">
            <a:xfrm>
              <a:off x="2974" y="3828"/>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223" name="Freeform 75"/>
            <p:cNvSpPr>
              <a:spLocks/>
            </p:cNvSpPr>
            <p:nvPr/>
          </p:nvSpPr>
          <p:spPr bwMode="auto">
            <a:xfrm>
              <a:off x="2825" y="3880"/>
              <a:ext cx="136" cy="48"/>
            </a:xfrm>
            <a:custGeom>
              <a:avLst/>
              <a:gdLst>
                <a:gd name="T0" fmla="*/ 6368 w 52"/>
                <a:gd name="T1" fmla="*/ 547 h 18"/>
                <a:gd name="T2" fmla="*/ 5006 w 52"/>
                <a:gd name="T3" fmla="*/ 0 h 18"/>
                <a:gd name="T4" fmla="*/ 1737 w 52"/>
                <a:gd name="T5" fmla="*/ 1459 h 18"/>
                <a:gd name="T6" fmla="*/ 0 w 52"/>
                <a:gd name="T7" fmla="*/ 1059 h 18"/>
                <a:gd name="T8" fmla="*/ 842 w 52"/>
                <a:gd name="T9" fmla="*/ 2424 h 18"/>
                <a:gd name="T10" fmla="*/ 5006 w 52"/>
                <a:gd name="T11" fmla="*/ 2424 h 18"/>
                <a:gd name="T12" fmla="*/ 3188 w 52"/>
                <a:gd name="T13" fmla="*/ 1877 h 18"/>
                <a:gd name="T14" fmla="*/ 6368 w 52"/>
                <a:gd name="T15" fmla="*/ 54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224" name="Freeform 76"/>
            <p:cNvSpPr>
              <a:spLocks/>
            </p:cNvSpPr>
            <p:nvPr/>
          </p:nvSpPr>
          <p:spPr bwMode="auto">
            <a:xfrm>
              <a:off x="2825" y="3880"/>
              <a:ext cx="136" cy="48"/>
            </a:xfrm>
            <a:custGeom>
              <a:avLst/>
              <a:gdLst>
                <a:gd name="T0" fmla="*/ 6368 w 52"/>
                <a:gd name="T1" fmla="*/ 547 h 18"/>
                <a:gd name="T2" fmla="*/ 5006 w 52"/>
                <a:gd name="T3" fmla="*/ 0 h 18"/>
                <a:gd name="T4" fmla="*/ 1737 w 52"/>
                <a:gd name="T5" fmla="*/ 1459 h 18"/>
                <a:gd name="T6" fmla="*/ 0 w 52"/>
                <a:gd name="T7" fmla="*/ 1059 h 18"/>
                <a:gd name="T8" fmla="*/ 842 w 52"/>
                <a:gd name="T9" fmla="*/ 2424 h 18"/>
                <a:gd name="T10" fmla="*/ 5006 w 52"/>
                <a:gd name="T11" fmla="*/ 2424 h 18"/>
                <a:gd name="T12" fmla="*/ 3188 w 52"/>
                <a:gd name="T13" fmla="*/ 1877 h 18"/>
                <a:gd name="T14" fmla="*/ 6368 w 52"/>
                <a:gd name="T15" fmla="*/ 54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225" name="Freeform 77"/>
            <p:cNvSpPr>
              <a:spLocks/>
            </p:cNvSpPr>
            <p:nvPr/>
          </p:nvSpPr>
          <p:spPr bwMode="auto">
            <a:xfrm>
              <a:off x="2833" y="3825"/>
              <a:ext cx="136" cy="45"/>
            </a:xfrm>
            <a:custGeom>
              <a:avLst/>
              <a:gdLst>
                <a:gd name="T0" fmla="*/ 0 w 52"/>
                <a:gd name="T1" fmla="*/ 392 h 17"/>
                <a:gd name="T2" fmla="*/ 1449 w 52"/>
                <a:gd name="T3" fmla="*/ 0 h 17"/>
                <a:gd name="T4" fmla="*/ 4917 w 52"/>
                <a:gd name="T5" fmla="*/ 1281 h 17"/>
                <a:gd name="T6" fmla="*/ 6368 w 52"/>
                <a:gd name="T7" fmla="*/ 924 h 17"/>
                <a:gd name="T8" fmla="*/ 5615 w 52"/>
                <a:gd name="T9" fmla="*/ 2208 h 17"/>
                <a:gd name="T10" fmla="*/ 1593 w 52"/>
                <a:gd name="T11" fmla="*/ 2208 h 17"/>
                <a:gd name="T12" fmla="*/ 3188 w 52"/>
                <a:gd name="T13" fmla="*/ 1816 h 17"/>
                <a:gd name="T14" fmla="*/ 0 w 52"/>
                <a:gd name="T15" fmla="*/ 39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226" name="Freeform 78"/>
            <p:cNvSpPr>
              <a:spLocks/>
            </p:cNvSpPr>
            <p:nvPr/>
          </p:nvSpPr>
          <p:spPr bwMode="auto">
            <a:xfrm>
              <a:off x="2833" y="3825"/>
              <a:ext cx="136" cy="45"/>
            </a:xfrm>
            <a:custGeom>
              <a:avLst/>
              <a:gdLst>
                <a:gd name="T0" fmla="*/ 0 w 52"/>
                <a:gd name="T1" fmla="*/ 392 h 17"/>
                <a:gd name="T2" fmla="*/ 1449 w 52"/>
                <a:gd name="T3" fmla="*/ 0 h 17"/>
                <a:gd name="T4" fmla="*/ 4917 w 52"/>
                <a:gd name="T5" fmla="*/ 1281 h 17"/>
                <a:gd name="T6" fmla="*/ 6368 w 52"/>
                <a:gd name="T7" fmla="*/ 924 h 17"/>
                <a:gd name="T8" fmla="*/ 5615 w 52"/>
                <a:gd name="T9" fmla="*/ 2208 h 17"/>
                <a:gd name="T10" fmla="*/ 1593 w 52"/>
                <a:gd name="T11" fmla="*/ 2208 h 17"/>
                <a:gd name="T12" fmla="*/ 3188 w 52"/>
                <a:gd name="T13" fmla="*/ 1816 h 17"/>
                <a:gd name="T14" fmla="*/ 0 w 52"/>
                <a:gd name="T15" fmla="*/ 39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227" name="Freeform 79"/>
            <p:cNvSpPr>
              <a:spLocks/>
            </p:cNvSpPr>
            <p:nvPr/>
          </p:nvSpPr>
          <p:spPr bwMode="auto">
            <a:xfrm>
              <a:off x="2969" y="3886"/>
              <a:ext cx="139" cy="44"/>
            </a:xfrm>
            <a:custGeom>
              <a:avLst/>
              <a:gdLst>
                <a:gd name="T0" fmla="*/ 6583 w 53"/>
                <a:gd name="T1" fmla="*/ 1527 h 17"/>
                <a:gd name="T2" fmla="*/ 5104 w 53"/>
                <a:gd name="T3" fmla="*/ 1977 h 17"/>
                <a:gd name="T4" fmla="*/ 1747 w 53"/>
                <a:gd name="T5" fmla="*/ 709 h 17"/>
                <a:gd name="T6" fmla="*/ 0 w 53"/>
                <a:gd name="T7" fmla="*/ 1038 h 17"/>
                <a:gd name="T8" fmla="*/ 847 w 53"/>
                <a:gd name="T9" fmla="*/ 0 h 17"/>
                <a:gd name="T10" fmla="*/ 5104 w 53"/>
                <a:gd name="T11" fmla="*/ 0 h 17"/>
                <a:gd name="T12" fmla="*/ 3213 w 53"/>
                <a:gd name="T13" fmla="*/ 362 h 17"/>
                <a:gd name="T14" fmla="*/ 6583 w 53"/>
                <a:gd name="T15" fmla="*/ 1527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228" name="Freeform 80"/>
            <p:cNvSpPr>
              <a:spLocks/>
            </p:cNvSpPr>
            <p:nvPr/>
          </p:nvSpPr>
          <p:spPr bwMode="auto">
            <a:xfrm>
              <a:off x="2969" y="3886"/>
              <a:ext cx="139" cy="44"/>
            </a:xfrm>
            <a:custGeom>
              <a:avLst/>
              <a:gdLst>
                <a:gd name="T0" fmla="*/ 6583 w 53"/>
                <a:gd name="T1" fmla="*/ 1527 h 17"/>
                <a:gd name="T2" fmla="*/ 5104 w 53"/>
                <a:gd name="T3" fmla="*/ 1977 h 17"/>
                <a:gd name="T4" fmla="*/ 1747 w 53"/>
                <a:gd name="T5" fmla="*/ 709 h 17"/>
                <a:gd name="T6" fmla="*/ 0 w 53"/>
                <a:gd name="T7" fmla="*/ 1038 h 17"/>
                <a:gd name="T8" fmla="*/ 847 w 53"/>
                <a:gd name="T9" fmla="*/ 0 h 17"/>
                <a:gd name="T10" fmla="*/ 5104 w 53"/>
                <a:gd name="T11" fmla="*/ 0 h 17"/>
                <a:gd name="T12" fmla="*/ 3213 w 53"/>
                <a:gd name="T13" fmla="*/ 362 h 17"/>
                <a:gd name="T14" fmla="*/ 6583 w 53"/>
                <a:gd name="T15" fmla="*/ 1527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229" name="Freeform 81"/>
            <p:cNvSpPr>
              <a:spLocks/>
            </p:cNvSpPr>
            <p:nvPr/>
          </p:nvSpPr>
          <p:spPr bwMode="auto">
            <a:xfrm>
              <a:off x="2875" y="3959"/>
              <a:ext cx="178" cy="121"/>
            </a:xfrm>
            <a:custGeom>
              <a:avLst/>
              <a:gdLst>
                <a:gd name="T0" fmla="*/ 0 w 68"/>
                <a:gd name="T1" fmla="*/ 0 h 46"/>
                <a:gd name="T2" fmla="*/ 2440 w 68"/>
                <a:gd name="T3" fmla="*/ 0 h 46"/>
                <a:gd name="T4" fmla="*/ 4180 w 68"/>
                <a:gd name="T5" fmla="*/ 4167 h 46"/>
                <a:gd name="T6" fmla="*/ 5921 w 68"/>
                <a:gd name="T7" fmla="*/ 0 h 46"/>
                <a:gd name="T8" fmla="*/ 8361 w 68"/>
                <a:gd name="T9" fmla="*/ 0 h 46"/>
                <a:gd name="T10" fmla="*/ 5544 w 68"/>
                <a:gd name="T11" fmla="*/ 5784 h 46"/>
                <a:gd name="T12" fmla="*/ 2817 w 68"/>
                <a:gd name="T13" fmla="*/ 5784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3" y="46"/>
                  </a:lnTo>
                  <a:lnTo>
                    <a:pt x="0" y="0"/>
                  </a:lnTo>
                </a:path>
              </a:pathLst>
            </a:custGeom>
            <a:solidFill>
              <a:srgbClr val="25221E"/>
            </a:solidFill>
            <a:ln w="9525">
              <a:noFill/>
              <a:round/>
              <a:headEnd/>
              <a:tailEnd/>
            </a:ln>
          </p:spPr>
          <p:txBody>
            <a:bodyPr/>
            <a:lstStyle/>
            <a:p>
              <a:endParaRPr lang="en-US">
                <a:latin typeface="Arial" pitchFamily="34" charset="0"/>
                <a:cs typeface="Arial" pitchFamily="34" charset="0"/>
              </a:endParaRPr>
            </a:p>
          </p:txBody>
        </p:sp>
        <p:sp>
          <p:nvSpPr>
            <p:cNvPr id="230" name="Freeform 82"/>
            <p:cNvSpPr>
              <a:spLocks/>
            </p:cNvSpPr>
            <p:nvPr/>
          </p:nvSpPr>
          <p:spPr bwMode="auto">
            <a:xfrm>
              <a:off x="2885" y="3962"/>
              <a:ext cx="179" cy="121"/>
            </a:xfrm>
            <a:custGeom>
              <a:avLst/>
              <a:gdLst>
                <a:gd name="T0" fmla="*/ 0 w 68"/>
                <a:gd name="T1" fmla="*/ 0 h 46"/>
                <a:gd name="T2" fmla="*/ 2556 w 68"/>
                <a:gd name="T3" fmla="*/ 0 h 46"/>
                <a:gd name="T4" fmla="*/ 4325 w 68"/>
                <a:gd name="T5" fmla="*/ 4167 h 46"/>
                <a:gd name="T6" fmla="*/ 6057 w 68"/>
                <a:gd name="T7" fmla="*/ 0 h 46"/>
                <a:gd name="T8" fmla="*/ 8592 w 68"/>
                <a:gd name="T9" fmla="*/ 0 h 46"/>
                <a:gd name="T10" fmla="*/ 5675 w 68"/>
                <a:gd name="T11" fmla="*/ 5784 h 46"/>
                <a:gd name="T12" fmla="*/ 3027 w 68"/>
                <a:gd name="T13" fmla="*/ 5784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4" y="46"/>
                  </a:lnTo>
                  <a:lnTo>
                    <a:pt x="0" y="0"/>
                  </a:lnTo>
                </a:path>
              </a:pathLst>
            </a:custGeom>
            <a:solidFill>
              <a:srgbClr val="F9DB6D"/>
            </a:solidFill>
            <a:ln w="9525">
              <a:noFill/>
              <a:round/>
              <a:headEnd/>
              <a:tailEnd/>
            </a:ln>
          </p:spPr>
          <p:txBody>
            <a:bodyPr/>
            <a:lstStyle/>
            <a:p>
              <a:endParaRPr lang="en-US">
                <a:latin typeface="Arial" pitchFamily="34" charset="0"/>
                <a:cs typeface="Arial" pitchFamily="34" charset="0"/>
              </a:endParaRPr>
            </a:p>
          </p:txBody>
        </p:sp>
      </p:grpSp>
      <p:sp>
        <p:nvSpPr>
          <p:cNvPr id="231" name="Line 24"/>
          <p:cNvSpPr>
            <a:spLocks noChangeShapeType="1"/>
          </p:cNvSpPr>
          <p:nvPr/>
        </p:nvSpPr>
        <p:spPr bwMode="auto">
          <a:xfrm>
            <a:off x="6248400" y="4865783"/>
            <a:ext cx="0" cy="469590"/>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pic>
        <p:nvPicPr>
          <p:cNvPr id="232" name="Picture 2" descr="C:\Users\jhorrillo\Desktop\GXE5120left.jpg"/>
          <p:cNvPicPr>
            <a:picLocks noChangeAspect="1" noChangeArrowheads="1"/>
          </p:cNvPicPr>
          <p:nvPr/>
        </p:nvPicPr>
        <p:blipFill>
          <a:blip r:embed="rId5" cstate="print"/>
          <a:srcRect t="27162" b="28908"/>
          <a:stretch>
            <a:fillRect/>
          </a:stretch>
        </p:blipFill>
        <p:spPr bwMode="auto">
          <a:xfrm>
            <a:off x="5562601" y="5058601"/>
            <a:ext cx="1438275" cy="645383"/>
          </a:xfrm>
          <a:prstGeom prst="rect">
            <a:avLst/>
          </a:prstGeom>
          <a:noFill/>
          <a:ln w="9525">
            <a:noFill/>
            <a:miter lim="800000"/>
            <a:headEnd/>
            <a:tailEnd/>
          </a:ln>
        </p:spPr>
      </p:pic>
      <p:sp>
        <p:nvSpPr>
          <p:cNvPr id="233" name="Rectangle 531"/>
          <p:cNvSpPr>
            <a:spLocks noChangeArrowheads="1"/>
          </p:cNvSpPr>
          <p:nvPr/>
        </p:nvSpPr>
        <p:spPr bwMode="auto">
          <a:xfrm>
            <a:off x="2971801" y="4213073"/>
            <a:ext cx="1069203" cy="307777"/>
          </a:xfrm>
          <a:prstGeom prst="rect">
            <a:avLst/>
          </a:prstGeom>
          <a:noFill/>
          <a:ln w="9525">
            <a:noFill/>
            <a:miter lim="800000"/>
            <a:headEnd/>
            <a:tailEnd/>
          </a:ln>
        </p:spPr>
        <p:txBody>
          <a:bodyPr wrap="none" lIns="0" tIns="0" rIns="0" bIns="0">
            <a:spAutoFit/>
          </a:bodyPr>
          <a:lstStyle/>
          <a:p>
            <a:pPr defTabSz="1001713" eaLnBrk="0" hangingPunct="0"/>
            <a:r>
              <a:rPr lang="en-US" altLang="zh-CN" sz="2000" b="1" dirty="0">
                <a:solidFill>
                  <a:schemeClr val="accent2"/>
                </a:solidFill>
                <a:latin typeface="Arial" pitchFamily="34" charset="0"/>
                <a:cs typeface="Arial" pitchFamily="34" charset="0"/>
              </a:rPr>
              <a:t>Morocco</a:t>
            </a:r>
            <a:endParaRPr lang="zh-CN" altLang="en-US" sz="2000" b="1" dirty="0">
              <a:solidFill>
                <a:schemeClr val="accent2"/>
              </a:solidFill>
              <a:latin typeface="Arial" pitchFamily="34" charset="0"/>
              <a:cs typeface="Arial" pitchFamily="34" charset="0"/>
            </a:endParaRPr>
          </a:p>
        </p:txBody>
      </p:sp>
      <p:sp>
        <p:nvSpPr>
          <p:cNvPr id="234" name="Rectangle 531"/>
          <p:cNvSpPr>
            <a:spLocks noChangeArrowheads="1"/>
          </p:cNvSpPr>
          <p:nvPr/>
        </p:nvSpPr>
        <p:spPr bwMode="auto">
          <a:xfrm>
            <a:off x="8453271" y="4139680"/>
            <a:ext cx="1098314" cy="307777"/>
          </a:xfrm>
          <a:prstGeom prst="rect">
            <a:avLst/>
          </a:prstGeom>
          <a:noFill/>
          <a:ln w="9525">
            <a:noFill/>
            <a:miter lim="800000"/>
            <a:headEnd/>
            <a:tailEnd/>
          </a:ln>
        </p:spPr>
        <p:txBody>
          <a:bodyPr wrap="none" lIns="0" tIns="0" rIns="0" bIns="0">
            <a:spAutoFit/>
          </a:bodyPr>
          <a:lstStyle/>
          <a:p>
            <a:pPr defTabSz="1001713" eaLnBrk="0" hangingPunct="0"/>
            <a:r>
              <a:rPr lang="en-US" altLang="zh-CN" sz="2000" b="1" dirty="0" err="1">
                <a:solidFill>
                  <a:schemeClr val="accent2"/>
                </a:solidFill>
                <a:latin typeface="Arial" pitchFamily="34" charset="0"/>
                <a:cs typeface="Arial" pitchFamily="34" charset="0"/>
              </a:rPr>
              <a:t>Venezula</a:t>
            </a:r>
            <a:endParaRPr lang="zh-CN" altLang="en-US" sz="2000" b="1" dirty="0">
              <a:solidFill>
                <a:schemeClr val="accent2"/>
              </a:solidFill>
              <a:latin typeface="Arial" pitchFamily="34" charset="0"/>
              <a:cs typeface="Arial" pitchFamily="34" charset="0"/>
            </a:endParaRPr>
          </a:p>
        </p:txBody>
      </p:sp>
      <p:sp>
        <p:nvSpPr>
          <p:cNvPr id="235" name="Rectangle 531"/>
          <p:cNvSpPr>
            <a:spLocks noChangeArrowheads="1"/>
          </p:cNvSpPr>
          <p:nvPr/>
        </p:nvSpPr>
        <p:spPr bwMode="auto">
          <a:xfrm>
            <a:off x="4776768" y="5207944"/>
            <a:ext cx="713337" cy="307777"/>
          </a:xfrm>
          <a:prstGeom prst="rect">
            <a:avLst/>
          </a:prstGeom>
          <a:noFill/>
          <a:ln w="9525">
            <a:noFill/>
            <a:miter lim="800000"/>
            <a:headEnd/>
            <a:tailEnd/>
          </a:ln>
        </p:spPr>
        <p:txBody>
          <a:bodyPr wrap="none" lIns="0" tIns="0" rIns="0" bIns="0">
            <a:spAutoFit/>
          </a:bodyPr>
          <a:lstStyle/>
          <a:p>
            <a:pPr defTabSz="1001713" eaLnBrk="0" hangingPunct="0"/>
            <a:r>
              <a:rPr lang="en-US" altLang="zh-CN" sz="2000" b="1" dirty="0">
                <a:solidFill>
                  <a:schemeClr val="accent2"/>
                </a:solidFill>
                <a:latin typeface="Arial" pitchFamily="34" charset="0"/>
                <a:cs typeface="Arial" pitchFamily="34" charset="0"/>
              </a:rPr>
              <a:t>China</a:t>
            </a:r>
            <a:endParaRPr lang="zh-CN" altLang="en-US" sz="2000" b="1" dirty="0">
              <a:solidFill>
                <a:schemeClr val="accent2"/>
              </a:solidFill>
              <a:latin typeface="Arial" pitchFamily="34" charset="0"/>
              <a:cs typeface="Arial" pitchFamily="34" charset="0"/>
            </a:endParaRPr>
          </a:p>
        </p:txBody>
      </p:sp>
      <p:sp>
        <p:nvSpPr>
          <p:cNvPr id="121" name="TextBox 120"/>
          <p:cNvSpPr txBox="1"/>
          <p:nvPr/>
        </p:nvSpPr>
        <p:spPr>
          <a:xfrm>
            <a:off x="8824596" y="5610152"/>
            <a:ext cx="3559871" cy="523220"/>
          </a:xfrm>
          <a:prstGeom prst="rect">
            <a:avLst/>
          </a:prstGeom>
          <a:noFill/>
        </p:spPr>
        <p:txBody>
          <a:bodyPr wrap="square" rtlCol="0">
            <a:spAutoFit/>
          </a:bodyPr>
          <a:lstStyle/>
          <a:p>
            <a:pPr>
              <a:spcBef>
                <a:spcPct val="20000"/>
              </a:spcBef>
              <a:defRPr/>
            </a:pPr>
            <a:r>
              <a:rPr lang="tr-TR" sz="2800" b="1" dirty="0">
                <a:solidFill>
                  <a:srgbClr val="0000B4"/>
                </a:solidFill>
              </a:rPr>
              <a:t>Dağıtım</a:t>
            </a:r>
            <a:r>
              <a:rPr lang="en-US" sz="2800" b="1" dirty="0">
                <a:solidFill>
                  <a:srgbClr val="0000B4"/>
                </a:solidFill>
              </a:rPr>
              <a:t> </a:t>
            </a:r>
            <a:r>
              <a:rPr lang="tr-TR" sz="2800" b="1" dirty="0">
                <a:solidFill>
                  <a:srgbClr val="0000B4"/>
                </a:solidFill>
              </a:rPr>
              <a:t>Senaryosu</a:t>
            </a:r>
            <a:endParaRPr lang="en-US" sz="2800" b="1" dirty="0">
              <a:solidFill>
                <a:srgbClr val="0000B4"/>
              </a:solidFill>
            </a:endParaRPr>
          </a:p>
        </p:txBody>
      </p:sp>
    </p:spTree>
    <p:extLst>
      <p:ext uri="{BB962C8B-B14F-4D97-AF65-F5344CB8AC3E}">
        <p14:creationId xmlns:p14="http://schemas.microsoft.com/office/powerpoint/2010/main" val="40320900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2520" y="2245950"/>
            <a:ext cx="5705765" cy="2862322"/>
          </a:xfrm>
          <a:prstGeom prst="rect">
            <a:avLst/>
          </a:prstGeom>
          <a:noFill/>
        </p:spPr>
        <p:txBody>
          <a:bodyPr wrap="square" rtlCol="0">
            <a:spAutoFit/>
          </a:bodyPr>
          <a:lstStyle/>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UCM with Asterisk 13 supports Web Real-Time Communication (Web RTC). </a:t>
            </a:r>
          </a:p>
          <a:p>
            <a:pPr marL="285750" indent="-285750" defTabSz="457200" eaLnBrk="0" fontAlgn="base" hangingPunct="0">
              <a:spcBef>
                <a:spcPct val="0"/>
              </a:spcBef>
              <a:spcAft>
                <a:spcPct val="0"/>
              </a:spcAft>
              <a:buFont typeface="Wingdings" panose="05000000000000000000" pitchFamily="2" charset="2"/>
              <a:buChar char="q"/>
            </a:pPr>
            <a:endParaRPr lang="en-US" dirty="0">
              <a:solidFill>
                <a:srgbClr val="000000"/>
              </a:solidFill>
              <a:latin typeface="Arial" panose="020B0604020202020204" pitchFamily="34" charset="0"/>
            </a:endParaRPr>
          </a:p>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With Web RTC compatibility, web browser and mobile applications can reach UCM extensions on SIP end device,  without worrying about client side application or NAT issues.</a:t>
            </a:r>
          </a:p>
          <a:p>
            <a:pPr marL="285750" indent="-285750" defTabSz="457200" eaLnBrk="0" fontAlgn="base" hangingPunct="0">
              <a:spcBef>
                <a:spcPct val="0"/>
              </a:spcBef>
              <a:spcAft>
                <a:spcPct val="0"/>
              </a:spcAft>
              <a:buFont typeface="Wingdings" panose="05000000000000000000" pitchFamily="2" charset="2"/>
              <a:buChar char="q"/>
            </a:pPr>
            <a:endParaRPr lang="en-US" dirty="0">
              <a:solidFill>
                <a:srgbClr val="000000"/>
              </a:solidFill>
              <a:latin typeface="Arial" panose="020B0604020202020204" pitchFamily="34" charset="0"/>
            </a:endParaRPr>
          </a:p>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Web RTC is easy to configure on UCM and it’s plug-in free on web browsers.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999" y="2117556"/>
            <a:ext cx="6118225" cy="2849563"/>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432520" y="1389102"/>
            <a:ext cx="1687226" cy="609601"/>
          </a:xfrm>
          <a:prstGeom prst="rect">
            <a:avLst/>
          </a:prstGeom>
        </p:spPr>
        <p:txBody>
          <a:bodyPr vert="horz" lIns="91440" tIns="45720" rIns="91440" bIns="45720" rtlCol="0">
            <a:noAutofit/>
          </a:bodyPr>
          <a:lstStyle/>
          <a:p>
            <a:r>
              <a:rPr lang="en-US" sz="2800" b="1" dirty="0" err="1">
                <a:solidFill>
                  <a:srgbClr val="000099"/>
                </a:solidFill>
              </a:rPr>
              <a:t>WebRTC</a:t>
            </a:r>
            <a:endParaRPr lang="en-US" sz="2800" b="1" dirty="0">
              <a:solidFill>
                <a:srgbClr val="000099"/>
              </a:solidFill>
            </a:endParaRPr>
          </a:p>
        </p:txBody>
      </p:sp>
      <p:sp>
        <p:nvSpPr>
          <p:cNvPr id="6" name="TextBox 5"/>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0752762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9240" y="2114158"/>
            <a:ext cx="10810007" cy="3170099"/>
          </a:xfrm>
          <a:prstGeom prst="rect">
            <a:avLst/>
          </a:prstGeom>
          <a:noFill/>
        </p:spPr>
        <p:txBody>
          <a:bodyPr wrap="square" rtlCol="0">
            <a:spAutoFit/>
          </a:bodyPr>
          <a:lstStyle/>
          <a:p>
            <a:pPr marL="285750" indent="-285750" algn="just" defTabSz="457200" eaLnBrk="0" fontAlgn="base" hangingPunct="0">
              <a:spcBef>
                <a:spcPct val="0"/>
              </a:spcBef>
              <a:spcAft>
                <a:spcPct val="0"/>
              </a:spcAft>
              <a:buFont typeface="Wingdings" panose="05000000000000000000" pitchFamily="2" charset="2"/>
              <a:buChar char="q"/>
            </a:pPr>
            <a:r>
              <a:rPr lang="en-US" sz="2000" dirty="0">
                <a:solidFill>
                  <a:srgbClr val="000000"/>
                </a:solidFill>
                <a:latin typeface="Arial" panose="020B0604020202020204" pitchFamily="34" charset="0"/>
              </a:rPr>
              <a:t>Supported by most web browsers, such as Firefox and Google Chrome. Users can use the browser to initiate the call without worrying about plug-in, client application or NAT issues.</a:t>
            </a:r>
          </a:p>
          <a:p>
            <a:pPr marL="285750" indent="-285750" defTabSz="457200" eaLnBrk="0" fontAlgn="base" hangingPunct="0">
              <a:spcBef>
                <a:spcPct val="0"/>
              </a:spcBef>
              <a:spcAft>
                <a:spcPct val="0"/>
              </a:spcAft>
              <a:buFont typeface="Wingdings" panose="05000000000000000000" pitchFamily="2" charset="2"/>
              <a:buChar char="q"/>
            </a:pPr>
            <a:endParaRPr lang="en-US" sz="2000" dirty="0">
              <a:solidFill>
                <a:srgbClr val="000000"/>
              </a:solidFill>
              <a:latin typeface="Arial" panose="020B0604020202020204" pitchFamily="34" charset="0"/>
            </a:endParaRPr>
          </a:p>
          <a:p>
            <a:pPr marL="285750" indent="-285750" algn="just" defTabSz="457200" eaLnBrk="0" fontAlgn="base" hangingPunct="0">
              <a:spcBef>
                <a:spcPct val="0"/>
              </a:spcBef>
              <a:spcAft>
                <a:spcPct val="0"/>
              </a:spcAft>
              <a:buFont typeface="Wingdings" panose="05000000000000000000" pitchFamily="2" charset="2"/>
              <a:buChar char="q"/>
            </a:pPr>
            <a:r>
              <a:rPr lang="en-US" sz="2000" dirty="0">
                <a:solidFill>
                  <a:srgbClr val="000000"/>
                </a:solidFill>
                <a:latin typeface="Arial" panose="020B0604020202020204" pitchFamily="34" charset="0"/>
              </a:rPr>
              <a:t>Since the call is initiated from web directly, UCM will be able to collect user information automatically, such as geo-location, IP address, language etc. If customer seeks help through </a:t>
            </a:r>
            <a:r>
              <a:rPr lang="en-US" sz="2000" dirty="0" err="1">
                <a:solidFill>
                  <a:srgbClr val="000000"/>
                </a:solidFill>
                <a:latin typeface="Arial" panose="020B0604020202020204" pitchFamily="34" charset="0"/>
              </a:rPr>
              <a:t>WebRTC</a:t>
            </a:r>
            <a:r>
              <a:rPr lang="en-US" sz="2000" dirty="0">
                <a:solidFill>
                  <a:srgbClr val="000000"/>
                </a:solidFill>
                <a:latin typeface="Arial" panose="020B0604020202020204" pitchFamily="34" charset="0"/>
              </a:rPr>
              <a:t>, UCM will be able to automatically route the inquiry to the destination.</a:t>
            </a:r>
          </a:p>
          <a:p>
            <a:pPr marL="285750" indent="-285750" defTabSz="457200" eaLnBrk="0" fontAlgn="base" hangingPunct="0">
              <a:spcBef>
                <a:spcPct val="0"/>
              </a:spcBef>
              <a:spcAft>
                <a:spcPct val="0"/>
              </a:spcAft>
              <a:buFont typeface="Wingdings" panose="05000000000000000000" pitchFamily="2" charset="2"/>
              <a:buChar char="q"/>
            </a:pPr>
            <a:endParaRPr lang="en-US" sz="2000" dirty="0">
              <a:solidFill>
                <a:srgbClr val="000000"/>
              </a:solidFill>
              <a:latin typeface="Arial" panose="020B0604020202020204" pitchFamily="34" charset="0"/>
            </a:endParaRPr>
          </a:p>
          <a:p>
            <a:pPr marL="285750" indent="-285750" defTabSz="457200" eaLnBrk="0" fontAlgn="base" hangingPunct="0">
              <a:spcBef>
                <a:spcPct val="0"/>
              </a:spcBef>
              <a:spcAft>
                <a:spcPct val="0"/>
              </a:spcAft>
              <a:buFont typeface="Wingdings" panose="05000000000000000000" pitchFamily="2" charset="2"/>
              <a:buChar char="q"/>
            </a:pPr>
            <a:r>
              <a:rPr lang="en-US" sz="2000" dirty="0">
                <a:solidFill>
                  <a:srgbClr val="000000"/>
                </a:solidFill>
                <a:latin typeface="Arial" panose="020B0604020202020204" pitchFamily="34" charset="0"/>
              </a:rPr>
              <a:t>Support video calls.</a:t>
            </a:r>
          </a:p>
          <a:p>
            <a:pPr marL="285750" indent="-285750" defTabSz="457200" eaLnBrk="0" fontAlgn="base" hangingPunct="0">
              <a:spcBef>
                <a:spcPct val="0"/>
              </a:spcBef>
              <a:spcAft>
                <a:spcPct val="0"/>
              </a:spcAft>
              <a:buFont typeface="Wingdings" panose="05000000000000000000" pitchFamily="2" charset="2"/>
              <a:buChar char="q"/>
            </a:pPr>
            <a:endParaRPr lang="en-US" sz="2000" dirty="0">
              <a:solidFill>
                <a:srgbClr val="000000"/>
              </a:solidFill>
              <a:latin typeface="Arial" panose="020B0604020202020204" pitchFamily="34" charset="0"/>
            </a:endParaRPr>
          </a:p>
          <a:p>
            <a:pPr marL="285750" indent="-285750" defTabSz="457200" eaLnBrk="0" fontAlgn="base" hangingPunct="0">
              <a:spcBef>
                <a:spcPct val="0"/>
              </a:spcBef>
              <a:spcAft>
                <a:spcPct val="0"/>
              </a:spcAft>
              <a:buFont typeface="Wingdings" panose="05000000000000000000" pitchFamily="2" charset="2"/>
              <a:buChar char="q"/>
            </a:pPr>
            <a:r>
              <a:rPr lang="en-US" sz="2000" dirty="0">
                <a:solidFill>
                  <a:srgbClr val="000000"/>
                </a:solidFill>
                <a:latin typeface="Arial" panose="020B0604020202020204" pitchFamily="34" charset="0"/>
              </a:rPr>
              <a:t>Support sending message and file.</a:t>
            </a:r>
          </a:p>
        </p:txBody>
      </p:sp>
      <p:sp>
        <p:nvSpPr>
          <p:cNvPr id="10" name="Content Placeholder 2"/>
          <p:cNvSpPr txBox="1">
            <a:spLocks/>
          </p:cNvSpPr>
          <p:nvPr/>
        </p:nvSpPr>
        <p:spPr>
          <a:xfrm>
            <a:off x="267420" y="1485433"/>
            <a:ext cx="3987080" cy="609601"/>
          </a:xfrm>
          <a:prstGeom prst="rect">
            <a:avLst/>
          </a:prstGeom>
        </p:spPr>
        <p:txBody>
          <a:bodyPr vert="horz" lIns="91440" tIns="45720" rIns="91440" bIns="45720" rtlCol="0">
            <a:noAutofit/>
          </a:bodyPr>
          <a:lstStyle/>
          <a:p>
            <a:r>
              <a:rPr lang="en-US" sz="2800" b="1" dirty="0">
                <a:solidFill>
                  <a:srgbClr val="000099"/>
                </a:solidFill>
              </a:rPr>
              <a:t>Web RTC - Benefits</a:t>
            </a:r>
          </a:p>
          <a:p>
            <a:endParaRPr lang="en-US" sz="3200" dirty="0"/>
          </a:p>
        </p:txBody>
      </p:sp>
      <p:sp>
        <p:nvSpPr>
          <p:cNvPr id="6" name="TextBox 5"/>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21308273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ChangeArrowheads="1"/>
          </p:cNvSpPr>
          <p:nvPr/>
        </p:nvSpPr>
        <p:spPr bwMode="auto">
          <a:xfrm>
            <a:off x="3253753" y="2021349"/>
            <a:ext cx="5266383"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1950" b="1" dirty="0">
                <a:solidFill>
                  <a:schemeClr val="bg1"/>
                </a:solidFill>
                <a:latin typeface="+mn-lt"/>
              </a:rPr>
              <a:t>Quick</a:t>
            </a:r>
            <a:r>
              <a:rPr lang="en-US" sz="1950" b="1" dirty="0">
                <a:solidFill>
                  <a:schemeClr val="bg1"/>
                </a:solidFill>
                <a:latin typeface="+mj-lt"/>
              </a:rPr>
              <a:t> </a:t>
            </a:r>
            <a:r>
              <a:rPr lang="en-US" sz="1950" b="1" dirty="0">
                <a:solidFill>
                  <a:schemeClr val="bg1"/>
                </a:solidFill>
                <a:latin typeface="+mn-lt"/>
              </a:rPr>
              <a:t>Setup &amp; Zero Config</a:t>
            </a:r>
          </a:p>
        </p:txBody>
      </p:sp>
      <p:sp>
        <p:nvSpPr>
          <p:cNvPr id="5" name="TextBox 4"/>
          <p:cNvSpPr txBox="1"/>
          <p:nvPr/>
        </p:nvSpPr>
        <p:spPr>
          <a:xfrm>
            <a:off x="3245020" y="1406675"/>
            <a:ext cx="5275115" cy="390100"/>
          </a:xfrm>
          <a:prstGeom prst="rect">
            <a:avLst/>
          </a:prstGeom>
          <a:noFill/>
        </p:spPr>
        <p:txBody>
          <a:bodyPr wrap="square">
            <a:spAutoFit/>
          </a:bodyPr>
          <a:lstStyle/>
          <a:p>
            <a:pPr>
              <a:defRPr/>
            </a:pPr>
            <a:r>
              <a:rPr lang="en-US" sz="1950" b="1" dirty="0">
                <a:solidFill>
                  <a:schemeClr val="bg1"/>
                </a:solidFill>
              </a:rPr>
              <a:t>Introduction to UCM6XXX series</a:t>
            </a:r>
          </a:p>
        </p:txBody>
      </p:sp>
      <p:sp>
        <p:nvSpPr>
          <p:cNvPr id="7" name="TextBox 11"/>
          <p:cNvSpPr txBox="1">
            <a:spLocks noChangeArrowheads="1"/>
          </p:cNvSpPr>
          <p:nvPr/>
        </p:nvSpPr>
        <p:spPr bwMode="auto">
          <a:xfrm>
            <a:off x="3273722" y="2634021"/>
            <a:ext cx="5226443"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950" b="1" dirty="0">
                <a:solidFill>
                  <a:schemeClr val="bg1"/>
                </a:solidFill>
                <a:latin typeface="+mn-lt"/>
              </a:rPr>
              <a:t>UC</a:t>
            </a:r>
            <a:r>
              <a:rPr lang="en-US" sz="1950" b="1" dirty="0">
                <a:solidFill>
                  <a:schemeClr val="bg1"/>
                </a:solidFill>
                <a:latin typeface="+mj-lt"/>
              </a:rPr>
              <a:t> </a:t>
            </a:r>
            <a:r>
              <a:rPr lang="en-US" sz="1950" b="1" dirty="0">
                <a:solidFill>
                  <a:schemeClr val="bg1"/>
                </a:solidFill>
                <a:latin typeface="+mn-lt"/>
              </a:rPr>
              <a:t>Features</a:t>
            </a:r>
            <a:r>
              <a:rPr lang="en-US" sz="1950" b="1" dirty="0">
                <a:solidFill>
                  <a:schemeClr val="bg1"/>
                </a:solidFill>
                <a:latin typeface="+mj-lt"/>
              </a:rPr>
              <a:t> </a:t>
            </a:r>
            <a:r>
              <a:rPr lang="en-US" sz="1950" b="1" dirty="0">
                <a:solidFill>
                  <a:schemeClr val="bg1"/>
                </a:solidFill>
                <a:latin typeface="+mn-lt"/>
              </a:rPr>
              <a:t>&amp;</a:t>
            </a:r>
            <a:r>
              <a:rPr lang="en-US" sz="1950" b="1" dirty="0">
                <a:solidFill>
                  <a:schemeClr val="bg1"/>
                </a:solidFill>
                <a:latin typeface="+mj-lt"/>
              </a:rPr>
              <a:t> </a:t>
            </a:r>
            <a:r>
              <a:rPr lang="en-US" sz="1950" b="1" dirty="0">
                <a:solidFill>
                  <a:schemeClr val="bg1"/>
                </a:solidFill>
                <a:latin typeface="+mn-lt"/>
              </a:rPr>
              <a:t>Positioning</a:t>
            </a:r>
          </a:p>
        </p:txBody>
      </p:sp>
      <p:sp>
        <p:nvSpPr>
          <p:cNvPr id="8" name="TextBox 7"/>
          <p:cNvSpPr txBox="1"/>
          <p:nvPr/>
        </p:nvSpPr>
        <p:spPr>
          <a:xfrm>
            <a:off x="3261797" y="817946"/>
            <a:ext cx="5221804" cy="392415"/>
          </a:xfrm>
          <a:prstGeom prst="rect">
            <a:avLst/>
          </a:prstGeom>
          <a:noFill/>
        </p:spPr>
        <p:txBody>
          <a:bodyPr wrap="square">
            <a:spAutoFit/>
          </a:bodyPr>
          <a:lstStyle/>
          <a:p>
            <a:pPr>
              <a:defRPr/>
            </a:pPr>
            <a:r>
              <a:rPr lang="en-US" sz="1950" b="1" dirty="0">
                <a:solidFill>
                  <a:schemeClr val="bg1"/>
                </a:solidFill>
              </a:rPr>
              <a:t>Company Overview</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588" y="2599426"/>
            <a:ext cx="2314557" cy="2314557"/>
          </a:xfrm>
          <a:prstGeom prst="rect">
            <a:avLst/>
          </a:prstGeom>
        </p:spPr>
      </p:pic>
      <p:sp>
        <p:nvSpPr>
          <p:cNvPr id="10" name="TextBox 13"/>
          <p:cNvSpPr txBox="1">
            <a:spLocks noChangeArrowheads="1"/>
          </p:cNvSpPr>
          <p:nvPr/>
        </p:nvSpPr>
        <p:spPr bwMode="auto">
          <a:xfrm>
            <a:off x="3288383" y="4390802"/>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Security</a:t>
            </a:r>
          </a:p>
        </p:txBody>
      </p:sp>
      <p:sp>
        <p:nvSpPr>
          <p:cNvPr id="11" name="TextBox 10"/>
          <p:cNvSpPr txBox="1"/>
          <p:nvPr/>
        </p:nvSpPr>
        <p:spPr>
          <a:xfrm>
            <a:off x="3245021" y="3831827"/>
            <a:ext cx="5231040" cy="392415"/>
          </a:xfrm>
          <a:prstGeom prst="rect">
            <a:avLst/>
          </a:prstGeom>
          <a:noFill/>
        </p:spPr>
        <p:txBody>
          <a:bodyPr wrap="square">
            <a:spAutoFit/>
          </a:bodyPr>
          <a:lstStyle/>
          <a:p>
            <a:pPr>
              <a:defRPr/>
            </a:pPr>
            <a:r>
              <a:rPr lang="en-US" sz="1950" b="1" dirty="0">
                <a:solidFill>
                  <a:schemeClr val="bg1"/>
                </a:solidFill>
              </a:rPr>
              <a:t>Reporting, Maintenance</a:t>
            </a:r>
            <a:r>
              <a:rPr lang="en-US" sz="1950" b="1" dirty="0">
                <a:solidFill>
                  <a:schemeClr val="bg1"/>
                </a:solidFill>
                <a:latin typeface="+mj-lt"/>
              </a:rPr>
              <a:t> </a:t>
            </a:r>
            <a:r>
              <a:rPr lang="en-US" sz="1950" b="1" dirty="0">
                <a:solidFill>
                  <a:schemeClr val="bg1"/>
                </a:solidFill>
              </a:rPr>
              <a:t>&amp;</a:t>
            </a:r>
            <a:r>
              <a:rPr lang="en-US" sz="1950" b="1" dirty="0">
                <a:solidFill>
                  <a:schemeClr val="bg1"/>
                </a:solidFill>
                <a:latin typeface="+mj-lt"/>
              </a:rPr>
              <a:t> </a:t>
            </a:r>
            <a:r>
              <a:rPr lang="en-US" sz="1950" b="1" dirty="0">
                <a:solidFill>
                  <a:schemeClr val="bg1"/>
                </a:solidFill>
              </a:rPr>
              <a:t>Troubleshooting</a:t>
            </a:r>
          </a:p>
        </p:txBody>
      </p:sp>
      <p:sp>
        <p:nvSpPr>
          <p:cNvPr id="14" name="TextBox 13"/>
          <p:cNvSpPr txBox="1"/>
          <p:nvPr/>
        </p:nvSpPr>
        <p:spPr>
          <a:xfrm>
            <a:off x="3254524" y="3214837"/>
            <a:ext cx="5231040" cy="392415"/>
          </a:xfrm>
          <a:prstGeom prst="rect">
            <a:avLst/>
          </a:prstGeom>
          <a:solidFill>
            <a:srgbClr val="20A9DD"/>
          </a:solidFill>
        </p:spPr>
        <p:txBody>
          <a:bodyPr wrap="square">
            <a:spAutoFit/>
          </a:bodyPr>
          <a:lstStyle/>
          <a:p>
            <a:pPr>
              <a:defRPr/>
            </a:pPr>
            <a:r>
              <a:rPr lang="en-US" sz="1950" b="1" dirty="0">
                <a:solidFill>
                  <a:schemeClr val="bg1"/>
                </a:solidFill>
              </a:rPr>
              <a:t>UCM6</a:t>
            </a:r>
            <a:r>
              <a:rPr lang="en-US" sz="1950" b="1" dirty="0">
                <a:solidFill>
                  <a:schemeClr val="bg1"/>
                </a:solidFill>
                <a:latin typeface="+mj-lt"/>
              </a:rPr>
              <a:t> </a:t>
            </a:r>
            <a:r>
              <a:rPr lang="en-US" sz="1950" b="1" dirty="0">
                <a:solidFill>
                  <a:schemeClr val="bg1"/>
                </a:solidFill>
              </a:rPr>
              <a:t>API &amp; 3</a:t>
            </a:r>
            <a:r>
              <a:rPr lang="en-US" sz="1950" b="1" baseline="30000" dirty="0">
                <a:solidFill>
                  <a:schemeClr val="bg1"/>
                </a:solidFill>
              </a:rPr>
              <a:t>rd</a:t>
            </a:r>
            <a:r>
              <a:rPr lang="en-US" sz="1950" b="1" dirty="0">
                <a:solidFill>
                  <a:schemeClr val="bg1"/>
                </a:solidFill>
              </a:rPr>
              <a:t> party integration </a:t>
            </a:r>
          </a:p>
        </p:txBody>
      </p:sp>
      <p:sp>
        <p:nvSpPr>
          <p:cNvPr id="15" name="TextBox 13"/>
          <p:cNvSpPr txBox="1">
            <a:spLocks noChangeArrowheads="1"/>
          </p:cNvSpPr>
          <p:nvPr/>
        </p:nvSpPr>
        <p:spPr bwMode="auto">
          <a:xfrm>
            <a:off x="3288383" y="4945594"/>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Live Demo</a:t>
            </a:r>
          </a:p>
        </p:txBody>
      </p:sp>
      <p:sp>
        <p:nvSpPr>
          <p:cNvPr id="16" name="TextBox 13"/>
          <p:cNvSpPr txBox="1">
            <a:spLocks noChangeArrowheads="1"/>
          </p:cNvSpPr>
          <p:nvPr/>
        </p:nvSpPr>
        <p:spPr bwMode="auto">
          <a:xfrm>
            <a:off x="3264279" y="5500386"/>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Certification Exam</a:t>
            </a:r>
          </a:p>
        </p:txBody>
      </p:sp>
    </p:spTree>
    <p:extLst>
      <p:ext uri="{BB962C8B-B14F-4D97-AF65-F5344CB8AC3E}">
        <p14:creationId xmlns:p14="http://schemas.microsoft.com/office/powerpoint/2010/main" val="8384484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389134" y="1969014"/>
            <a:ext cx="5090391" cy="327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112" rIns="90000" bIns="45000"/>
          <a:lstStyle>
            <a:lvl1pPr marL="285750" indent="-285750">
              <a:lnSpc>
                <a:spcPct val="102000"/>
              </a:lnSpc>
              <a:spcAft>
                <a:spcPts val="142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sz="3200">
                <a:solidFill>
                  <a:srgbClr val="000000"/>
                </a:solidFill>
                <a:latin typeface="Calibri" pitchFamily="34" charset="0"/>
                <a:ea typeface="Microsoft YaHei" pitchFamily="34" charset="-122"/>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sz="2400">
                <a:solidFill>
                  <a:srgbClr val="000000"/>
                </a:solidFill>
                <a:latin typeface="Calibri" pitchFamily="34" charset="0"/>
                <a:ea typeface="Microsoft YaHei" pitchFamily="34" charset="-122"/>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Calibri" pitchFamily="34" charset="0"/>
                <a:ea typeface="Microsoft YaHei" pitchFamily="34" charset="-122"/>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Calibri" pitchFamily="34" charset="0"/>
                <a:ea typeface="Microsoft YaHei" pitchFamily="34" charset="-122"/>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Calibri" pitchFamily="34" charset="0"/>
                <a:ea typeface="Microsoft YaHei" pitchFamily="34" charset="-122"/>
              </a:defRPr>
            </a:lvl5pPr>
            <a:lvl6pPr marL="25146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Calibri" pitchFamily="34" charset="0"/>
                <a:ea typeface="Microsoft YaHei" pitchFamily="34" charset="-122"/>
              </a:defRPr>
            </a:lvl6pPr>
            <a:lvl7pPr marL="29718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Calibri" pitchFamily="34" charset="0"/>
                <a:ea typeface="Microsoft YaHei" pitchFamily="34" charset="-122"/>
              </a:defRPr>
            </a:lvl7pPr>
            <a:lvl8pPr marL="34290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Calibri" pitchFamily="34" charset="0"/>
                <a:ea typeface="Microsoft YaHei" pitchFamily="34" charset="-122"/>
              </a:defRPr>
            </a:lvl8pPr>
            <a:lvl9pPr marL="38862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Calibri" pitchFamily="34" charset="0"/>
                <a:ea typeface="Microsoft YaHei" pitchFamily="34" charset="-122"/>
              </a:defRPr>
            </a:lvl9pPr>
          </a:lstStyle>
          <a:p>
            <a:pPr>
              <a:lnSpc>
                <a:spcPct val="93000"/>
              </a:lnSpc>
              <a:spcAft>
                <a:spcPct val="0"/>
              </a:spcAft>
              <a:buFont typeface="Wingdings" pitchFamily="2" charset="2"/>
              <a:buChar char="q"/>
            </a:pPr>
            <a:r>
              <a:rPr lang="en-US" altLang="en-US" sz="1900" dirty="0">
                <a:solidFill>
                  <a:schemeClr val="tx1"/>
                </a:solidFill>
                <a:latin typeface="+mn-lt"/>
              </a:rPr>
              <a:t>The UCM supports third party billing interface API for external billing software to access CDR on the PBX.</a:t>
            </a:r>
          </a:p>
          <a:p>
            <a:pPr>
              <a:lnSpc>
                <a:spcPct val="93000"/>
              </a:lnSpc>
              <a:spcAft>
                <a:spcPct val="0"/>
              </a:spcAft>
            </a:pPr>
            <a:endParaRPr lang="en-US" altLang="en-US" sz="1900" dirty="0">
              <a:solidFill>
                <a:schemeClr val="tx1"/>
              </a:solidFill>
              <a:latin typeface="+mn-lt"/>
            </a:endParaRPr>
          </a:p>
          <a:p>
            <a:pPr>
              <a:lnSpc>
                <a:spcPct val="93000"/>
              </a:lnSpc>
              <a:spcAft>
                <a:spcPct val="0"/>
              </a:spcAft>
              <a:buFont typeface="Wingdings" pitchFamily="2" charset="2"/>
              <a:buChar char="q"/>
            </a:pPr>
            <a:r>
              <a:rPr lang="en-US" altLang="en-US" sz="1900" dirty="0">
                <a:solidFill>
                  <a:schemeClr val="tx1"/>
                </a:solidFill>
                <a:latin typeface="+mn-lt"/>
              </a:rPr>
              <a:t>The API uses HTTPS to request the CDR data based on the parameters configured on the third party application.</a:t>
            </a:r>
          </a:p>
          <a:p>
            <a:pPr>
              <a:lnSpc>
                <a:spcPct val="93000"/>
              </a:lnSpc>
              <a:spcAft>
                <a:spcPct val="0"/>
              </a:spcAft>
              <a:buFont typeface="Wingdings" pitchFamily="2" charset="2"/>
              <a:buChar char="q"/>
            </a:pPr>
            <a:endParaRPr lang="en-US" altLang="en-US" sz="1900" dirty="0">
              <a:solidFill>
                <a:schemeClr val="tx1"/>
              </a:solidFill>
              <a:latin typeface="+mn-lt"/>
            </a:endParaRPr>
          </a:p>
          <a:p>
            <a:pPr>
              <a:lnSpc>
                <a:spcPct val="93000"/>
              </a:lnSpc>
              <a:spcAft>
                <a:spcPct val="0"/>
              </a:spcAft>
              <a:buFont typeface="Wingdings" pitchFamily="2" charset="2"/>
              <a:buChar char="q"/>
            </a:pPr>
            <a:r>
              <a:rPr lang="en-US" altLang="en-US" sz="1900" dirty="0">
                <a:latin typeface="+mn-lt"/>
                <a:cs typeface="Arial" pitchFamily="34" charset="0"/>
              </a:rPr>
              <a:t>Three output formats are supported:</a:t>
            </a:r>
          </a:p>
          <a:p>
            <a:pPr>
              <a:lnSpc>
                <a:spcPct val="93000"/>
              </a:lnSpc>
              <a:spcAft>
                <a:spcPct val="0"/>
              </a:spcAft>
            </a:pPr>
            <a:r>
              <a:rPr lang="en-US" altLang="en-US" sz="1900" dirty="0">
                <a:latin typeface="+mn-lt"/>
                <a:cs typeface="Arial" pitchFamily="34" charset="0"/>
              </a:rPr>
              <a:t>      CSV, XML, JSON.</a:t>
            </a:r>
          </a:p>
          <a:p>
            <a:pPr>
              <a:lnSpc>
                <a:spcPct val="93000"/>
              </a:lnSpc>
              <a:spcAft>
                <a:spcPct val="0"/>
              </a:spcAft>
            </a:pPr>
            <a:endParaRPr lang="en-US" altLang="en-US" sz="1800" dirty="0">
              <a:latin typeface="+mj-lt"/>
              <a:cs typeface="Arial" pitchFamily="34" charset="0"/>
            </a:endParaRPr>
          </a:p>
          <a:p>
            <a:pPr>
              <a:lnSpc>
                <a:spcPct val="93000"/>
              </a:lnSpc>
              <a:spcAft>
                <a:spcPct val="0"/>
              </a:spcAft>
            </a:pPr>
            <a:endParaRPr lang="en-US" altLang="en-US" sz="1800" dirty="0">
              <a:latin typeface="+mj-lt"/>
              <a:cs typeface="Arial" pitchFamily="34" charset="0"/>
            </a:endParaRPr>
          </a:p>
          <a:p>
            <a:pPr>
              <a:lnSpc>
                <a:spcPct val="93000"/>
              </a:lnSpc>
              <a:spcAft>
                <a:spcPct val="0"/>
              </a:spcAft>
            </a:pPr>
            <a:endParaRPr lang="en-US" altLang="en-US" sz="1800" dirty="0">
              <a:latin typeface="+mj-lt"/>
              <a:cs typeface="Arial" pitchFamily="34" charset="0"/>
            </a:endParaRPr>
          </a:p>
          <a:p>
            <a:pPr>
              <a:lnSpc>
                <a:spcPct val="93000"/>
              </a:lnSpc>
              <a:spcAft>
                <a:spcPct val="0"/>
              </a:spcAft>
              <a:buFont typeface="Wingdings" pitchFamily="2" charset="2"/>
              <a:buChar char="q"/>
            </a:pPr>
            <a:r>
              <a:rPr lang="en-US" altLang="en-US" sz="1800" dirty="0">
                <a:latin typeface="+mn-lt"/>
                <a:cs typeface="Arial" pitchFamily="34" charset="0"/>
              </a:rPr>
              <a:t>Documentation:</a:t>
            </a:r>
          </a:p>
          <a:p>
            <a:pPr>
              <a:lnSpc>
                <a:spcPct val="93000"/>
              </a:lnSpc>
              <a:spcAft>
                <a:spcPct val="0"/>
              </a:spcAft>
            </a:pPr>
            <a:endParaRPr lang="en-US" altLang="en-US" sz="1800" dirty="0">
              <a:latin typeface="+mj-lt"/>
              <a:cs typeface="Arial" pitchFamily="34" charset="0"/>
            </a:endParaRPr>
          </a:p>
          <a:p>
            <a:pPr>
              <a:lnSpc>
                <a:spcPct val="93000"/>
              </a:lnSpc>
              <a:spcAft>
                <a:spcPct val="0"/>
              </a:spcAft>
            </a:pPr>
            <a:endParaRPr lang="en-US" altLang="en-US" sz="1800" dirty="0">
              <a:latin typeface="+mj-lt"/>
              <a:cs typeface="Arial" pitchFamily="34" charset="0"/>
            </a:endParaRPr>
          </a:p>
        </p:txBody>
      </p:sp>
      <p:sp>
        <p:nvSpPr>
          <p:cNvPr id="2" name="TextBox 1"/>
          <p:cNvSpPr txBox="1"/>
          <p:nvPr/>
        </p:nvSpPr>
        <p:spPr>
          <a:xfrm>
            <a:off x="484909" y="5806664"/>
            <a:ext cx="8922327" cy="369332"/>
          </a:xfrm>
          <a:prstGeom prst="rect">
            <a:avLst/>
          </a:prstGeom>
          <a:noFill/>
        </p:spPr>
        <p:txBody>
          <a:bodyPr wrap="square" rtlCol="0">
            <a:spAutoFit/>
          </a:bodyPr>
          <a:lstStyle/>
          <a:p>
            <a:r>
              <a:rPr lang="en-US" dirty="0">
                <a:hlinkClick r:id="rId2"/>
              </a:rPr>
              <a:t>http://www.grandstream.com/sites/default/files/Resources/ucm6xxx_cdr_rec_api_guide.pdf</a:t>
            </a:r>
            <a:endParaRPr lang="en-US" dirty="0"/>
          </a:p>
        </p:txBody>
      </p:sp>
      <p:pic>
        <p:nvPicPr>
          <p:cNvPr id="3" name="Picture 2"/>
          <p:cNvPicPr>
            <a:picLocks noChangeAspect="1"/>
          </p:cNvPicPr>
          <p:nvPr/>
        </p:nvPicPr>
        <p:blipFill>
          <a:blip r:embed="rId3"/>
          <a:stretch>
            <a:fillRect/>
          </a:stretch>
        </p:blipFill>
        <p:spPr>
          <a:xfrm>
            <a:off x="5479525" y="1842014"/>
            <a:ext cx="6482434" cy="3728318"/>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197375" y="1341928"/>
            <a:ext cx="5676900" cy="523220"/>
          </a:xfrm>
          <a:prstGeom prst="rect">
            <a:avLst/>
          </a:prstGeom>
          <a:noFill/>
        </p:spPr>
        <p:txBody>
          <a:bodyPr wrap="square" rtlCol="0">
            <a:spAutoFit/>
          </a:bodyPr>
          <a:lstStyle/>
          <a:p>
            <a:pPr algn="ctr"/>
            <a:r>
              <a:rPr lang="en-US" sz="2800" b="1" dirty="0">
                <a:solidFill>
                  <a:srgbClr val="000080"/>
                </a:solidFill>
              </a:rPr>
              <a:t>HTTP-Based CDR API Support</a:t>
            </a:r>
          </a:p>
        </p:txBody>
      </p:sp>
      <p:sp>
        <p:nvSpPr>
          <p:cNvPr id="6" name="TextBox 5"/>
          <p:cNvSpPr txBox="1"/>
          <p:nvPr/>
        </p:nvSpPr>
        <p:spPr>
          <a:xfrm>
            <a:off x="-12838" y="734119"/>
            <a:ext cx="12191999" cy="630942"/>
          </a:xfrm>
          <a:prstGeom prst="rect">
            <a:avLst/>
          </a:prstGeom>
          <a:noFill/>
        </p:spPr>
        <p:txBody>
          <a:bodyPr wrap="square" rtlCol="0">
            <a:spAutoFit/>
          </a:bodyPr>
          <a:lstStyle/>
          <a:p>
            <a:pPr algn="r"/>
            <a:r>
              <a:rPr lang="en-US" sz="3500" b="1" dirty="0">
                <a:solidFill>
                  <a:schemeClr val="accent2"/>
                </a:solidFill>
              </a:rPr>
              <a:t>UCM API</a:t>
            </a:r>
          </a:p>
        </p:txBody>
      </p:sp>
    </p:spTree>
    <p:extLst>
      <p:ext uri="{BB962C8B-B14F-4D97-AF65-F5344CB8AC3E}">
        <p14:creationId xmlns:p14="http://schemas.microsoft.com/office/powerpoint/2010/main" val="104828518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3272" y="2209376"/>
            <a:ext cx="11242963" cy="2123658"/>
          </a:xfrm>
          <a:prstGeom prst="rect">
            <a:avLst/>
          </a:prstGeom>
        </p:spPr>
        <p:txBody>
          <a:bodyPr wrap="square">
            <a:spAutoFit/>
          </a:bodyPr>
          <a:lstStyle/>
          <a:p>
            <a:pPr marL="285750" indent="-285750" algn="just">
              <a:buFont typeface="Wingdings" panose="05000000000000000000" pitchFamily="2" charset="2"/>
              <a:buChar char="q"/>
              <a:defRPr/>
            </a:pPr>
            <a:r>
              <a:rPr lang="en-US" sz="1900" kern="50" dirty="0">
                <a:ea typeface="ArialMT"/>
              </a:rPr>
              <a:t>REC API is used to access call recording files. This is an API similar to CDR API supported on UCM already.</a:t>
            </a:r>
          </a:p>
          <a:p>
            <a:pPr algn="just">
              <a:defRPr/>
            </a:pPr>
            <a:endParaRPr lang="en-US" sz="1900" kern="50" dirty="0">
              <a:ea typeface="ArialMT"/>
            </a:endParaRPr>
          </a:p>
          <a:p>
            <a:pPr marL="285750" indent="-285750" algn="just">
              <a:buFont typeface="Wingdings" panose="05000000000000000000" pitchFamily="2" charset="2"/>
              <a:buChar char="q"/>
              <a:defRPr/>
            </a:pPr>
            <a:r>
              <a:rPr lang="en-US" sz="1900" kern="50" dirty="0">
                <a:ea typeface="ArialMT"/>
              </a:rPr>
              <a:t>This is to request call recordings, or a list of recording files within the Asterisk spool directories, matching given parameters as set by the third party application.</a:t>
            </a:r>
          </a:p>
          <a:p>
            <a:pPr marL="285750" indent="-285750" algn="just">
              <a:buFont typeface="Wingdings" panose="05000000000000000000" pitchFamily="2" charset="2"/>
              <a:buChar char="q"/>
              <a:defRPr/>
            </a:pPr>
            <a:endParaRPr lang="en-US" sz="1900" kern="50" dirty="0">
              <a:ea typeface="ArialMT"/>
            </a:endParaRPr>
          </a:p>
          <a:p>
            <a:pPr marL="285750" indent="-285750" algn="just">
              <a:buFont typeface="Wingdings" panose="05000000000000000000" pitchFamily="2" charset="2"/>
              <a:buChar char="q"/>
              <a:defRPr/>
            </a:pPr>
            <a:r>
              <a:rPr lang="en-US" sz="1900" kern="50" dirty="0">
                <a:ea typeface="ArialMT"/>
              </a:rPr>
              <a:t>Documentation </a:t>
            </a:r>
            <a:r>
              <a:rPr lang="en-US" kern="50" dirty="0">
                <a:ea typeface="ArialMT"/>
              </a:rPr>
              <a:t>:</a:t>
            </a:r>
          </a:p>
          <a:p>
            <a:pPr algn="just"/>
            <a:r>
              <a:rPr lang="en-US" dirty="0">
                <a:hlinkClick r:id="rId2"/>
              </a:rPr>
              <a:t>http://www.grandstream.com/sites/default/files/Resources/ucm6xxx_cdr_rec_api_guide.pdf</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9399" y="4220730"/>
            <a:ext cx="3666835" cy="2062595"/>
          </a:xfrm>
          <a:prstGeom prst="rect">
            <a:avLst/>
          </a:prstGeom>
        </p:spPr>
      </p:pic>
      <p:sp>
        <p:nvSpPr>
          <p:cNvPr id="7" name="TextBox 6"/>
          <p:cNvSpPr txBox="1"/>
          <p:nvPr/>
        </p:nvSpPr>
        <p:spPr>
          <a:xfrm>
            <a:off x="323272" y="1365061"/>
            <a:ext cx="5676900" cy="671851"/>
          </a:xfrm>
          <a:prstGeom prst="rect">
            <a:avLst/>
          </a:prstGeom>
          <a:noFill/>
        </p:spPr>
        <p:txBody>
          <a:bodyPr wrap="square" rtlCol="0">
            <a:spAutoFit/>
          </a:bodyPr>
          <a:lstStyle/>
          <a:p>
            <a:pPr>
              <a:lnSpc>
                <a:spcPct val="150000"/>
              </a:lnSpc>
              <a:spcAft>
                <a:spcPct val="0"/>
              </a:spcAft>
            </a:pPr>
            <a:r>
              <a:rPr lang="en-US" altLang="en-US" sz="2800" b="1" dirty="0">
                <a:solidFill>
                  <a:srgbClr val="000080"/>
                </a:solidFill>
              </a:rPr>
              <a:t>REC API Support</a:t>
            </a:r>
          </a:p>
        </p:txBody>
      </p:sp>
      <p:sp>
        <p:nvSpPr>
          <p:cNvPr id="6" name="TextBox 5"/>
          <p:cNvSpPr txBox="1"/>
          <p:nvPr/>
        </p:nvSpPr>
        <p:spPr>
          <a:xfrm>
            <a:off x="-12838" y="734119"/>
            <a:ext cx="12191999" cy="630942"/>
          </a:xfrm>
          <a:prstGeom prst="rect">
            <a:avLst/>
          </a:prstGeom>
          <a:noFill/>
        </p:spPr>
        <p:txBody>
          <a:bodyPr wrap="square" rtlCol="0">
            <a:spAutoFit/>
          </a:bodyPr>
          <a:lstStyle/>
          <a:p>
            <a:pPr algn="r"/>
            <a:r>
              <a:rPr lang="en-US" sz="3500" b="1" dirty="0">
                <a:solidFill>
                  <a:schemeClr val="accent2"/>
                </a:solidFill>
              </a:rPr>
              <a:t>UCM API</a:t>
            </a:r>
          </a:p>
        </p:txBody>
      </p:sp>
    </p:spTree>
    <p:extLst>
      <p:ext uri="{BB962C8B-B14F-4D97-AF65-F5344CB8AC3E}">
        <p14:creationId xmlns:p14="http://schemas.microsoft.com/office/powerpoint/2010/main" val="4108770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1083" y="2348269"/>
            <a:ext cx="11270672" cy="2585323"/>
          </a:xfrm>
          <a:prstGeom prst="rect">
            <a:avLst/>
          </a:prstGeom>
        </p:spPr>
        <p:txBody>
          <a:bodyPr wrap="square">
            <a:spAutoFit/>
          </a:bodyPr>
          <a:lstStyle/>
          <a:p>
            <a:pPr marL="285750" indent="-285750" algn="just">
              <a:buFont typeface="Wingdings" panose="05000000000000000000" pitchFamily="2" charset="2"/>
              <a:buChar char="q"/>
              <a:defRPr/>
            </a:pPr>
            <a:r>
              <a:rPr lang="en-US" kern="50" dirty="0">
                <a:ea typeface="ArialMT"/>
              </a:rPr>
              <a:t>Asterisk Manager Interface (AMI) allows a client program to connect to an Asterisk instance and issue commands or read events over a TCP/IP stream.</a:t>
            </a:r>
          </a:p>
          <a:p>
            <a:pPr marL="285750" indent="-285750" algn="just">
              <a:buFont typeface="Wingdings" panose="05000000000000000000" pitchFamily="2" charset="2"/>
              <a:buChar char="q"/>
              <a:defRPr/>
            </a:pPr>
            <a:endParaRPr lang="en-US" kern="50" dirty="0">
              <a:ea typeface="ArialMT"/>
            </a:endParaRPr>
          </a:p>
          <a:p>
            <a:pPr marL="285750" indent="-285750" algn="just">
              <a:buFont typeface="Wingdings" panose="05000000000000000000" pitchFamily="2" charset="2"/>
              <a:buChar char="q"/>
              <a:defRPr/>
            </a:pPr>
            <a:r>
              <a:rPr lang="en-US" kern="50" dirty="0">
                <a:ea typeface="ArialMT"/>
              </a:rPr>
              <a:t>Useful when the integrators try to track the state of a telephony client inside Asterisk or initiate calls.</a:t>
            </a:r>
          </a:p>
          <a:p>
            <a:pPr algn="just">
              <a:defRPr/>
            </a:pPr>
            <a:endParaRPr lang="en-US" kern="50" dirty="0">
              <a:ea typeface="ArialMT"/>
            </a:endParaRPr>
          </a:p>
          <a:p>
            <a:pPr marL="285750" indent="-285750" algn="just">
              <a:buFont typeface="Wingdings" panose="05000000000000000000" pitchFamily="2" charset="2"/>
              <a:buChar char="q"/>
              <a:defRPr/>
            </a:pPr>
            <a:r>
              <a:rPr lang="en-US" kern="50" dirty="0">
                <a:ea typeface="ArialMT"/>
              </a:rPr>
              <a:t>The UCM provides </a:t>
            </a:r>
            <a:r>
              <a:rPr lang="en-US" b="1" kern="50" dirty="0">
                <a:solidFill>
                  <a:srgbClr val="000080"/>
                </a:solidFill>
                <a:ea typeface="ArialMT"/>
              </a:rPr>
              <a:t>restricted AMI access</a:t>
            </a:r>
            <a:r>
              <a:rPr lang="en-US" kern="50" dirty="0">
                <a:ea typeface="ArialMT"/>
              </a:rPr>
              <a:t> for users.</a:t>
            </a:r>
          </a:p>
          <a:p>
            <a:pPr marL="285750" indent="-285750" algn="just">
              <a:buFont typeface="Wingdings" panose="05000000000000000000" pitchFamily="2" charset="2"/>
              <a:buChar char="q"/>
              <a:defRPr/>
            </a:pPr>
            <a:endParaRPr lang="en-US" kern="50" dirty="0">
              <a:ea typeface="ArialMT"/>
            </a:endParaRPr>
          </a:p>
          <a:p>
            <a:pPr marL="285750" indent="-285750" algn="just">
              <a:buFont typeface="Wingdings" panose="05000000000000000000" pitchFamily="2" charset="2"/>
              <a:buChar char="q"/>
              <a:defRPr/>
            </a:pPr>
            <a:r>
              <a:rPr lang="en-US" kern="50" dirty="0">
                <a:ea typeface="ArialMT"/>
              </a:rPr>
              <a:t>Documentation :</a:t>
            </a:r>
          </a:p>
          <a:p>
            <a:pPr algn="just">
              <a:defRPr/>
            </a:pPr>
            <a:r>
              <a:rPr lang="en-US" kern="50" dirty="0">
                <a:ea typeface="ArialMT"/>
                <a:hlinkClick r:id="rId3"/>
              </a:rPr>
              <a:t>http://www.grandstream.com/sites/default/files/Resources/UCM_series_AMI_guide.pdf</a:t>
            </a:r>
            <a:endParaRPr lang="en-US" kern="50" dirty="0">
              <a:ea typeface="ArialMT"/>
            </a:endParaRPr>
          </a:p>
        </p:txBody>
      </p:sp>
      <p:sp>
        <p:nvSpPr>
          <p:cNvPr id="14" name="Content Placeholder 2"/>
          <p:cNvSpPr txBox="1">
            <a:spLocks/>
          </p:cNvSpPr>
          <p:nvPr/>
        </p:nvSpPr>
        <p:spPr>
          <a:xfrm>
            <a:off x="183573" y="1424736"/>
            <a:ext cx="7688519"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Asterisk Management Interface (Restricted)</a:t>
            </a:r>
          </a:p>
        </p:txBody>
      </p:sp>
      <p:sp>
        <p:nvSpPr>
          <p:cNvPr id="5" name="TextBox 4"/>
          <p:cNvSpPr txBox="1"/>
          <p:nvPr/>
        </p:nvSpPr>
        <p:spPr>
          <a:xfrm>
            <a:off x="-12838" y="734119"/>
            <a:ext cx="12191999" cy="630942"/>
          </a:xfrm>
          <a:prstGeom prst="rect">
            <a:avLst/>
          </a:prstGeom>
          <a:noFill/>
        </p:spPr>
        <p:txBody>
          <a:bodyPr wrap="square" rtlCol="0">
            <a:spAutoFit/>
          </a:bodyPr>
          <a:lstStyle/>
          <a:p>
            <a:pPr algn="r"/>
            <a:r>
              <a:rPr lang="en-US" sz="3500" b="1" dirty="0">
                <a:solidFill>
                  <a:schemeClr val="accent2"/>
                </a:solidFill>
              </a:rPr>
              <a:t>UCM API</a:t>
            </a:r>
          </a:p>
        </p:txBody>
      </p:sp>
    </p:spTree>
    <p:extLst>
      <p:ext uri="{BB962C8B-B14F-4D97-AF65-F5344CB8AC3E}">
        <p14:creationId xmlns:p14="http://schemas.microsoft.com/office/powerpoint/2010/main" val="34113900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txBox="1">
            <a:spLocks/>
          </p:cNvSpPr>
          <p:nvPr/>
        </p:nvSpPr>
        <p:spPr>
          <a:xfrm>
            <a:off x="292074" y="1918979"/>
            <a:ext cx="6760093" cy="4353092"/>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Clr>
                <a:srgbClr val="000000"/>
              </a:buClr>
              <a:buFont typeface="Wingdings" panose="05000000000000000000" charset="0"/>
              <a:buChar char="q"/>
            </a:pPr>
            <a:r>
              <a:rPr lang="en-US" sz="1800" dirty="0">
                <a:solidFill>
                  <a:schemeClr val="tx1"/>
                </a:solidFill>
                <a:sym typeface="+mn-ea"/>
              </a:rPr>
              <a:t>UCM6XXX now supports CRM (Customer Relationship Management) that allows users to connect 3rd party’s CRM interfaces with UCM. </a:t>
            </a:r>
          </a:p>
          <a:p>
            <a:pPr marL="285750" indent="-285750" algn="just">
              <a:buClr>
                <a:srgbClr val="000000"/>
              </a:buClr>
              <a:buFont typeface="Wingdings" panose="05000000000000000000" charset="0"/>
              <a:buChar char="q"/>
            </a:pPr>
            <a:endParaRPr lang="en-US" sz="1800" dirty="0">
              <a:solidFill>
                <a:schemeClr val="tx1"/>
              </a:solidFill>
              <a:sym typeface="+mn-ea"/>
            </a:endParaRPr>
          </a:p>
          <a:p>
            <a:pPr marL="285750" indent="-285750" algn="just">
              <a:buClr>
                <a:srgbClr val="000000"/>
              </a:buClr>
              <a:buFont typeface="Wingdings" panose="05000000000000000000" charset="0"/>
              <a:buChar char="q"/>
            </a:pPr>
            <a:r>
              <a:rPr lang="en-US" sz="1800" dirty="0">
                <a:solidFill>
                  <a:schemeClr val="tx1"/>
                </a:solidFill>
                <a:sym typeface="+mn-ea"/>
              </a:rPr>
              <a:t>UCM currently supports Salesforce CRM and SugarCRM.</a:t>
            </a:r>
          </a:p>
          <a:p>
            <a:pPr marL="285750" indent="-285750" algn="just">
              <a:buClr>
                <a:srgbClr val="000000"/>
              </a:buClr>
              <a:buFont typeface="Wingdings" panose="05000000000000000000" charset="0"/>
              <a:buChar char="q"/>
            </a:pPr>
            <a:endParaRPr lang="en-US" sz="1800" dirty="0">
              <a:solidFill>
                <a:schemeClr val="tx1"/>
              </a:solidFill>
              <a:sym typeface="+mn-ea"/>
            </a:endParaRPr>
          </a:p>
          <a:p>
            <a:pPr marL="457200" indent="-285750" algn="just">
              <a:buClr>
                <a:srgbClr val="000000"/>
              </a:buClr>
              <a:buFont typeface="Arial" panose="020B0604020202020204" pitchFamily="34" charset="0"/>
              <a:buChar char="•"/>
            </a:pPr>
            <a:r>
              <a:rPr kumimoji="1" lang="en-US" altLang="zh-CN" sz="1800" b="1" dirty="0">
                <a:solidFill>
                  <a:schemeClr val="tx1"/>
                </a:solidFill>
                <a:ea typeface="Open Sans" panose="020B0606030504020204" pitchFamily="34" charset="0"/>
                <a:cs typeface="Open Sans" panose="020B0606030504020204" pitchFamily="34" charset="0"/>
              </a:rPr>
              <a:t>SugarCRM</a:t>
            </a:r>
          </a:p>
          <a:p>
            <a:pPr marL="171450" algn="just">
              <a:buClr>
                <a:srgbClr val="000000"/>
              </a:buClr>
            </a:pPr>
            <a:r>
              <a:rPr kumimoji="1" lang="en-US" altLang="zh-CN" sz="1800" dirty="0">
                <a:solidFill>
                  <a:schemeClr val="tx1"/>
                </a:solidFill>
                <a:ea typeface="Open Sans" panose="020B0606030504020204" pitchFamily="34" charset="0"/>
                <a:cs typeface="Open Sans" panose="020B0606030504020204" pitchFamily="34" charset="0"/>
              </a:rPr>
              <a:t>Supports querying, updating, adding CDR records through SugarCRM APIs (SOAP or REST) and click-to-dial from SugarCRM.</a:t>
            </a:r>
          </a:p>
          <a:p>
            <a:pPr marL="171450" algn="just">
              <a:buClr>
                <a:srgbClr val="000000"/>
              </a:buClr>
            </a:pPr>
            <a:endParaRPr kumimoji="1" lang="en-US" altLang="zh-CN" sz="1800" dirty="0">
              <a:solidFill>
                <a:schemeClr val="tx1"/>
              </a:solidFill>
              <a:ea typeface="Open Sans" panose="020B0606030504020204" pitchFamily="34" charset="0"/>
              <a:cs typeface="Open Sans" panose="020B0606030504020204" pitchFamily="34" charset="0"/>
            </a:endParaRPr>
          </a:p>
          <a:p>
            <a:pPr marL="457200" indent="-285750" algn="just">
              <a:buClr>
                <a:srgbClr val="000000"/>
              </a:buClr>
              <a:buFont typeface="Arial" panose="020B0604020202020204" pitchFamily="34" charset="0"/>
              <a:buChar char="•"/>
            </a:pPr>
            <a:r>
              <a:rPr kumimoji="1" lang="en-US" altLang="zh-CN" sz="1800" b="1" dirty="0">
                <a:solidFill>
                  <a:schemeClr val="tx1"/>
                </a:solidFill>
                <a:ea typeface="Open Sans" panose="020B0606030504020204" pitchFamily="34" charset="0"/>
                <a:cs typeface="Open Sans" panose="020B0606030504020204" pitchFamily="34" charset="0"/>
              </a:rPr>
              <a:t>Salesforce</a:t>
            </a:r>
          </a:p>
          <a:p>
            <a:pPr marL="171450" algn="just">
              <a:buClr>
                <a:srgbClr val="000000"/>
              </a:buClr>
            </a:pPr>
            <a:r>
              <a:rPr kumimoji="1" lang="en-US" altLang="zh-CN" sz="1800" dirty="0">
                <a:solidFill>
                  <a:schemeClr val="tx1"/>
                </a:solidFill>
                <a:ea typeface="Open Sans" panose="020B0606030504020204" pitchFamily="34" charset="0"/>
                <a:cs typeface="Open Sans" panose="020B0606030504020204" pitchFamily="34" charset="0"/>
              </a:rPr>
              <a:t>Supports querying, updating and adding CDR records through Salesforce APIs (SOAP or REST).</a:t>
            </a:r>
            <a:endParaRPr lang="en-US" sz="1800" dirty="0">
              <a:solidFill>
                <a:schemeClr val="tx1"/>
              </a:solidFill>
              <a:sym typeface="+mn-ea"/>
            </a:endParaRPr>
          </a:p>
        </p:txBody>
      </p:sp>
      <p:pic>
        <p:nvPicPr>
          <p:cNvPr id="14" name="Picture 13"/>
          <p:cNvPicPr>
            <a:picLocks noChangeAspect="1"/>
          </p:cNvPicPr>
          <p:nvPr/>
        </p:nvPicPr>
        <p:blipFill>
          <a:blip r:embed="rId3"/>
          <a:stretch>
            <a:fillRect/>
          </a:stretch>
        </p:blipFill>
        <p:spPr>
          <a:xfrm>
            <a:off x="7318663" y="3984597"/>
            <a:ext cx="1295400" cy="942975"/>
          </a:xfrm>
          <a:prstGeom prst="rect">
            <a:avLst/>
          </a:prstGeom>
        </p:spPr>
      </p:pic>
      <p:pic>
        <p:nvPicPr>
          <p:cNvPr id="15" name="Picture 14"/>
          <p:cNvPicPr>
            <a:picLocks noChangeAspect="1"/>
          </p:cNvPicPr>
          <p:nvPr/>
        </p:nvPicPr>
        <p:blipFill>
          <a:blip r:embed="rId4"/>
          <a:stretch>
            <a:fillRect/>
          </a:stretch>
        </p:blipFill>
        <p:spPr>
          <a:xfrm>
            <a:off x="9463258" y="4523959"/>
            <a:ext cx="2524125" cy="47625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6472" y="2395777"/>
            <a:ext cx="3332663" cy="1780464"/>
          </a:xfrm>
          <a:prstGeom prst="rect">
            <a:avLst/>
          </a:prstGeom>
        </p:spPr>
      </p:pic>
      <p:sp>
        <p:nvSpPr>
          <p:cNvPr id="17" name="TextBox 16"/>
          <p:cNvSpPr txBox="1"/>
          <p:nvPr/>
        </p:nvSpPr>
        <p:spPr>
          <a:xfrm>
            <a:off x="9444596" y="528387"/>
            <a:ext cx="2841325" cy="900246"/>
          </a:xfrm>
          <a:prstGeom prst="rect">
            <a:avLst/>
          </a:prstGeom>
          <a:noFill/>
        </p:spPr>
        <p:txBody>
          <a:bodyPr wrap="square" rtlCol="0">
            <a:spAutoFit/>
          </a:bodyPr>
          <a:lstStyle/>
          <a:p>
            <a:pPr algn="ctr">
              <a:lnSpc>
                <a:spcPct val="150000"/>
              </a:lnSpc>
              <a:spcAft>
                <a:spcPct val="0"/>
              </a:spcAft>
            </a:pPr>
            <a:r>
              <a:rPr lang="en-US" altLang="en-US" sz="3500" b="1" dirty="0">
                <a:solidFill>
                  <a:schemeClr val="accent2"/>
                </a:solidFill>
              </a:rPr>
              <a:t>CRM Support</a:t>
            </a:r>
          </a:p>
        </p:txBody>
      </p:sp>
      <p:sp>
        <p:nvSpPr>
          <p:cNvPr id="18" name="Content Placeholder 2"/>
          <p:cNvSpPr txBox="1">
            <a:spLocks/>
          </p:cNvSpPr>
          <p:nvPr/>
        </p:nvSpPr>
        <p:spPr>
          <a:xfrm>
            <a:off x="292074" y="1428633"/>
            <a:ext cx="7688519"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Basic CRM Support</a:t>
            </a: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4596" y="5325644"/>
            <a:ext cx="582868" cy="582868"/>
          </a:xfrm>
          <a:prstGeom prst="rect">
            <a:avLst/>
          </a:prstGeom>
        </p:spPr>
      </p:pic>
      <p:pic>
        <p:nvPicPr>
          <p:cNvPr id="21" name="Picture 20"/>
          <p:cNvPicPr>
            <a:picLocks noChangeAspect="1"/>
          </p:cNvPicPr>
          <p:nvPr/>
        </p:nvPicPr>
        <p:blipFill>
          <a:blip r:embed="rId7"/>
          <a:stretch>
            <a:fillRect/>
          </a:stretch>
        </p:blipFill>
        <p:spPr>
          <a:xfrm>
            <a:off x="7955724" y="5761081"/>
            <a:ext cx="1488872" cy="604270"/>
          </a:xfrm>
          <a:prstGeom prst="rect">
            <a:avLst/>
          </a:prstGeom>
        </p:spPr>
      </p:pic>
    </p:spTree>
    <p:extLst>
      <p:ext uri="{BB962C8B-B14F-4D97-AF65-F5344CB8AC3E}">
        <p14:creationId xmlns:p14="http://schemas.microsoft.com/office/powerpoint/2010/main" val="3654568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p:cNvSpPr txBox="1">
            <a:spLocks/>
          </p:cNvSpPr>
          <p:nvPr/>
        </p:nvSpPr>
        <p:spPr>
          <a:xfrm>
            <a:off x="65536" y="3485072"/>
            <a:ext cx="5731416" cy="197346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a:buClr>
                <a:srgbClr val="000000"/>
              </a:buClr>
              <a:buFontTx/>
              <a:buAutoNum type="arabicPeriod"/>
            </a:pPr>
            <a:r>
              <a:rPr lang="en-US" sz="1800" dirty="0">
                <a:solidFill>
                  <a:schemeClr val="tx1"/>
                </a:solidFill>
                <a:sym typeface="+mn-ea"/>
              </a:rPr>
              <a:t> Under UCM web UI-&gt;PBX-&gt;CRM-&gt;Basic Settings: CRM System option, select “Salesforce” and click on “Save”.</a:t>
            </a:r>
          </a:p>
          <a:p>
            <a:pPr marL="228600">
              <a:buClr>
                <a:srgbClr val="000000"/>
              </a:buClr>
              <a:buFontTx/>
              <a:buAutoNum type="arabicPeriod"/>
            </a:pPr>
            <a:endParaRPr lang="en-US" sz="1800" dirty="0">
              <a:solidFill>
                <a:schemeClr val="tx1"/>
              </a:solidFill>
              <a:sym typeface="+mn-ea"/>
            </a:endParaRPr>
          </a:p>
          <a:p>
            <a:pPr marL="228600">
              <a:buClr>
                <a:srgbClr val="000000"/>
              </a:buClr>
              <a:buFont typeface="Wingdings" panose="05000000000000000000" pitchFamily="2" charset="2"/>
              <a:buAutoNum type="arabicPeriod"/>
            </a:pPr>
            <a:r>
              <a:rPr lang="en-US" sz="1800" dirty="0">
                <a:solidFill>
                  <a:schemeClr val="tx1"/>
                </a:solidFill>
                <a:sym typeface="+mn-ea"/>
              </a:rPr>
              <a:t> Configure “Add Unknown Number” and “Contact Lookups” in the same page and save.</a:t>
            </a:r>
          </a:p>
          <a:p>
            <a:pPr marL="228600">
              <a:buClr>
                <a:srgbClr val="000000"/>
              </a:buClr>
            </a:pPr>
            <a:endParaRPr lang="en-US" sz="1800" dirty="0">
              <a:solidFill>
                <a:schemeClr val="tx1"/>
              </a:solidFill>
              <a:sym typeface="+mn-ea"/>
            </a:endParaRPr>
          </a:p>
          <a:p>
            <a:pPr marL="228600" algn="just">
              <a:buClr>
                <a:srgbClr val="000000"/>
              </a:buClr>
              <a:buFontTx/>
              <a:buAutoNum type="arabicPeriod" startAt="3"/>
            </a:pPr>
            <a:r>
              <a:rPr lang="en-US" sz="1800" dirty="0">
                <a:solidFill>
                  <a:schemeClr val="tx1"/>
                </a:solidFill>
                <a:sym typeface="+mn-ea"/>
              </a:rPr>
              <a:t> Apply for a development account from Salesforce.</a:t>
            </a:r>
          </a:p>
          <a:p>
            <a:pPr marL="228600" algn="just">
              <a:buClr>
                <a:srgbClr val="000000"/>
              </a:buClr>
              <a:buFontTx/>
              <a:buAutoNum type="arabicPeriod" startAt="3"/>
            </a:pPr>
            <a:endParaRPr lang="en-US" sz="1800" dirty="0">
              <a:solidFill>
                <a:schemeClr val="tx1"/>
              </a:solidFill>
              <a:sym typeface="+mn-ea"/>
            </a:endParaRPr>
          </a:p>
          <a:p>
            <a:pPr marL="228600" algn="just">
              <a:buClr>
                <a:srgbClr val="000000"/>
              </a:buClr>
              <a:buFontTx/>
              <a:buAutoNum type="arabicPeriod" startAt="3"/>
            </a:pPr>
            <a:r>
              <a:rPr lang="en-US" sz="1800" dirty="0">
                <a:solidFill>
                  <a:schemeClr val="tx1"/>
                </a:solidFill>
                <a:sym typeface="+mn-ea"/>
              </a:rPr>
              <a:t> Acquire Security Token from Salesforce for your account.</a:t>
            </a:r>
          </a:p>
          <a:p>
            <a:pPr marL="228600" algn="just">
              <a:buClr>
                <a:srgbClr val="000000"/>
              </a:buClr>
              <a:buFontTx/>
              <a:buAutoNum type="arabicPeriod" startAt="3"/>
            </a:pPr>
            <a:endParaRPr lang="en-US" sz="1800" dirty="0">
              <a:solidFill>
                <a:schemeClr val="tx1"/>
              </a:solidFill>
              <a:sym typeface="+mn-ea"/>
            </a:endParaRPr>
          </a:p>
          <a:p>
            <a:pPr marL="228600" algn="just">
              <a:buClr>
                <a:srgbClr val="000000"/>
              </a:buClr>
              <a:buFontTx/>
              <a:buAutoNum type="arabicPeriod" startAt="3"/>
            </a:pPr>
            <a:r>
              <a:rPr lang="en-US" sz="1800" dirty="0">
                <a:solidFill>
                  <a:schemeClr val="tx1"/>
                </a:solidFill>
                <a:sym typeface="+mn-ea"/>
              </a:rPr>
              <a:t> Go to UCM User Portal-&gt;Value-added Features-&gt;CRM User Settings. Fill in username, password and security token. Click on “Save”.</a:t>
            </a:r>
          </a:p>
          <a:p>
            <a:pPr marL="228600" algn="just">
              <a:buClr>
                <a:srgbClr val="000000"/>
              </a:buClr>
              <a:buFontTx/>
              <a:buAutoNum type="arabicPeriod" startAt="3"/>
            </a:pPr>
            <a:endParaRPr lang="en-US" sz="1800" dirty="0">
              <a:solidFill>
                <a:schemeClr val="tx1"/>
              </a:solidFill>
              <a:sym typeface="+mn-ea"/>
            </a:endParaRPr>
          </a:p>
          <a:p>
            <a:pPr marL="228600" algn="just">
              <a:buClr>
                <a:srgbClr val="000000"/>
              </a:buClr>
              <a:buFontTx/>
              <a:buAutoNum type="arabicPeriod" startAt="3"/>
            </a:pPr>
            <a:r>
              <a:rPr lang="en-US" sz="1800" dirty="0">
                <a:solidFill>
                  <a:schemeClr val="tx1"/>
                </a:solidFill>
                <a:sym typeface="+mn-ea"/>
              </a:rPr>
              <a:t> The Login Status will show “Logged in” if input correctly.</a:t>
            </a:r>
          </a:p>
          <a:p>
            <a:pPr marL="228600">
              <a:buClr>
                <a:srgbClr val="000000"/>
              </a:buClr>
              <a:buFont typeface="Wingdings" panose="05000000000000000000" pitchFamily="2" charset="2"/>
              <a:buAutoNum type="arabicPeriod"/>
            </a:pPr>
            <a:endParaRPr lang="en-US" sz="1800" dirty="0">
              <a:solidFill>
                <a:schemeClr val="tx1"/>
              </a:solidFill>
              <a:sym typeface="+mn-ea"/>
            </a:endParaRPr>
          </a:p>
          <a:p>
            <a:pPr marL="228600">
              <a:buClr>
                <a:srgbClr val="000000"/>
              </a:buClr>
              <a:buFont typeface="Wingdings" panose="05000000000000000000" pitchFamily="2" charset="2"/>
              <a:buAutoNum type="arabicPeriod"/>
            </a:pPr>
            <a:endParaRPr lang="en-US" sz="1800" dirty="0">
              <a:solidFill>
                <a:schemeClr val="tx1"/>
              </a:solidFill>
              <a:sym typeface="+mn-ea"/>
            </a:endParaRPr>
          </a:p>
        </p:txBody>
      </p:sp>
      <p:sp>
        <p:nvSpPr>
          <p:cNvPr id="6" name="TextBox 5"/>
          <p:cNvSpPr txBox="1"/>
          <p:nvPr/>
        </p:nvSpPr>
        <p:spPr>
          <a:xfrm>
            <a:off x="9444596" y="528387"/>
            <a:ext cx="2841325" cy="900246"/>
          </a:xfrm>
          <a:prstGeom prst="rect">
            <a:avLst/>
          </a:prstGeom>
          <a:noFill/>
        </p:spPr>
        <p:txBody>
          <a:bodyPr wrap="square" rtlCol="0">
            <a:spAutoFit/>
          </a:bodyPr>
          <a:lstStyle/>
          <a:p>
            <a:pPr algn="ctr">
              <a:lnSpc>
                <a:spcPct val="150000"/>
              </a:lnSpc>
              <a:spcAft>
                <a:spcPct val="0"/>
              </a:spcAft>
            </a:pPr>
            <a:r>
              <a:rPr lang="en-US" altLang="en-US" sz="3500" b="1" dirty="0">
                <a:solidFill>
                  <a:schemeClr val="accent2"/>
                </a:solidFill>
              </a:rPr>
              <a:t>CRM Support</a:t>
            </a:r>
          </a:p>
        </p:txBody>
      </p:sp>
      <p:sp>
        <p:nvSpPr>
          <p:cNvPr id="8" name="Content Placeholder 2"/>
          <p:cNvSpPr txBox="1">
            <a:spLocks/>
          </p:cNvSpPr>
          <p:nvPr/>
        </p:nvSpPr>
        <p:spPr>
          <a:xfrm>
            <a:off x="266255" y="1133670"/>
            <a:ext cx="7688519"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Salesforce</a:t>
            </a:r>
            <a:endParaRPr lang="en-US" altLang="en-US" sz="2800" b="1" dirty="0">
              <a:solidFill>
                <a:srgbClr val="20A9DD"/>
              </a:solidFill>
            </a:endParaRPr>
          </a:p>
        </p:txBody>
      </p:sp>
      <p:pic>
        <p:nvPicPr>
          <p:cNvPr id="10" name="Picture 9"/>
          <p:cNvPicPr>
            <a:picLocks noChangeAspect="1"/>
          </p:cNvPicPr>
          <p:nvPr/>
        </p:nvPicPr>
        <p:blipFill>
          <a:blip r:embed="rId3"/>
          <a:stretch>
            <a:fillRect/>
          </a:stretch>
        </p:blipFill>
        <p:spPr>
          <a:xfrm>
            <a:off x="7407215" y="3916041"/>
            <a:ext cx="4647306" cy="2632061"/>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4"/>
          <a:stretch>
            <a:fillRect/>
          </a:stretch>
        </p:blipFill>
        <p:spPr>
          <a:xfrm>
            <a:off x="6009736" y="1550491"/>
            <a:ext cx="5218176" cy="2807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73804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txBox="1">
            <a:spLocks/>
          </p:cNvSpPr>
          <p:nvPr/>
        </p:nvSpPr>
        <p:spPr>
          <a:xfrm>
            <a:off x="121694" y="2745598"/>
            <a:ext cx="5646502" cy="258157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a:buClr>
                <a:srgbClr val="000000"/>
              </a:buClr>
              <a:buFontTx/>
              <a:buAutoNum type="arabicPeriod"/>
            </a:pPr>
            <a:r>
              <a:rPr lang="en-US" sz="1800" dirty="0">
                <a:solidFill>
                  <a:schemeClr val="tx1"/>
                </a:solidFill>
                <a:sym typeface="+mn-ea"/>
              </a:rPr>
              <a:t> Under UCM web UI-&gt;PBX-&gt;CRM-&gt;Basic Settings: CRM System option, select “SugarCRM” and click on “Save”.</a:t>
            </a:r>
          </a:p>
          <a:p>
            <a:pPr marL="228600">
              <a:buClr>
                <a:srgbClr val="000000"/>
              </a:buClr>
              <a:buFontTx/>
              <a:buAutoNum type="arabicPeriod"/>
            </a:pPr>
            <a:endParaRPr lang="en-US" sz="1800" dirty="0">
              <a:solidFill>
                <a:schemeClr val="tx1"/>
              </a:solidFill>
              <a:sym typeface="+mn-ea"/>
            </a:endParaRPr>
          </a:p>
          <a:p>
            <a:pPr marL="228600">
              <a:buClr>
                <a:srgbClr val="000000"/>
              </a:buClr>
              <a:buFont typeface="Wingdings" panose="05000000000000000000" pitchFamily="2" charset="2"/>
              <a:buAutoNum type="arabicPeriod"/>
            </a:pPr>
            <a:r>
              <a:rPr lang="en-US" sz="1800" dirty="0">
                <a:solidFill>
                  <a:schemeClr val="tx1"/>
                </a:solidFill>
                <a:sym typeface="+mn-ea"/>
              </a:rPr>
              <a:t> Configure “CRM Server Address”, “Add Unknown Number” and “Contact Lookups” in the same page and save</a:t>
            </a:r>
            <a:r>
              <a:rPr lang="en-US" sz="1400" dirty="0">
                <a:solidFill>
                  <a:schemeClr val="tx1"/>
                </a:solidFill>
                <a:sym typeface="+mn-ea"/>
              </a:rPr>
              <a:t>.</a:t>
            </a:r>
          </a:p>
          <a:p>
            <a:pPr marL="228600">
              <a:buClr>
                <a:srgbClr val="000000"/>
              </a:buClr>
              <a:buFont typeface="Wingdings" panose="05000000000000000000" pitchFamily="2" charset="2"/>
              <a:buAutoNum type="arabicPeriod"/>
            </a:pPr>
            <a:endParaRPr lang="en-US" sz="1400" dirty="0">
              <a:solidFill>
                <a:schemeClr val="tx1"/>
              </a:solidFill>
              <a:sym typeface="+mn-ea"/>
            </a:endParaRPr>
          </a:p>
          <a:p>
            <a:pPr marL="228600">
              <a:buClr>
                <a:srgbClr val="000000"/>
              </a:buClr>
              <a:buFont typeface="Wingdings" panose="05000000000000000000" pitchFamily="2" charset="2"/>
              <a:buAutoNum type="arabicPeriod"/>
            </a:pPr>
            <a:r>
              <a:rPr lang="en-US" sz="1800" dirty="0">
                <a:solidFill>
                  <a:schemeClr val="tx1"/>
                </a:solidFill>
                <a:sym typeface="+mn-ea"/>
              </a:rPr>
              <a:t>Apply for a development account from SugarCRM.</a:t>
            </a:r>
          </a:p>
          <a:p>
            <a:pPr marL="228600">
              <a:buClr>
                <a:srgbClr val="000000"/>
              </a:buClr>
              <a:buFont typeface="Wingdings" panose="05000000000000000000" pitchFamily="2" charset="2"/>
              <a:buAutoNum type="arabicPeriod"/>
            </a:pPr>
            <a:endParaRPr lang="en-US" sz="1800" dirty="0">
              <a:solidFill>
                <a:schemeClr val="tx1"/>
              </a:solidFill>
              <a:sym typeface="+mn-ea"/>
            </a:endParaRPr>
          </a:p>
          <a:p>
            <a:pPr marL="228600">
              <a:buClr>
                <a:srgbClr val="000000"/>
              </a:buClr>
              <a:buFont typeface="Wingdings" panose="05000000000000000000" pitchFamily="2" charset="2"/>
              <a:buAutoNum type="arabicPeriod"/>
            </a:pPr>
            <a:r>
              <a:rPr lang="en-US" sz="1800" dirty="0">
                <a:solidFill>
                  <a:schemeClr val="tx1"/>
                </a:solidFill>
                <a:sym typeface="+mn-ea"/>
              </a:rPr>
              <a:t>Acquire Security Token from SugarCRM for your account.</a:t>
            </a:r>
          </a:p>
          <a:p>
            <a:pPr marL="228600">
              <a:buClr>
                <a:srgbClr val="000000"/>
              </a:buClr>
              <a:buFont typeface="Wingdings" panose="05000000000000000000" pitchFamily="2" charset="2"/>
              <a:buAutoNum type="arabicPeriod"/>
            </a:pPr>
            <a:endParaRPr lang="en-US" sz="1800" dirty="0">
              <a:solidFill>
                <a:schemeClr val="tx1"/>
              </a:solidFill>
              <a:sym typeface="+mn-ea"/>
            </a:endParaRPr>
          </a:p>
          <a:p>
            <a:pPr marL="228600">
              <a:buClr>
                <a:srgbClr val="000000"/>
              </a:buClr>
              <a:buFont typeface="Wingdings" panose="05000000000000000000" pitchFamily="2" charset="2"/>
              <a:buAutoNum type="arabicPeriod"/>
            </a:pPr>
            <a:r>
              <a:rPr lang="en-US" sz="1800" dirty="0">
                <a:solidFill>
                  <a:schemeClr val="tx1"/>
                </a:solidFill>
                <a:sym typeface="+mn-ea"/>
              </a:rPr>
              <a:t>Go to UCM User Portal-&gt;Value-added Features-&gt;CRM User Settings. Fill in username, password and security token. Click on “Save”.</a:t>
            </a:r>
          </a:p>
          <a:p>
            <a:pPr marL="228600">
              <a:buClr>
                <a:srgbClr val="000000"/>
              </a:buClr>
              <a:buFont typeface="Wingdings" panose="05000000000000000000" pitchFamily="2" charset="2"/>
              <a:buAutoNum type="arabicPeriod"/>
            </a:pPr>
            <a:endParaRPr lang="en-US" sz="1400" dirty="0">
              <a:solidFill>
                <a:schemeClr val="tx1"/>
              </a:solidFill>
              <a:sym typeface="+mn-ea"/>
            </a:endParaRPr>
          </a:p>
        </p:txBody>
      </p:sp>
      <p:pic>
        <p:nvPicPr>
          <p:cNvPr id="14" name="Picture 13"/>
          <p:cNvPicPr>
            <a:picLocks noChangeAspect="1"/>
          </p:cNvPicPr>
          <p:nvPr/>
        </p:nvPicPr>
        <p:blipFill>
          <a:blip r:embed="rId3"/>
          <a:stretch>
            <a:fillRect/>
          </a:stretch>
        </p:blipFill>
        <p:spPr>
          <a:xfrm>
            <a:off x="5831457" y="1443482"/>
            <a:ext cx="5372512" cy="2604232"/>
          </a:xfrm>
          <a:prstGeom prst="rect">
            <a:avLst/>
          </a:prstGeom>
          <a:effectLst>
            <a:outerShdw blurRad="50800" dist="38100" dir="2700000" algn="tl" rotWithShape="0">
              <a:prstClr val="black">
                <a:alpha val="40000"/>
              </a:prstClr>
            </a:outerShdw>
          </a:effectLst>
        </p:spPr>
      </p:pic>
      <p:sp>
        <p:nvSpPr>
          <p:cNvPr id="12" name="Content Placeholder 2"/>
          <p:cNvSpPr txBox="1">
            <a:spLocks/>
          </p:cNvSpPr>
          <p:nvPr/>
        </p:nvSpPr>
        <p:spPr>
          <a:xfrm>
            <a:off x="322977" y="1123832"/>
            <a:ext cx="7688519"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SugarCRM</a:t>
            </a:r>
            <a:endParaRPr lang="en-US" altLang="en-US" sz="2800" b="1" dirty="0">
              <a:solidFill>
                <a:srgbClr val="20A9DD"/>
              </a:solidFill>
            </a:endParaRPr>
          </a:p>
        </p:txBody>
      </p:sp>
      <p:sp>
        <p:nvSpPr>
          <p:cNvPr id="6" name="TextBox 5"/>
          <p:cNvSpPr txBox="1"/>
          <p:nvPr/>
        </p:nvSpPr>
        <p:spPr>
          <a:xfrm>
            <a:off x="9444596" y="528387"/>
            <a:ext cx="2841325" cy="900246"/>
          </a:xfrm>
          <a:prstGeom prst="rect">
            <a:avLst/>
          </a:prstGeom>
          <a:noFill/>
        </p:spPr>
        <p:txBody>
          <a:bodyPr wrap="square" rtlCol="0">
            <a:spAutoFit/>
          </a:bodyPr>
          <a:lstStyle/>
          <a:p>
            <a:pPr algn="ctr">
              <a:lnSpc>
                <a:spcPct val="150000"/>
              </a:lnSpc>
              <a:spcAft>
                <a:spcPct val="0"/>
              </a:spcAft>
            </a:pPr>
            <a:r>
              <a:rPr lang="en-US" altLang="en-US" sz="3500" b="1" dirty="0">
                <a:solidFill>
                  <a:schemeClr val="accent2"/>
                </a:solidFill>
              </a:rPr>
              <a:t>CRM Support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812" y="3901003"/>
            <a:ext cx="5303538" cy="25515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2423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378766" y="1721753"/>
            <a:ext cx="3503414" cy="2685447"/>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1200"/>
              </a:spcAft>
              <a:buClr>
                <a:srgbClr val="000000"/>
              </a:buClr>
              <a:buAutoNum type="arabicPeriod"/>
            </a:pPr>
            <a:r>
              <a:rPr lang="en-US" sz="1800" dirty="0">
                <a:solidFill>
                  <a:schemeClr val="tx1"/>
                </a:solidFill>
                <a:sym typeface="+mn-ea"/>
              </a:rPr>
              <a:t>Install UCM SugarCRM plugin on SugarCRM.</a:t>
            </a:r>
          </a:p>
          <a:p>
            <a:pPr marL="342900" indent="-342900">
              <a:spcAft>
                <a:spcPts val="1200"/>
              </a:spcAft>
              <a:buClr>
                <a:srgbClr val="000000"/>
              </a:buClr>
              <a:buAutoNum type="arabicPeriod"/>
            </a:pPr>
            <a:r>
              <a:rPr lang="en-US" sz="1800" dirty="0">
                <a:solidFill>
                  <a:schemeClr val="tx1"/>
                </a:solidFill>
                <a:sym typeface="+mn-ea"/>
              </a:rPr>
              <a:t>Configure UCM to connect with SugarCRM.</a:t>
            </a:r>
          </a:p>
          <a:p>
            <a:pPr marL="342900" indent="-342900">
              <a:spcAft>
                <a:spcPts val="1200"/>
              </a:spcAft>
              <a:buClr>
                <a:srgbClr val="000000"/>
              </a:buClr>
              <a:buAutoNum type="arabicPeriod"/>
            </a:pPr>
            <a:r>
              <a:rPr lang="en-US" sz="1800" dirty="0">
                <a:solidFill>
                  <a:schemeClr val="tx1"/>
                </a:solidFill>
                <a:sym typeface="+mn-ea"/>
              </a:rPr>
              <a:t>Add contacts in SugarCRM and configure the office number.</a:t>
            </a:r>
          </a:p>
        </p:txBody>
      </p:sp>
      <p:pic>
        <p:nvPicPr>
          <p:cNvPr id="7" name="Picture 6"/>
          <p:cNvPicPr>
            <a:picLocks noChangeAspect="1"/>
          </p:cNvPicPr>
          <p:nvPr/>
        </p:nvPicPr>
        <p:blipFill>
          <a:blip r:embed="rId3"/>
          <a:stretch>
            <a:fillRect/>
          </a:stretch>
        </p:blipFill>
        <p:spPr>
          <a:xfrm>
            <a:off x="3923165" y="3532172"/>
            <a:ext cx="7930041" cy="283726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6069468" y="1599071"/>
            <a:ext cx="5453538" cy="293081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12097" y="1263145"/>
            <a:ext cx="4886209" cy="671851"/>
          </a:xfrm>
          <a:prstGeom prst="rect">
            <a:avLst/>
          </a:prstGeom>
        </p:spPr>
        <p:txBody>
          <a:bodyPr wrap="none">
            <a:spAutoFit/>
          </a:bodyPr>
          <a:lstStyle/>
          <a:p>
            <a:pPr>
              <a:lnSpc>
                <a:spcPct val="150000"/>
              </a:lnSpc>
              <a:spcAft>
                <a:spcPct val="0"/>
              </a:spcAft>
            </a:pPr>
            <a:r>
              <a:rPr lang="en-US" altLang="en-US" sz="2800" b="1" dirty="0">
                <a:solidFill>
                  <a:srgbClr val="000099"/>
                </a:solidFill>
              </a:rPr>
              <a:t>SugarCRM Click-to-Dial Support</a:t>
            </a:r>
          </a:p>
        </p:txBody>
      </p:sp>
      <p:sp>
        <p:nvSpPr>
          <p:cNvPr id="10" name="TextBox 9"/>
          <p:cNvSpPr txBox="1"/>
          <p:nvPr/>
        </p:nvSpPr>
        <p:spPr>
          <a:xfrm>
            <a:off x="9444596" y="528387"/>
            <a:ext cx="2841325" cy="900246"/>
          </a:xfrm>
          <a:prstGeom prst="rect">
            <a:avLst/>
          </a:prstGeom>
          <a:noFill/>
        </p:spPr>
        <p:txBody>
          <a:bodyPr wrap="square" rtlCol="0">
            <a:spAutoFit/>
          </a:bodyPr>
          <a:lstStyle/>
          <a:p>
            <a:pPr algn="ctr">
              <a:lnSpc>
                <a:spcPct val="150000"/>
              </a:lnSpc>
              <a:spcAft>
                <a:spcPct val="0"/>
              </a:spcAft>
            </a:pPr>
            <a:r>
              <a:rPr lang="en-US" altLang="en-US" sz="3500" b="1" dirty="0">
                <a:solidFill>
                  <a:schemeClr val="accent2"/>
                </a:solidFill>
              </a:rPr>
              <a:t>CRM Support</a:t>
            </a:r>
          </a:p>
        </p:txBody>
      </p:sp>
    </p:spTree>
    <p:extLst>
      <p:ext uri="{BB962C8B-B14F-4D97-AF65-F5344CB8AC3E}">
        <p14:creationId xmlns:p14="http://schemas.microsoft.com/office/powerpoint/2010/main" val="1258868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76300" y="977027"/>
            <a:ext cx="4876800" cy="632909"/>
          </a:xfrm>
          <a:prstGeom prst="rect">
            <a:avLst/>
          </a:prstGeom>
        </p:spPr>
        <p:txBody>
          <a:bodyPr>
            <a:noAutofit/>
          </a:bodyPr>
          <a:lstStyle/>
          <a:p>
            <a:pPr>
              <a:spcBef>
                <a:spcPct val="20000"/>
              </a:spcBef>
              <a:defRPr/>
            </a:pPr>
            <a:r>
              <a:rPr lang="en-US" sz="2800" b="1" dirty="0" err="1">
                <a:solidFill>
                  <a:srgbClr val="0000B4"/>
                </a:solidFill>
              </a:rPr>
              <a:t>En</a:t>
            </a:r>
            <a:r>
              <a:rPr lang="en-US" sz="2800" b="1" dirty="0">
                <a:solidFill>
                  <a:srgbClr val="0000B4"/>
                </a:solidFill>
              </a:rPr>
              <a:t> </a:t>
            </a:r>
            <a:r>
              <a:rPr lang="en-US" sz="2800" b="1" dirty="0" err="1">
                <a:solidFill>
                  <a:srgbClr val="0000B4"/>
                </a:solidFill>
              </a:rPr>
              <a:t>Kolay</a:t>
            </a:r>
            <a:r>
              <a:rPr lang="en-US" sz="2800" b="1" dirty="0">
                <a:solidFill>
                  <a:srgbClr val="0000B4"/>
                </a:solidFill>
              </a:rPr>
              <a:t> </a:t>
            </a:r>
            <a:r>
              <a:rPr lang="en-US" sz="2800" b="1" dirty="0" err="1">
                <a:solidFill>
                  <a:srgbClr val="0000B4"/>
                </a:solidFill>
              </a:rPr>
              <a:t>Olası</a:t>
            </a:r>
            <a:r>
              <a:rPr lang="en-US" sz="2800" b="1" dirty="0">
                <a:solidFill>
                  <a:srgbClr val="0000B4"/>
                </a:solidFill>
              </a:rPr>
              <a:t> </a:t>
            </a:r>
            <a:r>
              <a:rPr lang="en-US" sz="2800" b="1" dirty="0" err="1">
                <a:solidFill>
                  <a:srgbClr val="0000B4"/>
                </a:solidFill>
              </a:rPr>
              <a:t>Kurulum</a:t>
            </a:r>
            <a:r>
              <a:rPr lang="en-US" sz="2800" b="1" dirty="0">
                <a:solidFill>
                  <a:srgbClr val="0000B4"/>
                </a:solidFill>
              </a:rPr>
              <a:t> ...</a:t>
            </a:r>
            <a:endParaRPr lang="en-US" sz="2800" b="1" dirty="0">
              <a:solidFill>
                <a:srgbClr val="0000B4"/>
              </a:solidFill>
            </a:endParaRPr>
          </a:p>
        </p:txBody>
      </p:sp>
      <p:pic>
        <p:nvPicPr>
          <p:cNvPr id="11" name="Picture 10"/>
          <p:cNvPicPr>
            <a:picLocks noChangeAspect="1"/>
          </p:cNvPicPr>
          <p:nvPr/>
        </p:nvPicPr>
        <p:blipFill>
          <a:blip r:embed="rId3"/>
          <a:stretch>
            <a:fillRect/>
          </a:stretch>
        </p:blipFill>
        <p:spPr>
          <a:xfrm>
            <a:off x="938511" y="1856709"/>
            <a:ext cx="5129780" cy="2823855"/>
          </a:xfrm>
          <a:prstGeom prst="rect">
            <a:avLst/>
          </a:prstGeom>
          <a:effectLst>
            <a:reflection blurRad="6350" stA="52000" endA="300" endPos="35000" dir="5400000" sy="-100000" algn="bl" rotWithShape="0"/>
          </a:effectLst>
        </p:spPr>
      </p:pic>
      <p:pic>
        <p:nvPicPr>
          <p:cNvPr id="13" name="Picture 12"/>
          <p:cNvPicPr>
            <a:picLocks noChangeAspect="1"/>
          </p:cNvPicPr>
          <p:nvPr/>
        </p:nvPicPr>
        <p:blipFill>
          <a:blip r:embed="rId4"/>
          <a:stretch>
            <a:fillRect/>
          </a:stretch>
        </p:blipFill>
        <p:spPr>
          <a:xfrm>
            <a:off x="6068291" y="2825291"/>
            <a:ext cx="5129780" cy="2823855"/>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3638829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txBox="1">
            <a:spLocks/>
          </p:cNvSpPr>
          <p:nvPr/>
        </p:nvSpPr>
        <p:spPr>
          <a:xfrm>
            <a:off x="6756017" y="2145057"/>
            <a:ext cx="5289313" cy="2786745"/>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buClr>
                <a:srgbClr val="000000"/>
              </a:buClr>
              <a:buFont typeface="+mj-lt"/>
              <a:buAutoNum type="arabicPeriod" startAt="4"/>
            </a:pPr>
            <a:r>
              <a:rPr lang="en-US" sz="1800" dirty="0">
                <a:solidFill>
                  <a:schemeClr val="tx1"/>
                </a:solidFill>
                <a:sym typeface="+mn-ea"/>
              </a:rPr>
              <a:t>Install Grandstream CTI app (pending) on your local  PC and log in with an UCM extension registered on a GXP phone.</a:t>
            </a:r>
          </a:p>
          <a:p>
            <a:pPr algn="just">
              <a:buClr>
                <a:srgbClr val="000000"/>
              </a:buClr>
            </a:pPr>
            <a:endParaRPr lang="en-US" sz="1800" dirty="0">
              <a:solidFill>
                <a:schemeClr val="tx1"/>
              </a:solidFill>
              <a:sym typeface="+mn-ea"/>
            </a:endParaRPr>
          </a:p>
          <a:p>
            <a:pPr marL="342900" indent="-342900" algn="just">
              <a:buClr>
                <a:srgbClr val="000000"/>
              </a:buClr>
              <a:buFont typeface="+mj-lt"/>
              <a:buAutoNum type="arabicPeriod" startAt="5"/>
            </a:pPr>
            <a:r>
              <a:rPr lang="en-US" sz="1800" dirty="0">
                <a:solidFill>
                  <a:schemeClr val="tx1"/>
                </a:solidFill>
                <a:sym typeface="+mn-ea"/>
              </a:rPr>
              <a:t>From your local PC, on SugarCRM “Call with UCM” section, click on the URL to call the office number.</a:t>
            </a:r>
          </a:p>
        </p:txBody>
      </p:sp>
      <p:pic>
        <p:nvPicPr>
          <p:cNvPr id="10" name="Picture 9"/>
          <p:cNvPicPr>
            <a:picLocks noChangeAspect="1"/>
          </p:cNvPicPr>
          <p:nvPr/>
        </p:nvPicPr>
        <p:blipFill>
          <a:blip r:embed="rId3"/>
          <a:stretch>
            <a:fillRect/>
          </a:stretch>
        </p:blipFill>
        <p:spPr>
          <a:xfrm>
            <a:off x="296986" y="2004235"/>
            <a:ext cx="5339539" cy="4091188"/>
          </a:xfrm>
          <a:prstGeom prst="rect">
            <a:avLst/>
          </a:prstGeom>
          <a:ln>
            <a:noFill/>
          </a:ln>
          <a:effectLst>
            <a:outerShdw blurRad="292100" dist="139700" dir="2700000" algn="tl" rotWithShape="0">
              <a:srgbClr val="333333">
                <a:alpha val="65000"/>
              </a:srgbClr>
            </a:outerShdw>
          </a:effectLst>
        </p:spPr>
      </p:pic>
      <p:cxnSp>
        <p:nvCxnSpPr>
          <p:cNvPr id="11" name="Straight Arrow Connector 10"/>
          <p:cNvCxnSpPr>
            <a:cxnSpLocks/>
          </p:cNvCxnSpPr>
          <p:nvPr/>
        </p:nvCxnSpPr>
        <p:spPr>
          <a:xfrm flipH="1">
            <a:off x="5688284" y="3925317"/>
            <a:ext cx="1119492" cy="170914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620045" y="5444680"/>
            <a:ext cx="4016480" cy="36839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9444596" y="528387"/>
            <a:ext cx="2841325" cy="900246"/>
          </a:xfrm>
          <a:prstGeom prst="rect">
            <a:avLst/>
          </a:prstGeom>
          <a:noFill/>
        </p:spPr>
        <p:txBody>
          <a:bodyPr wrap="square" rtlCol="0">
            <a:spAutoFit/>
          </a:bodyPr>
          <a:lstStyle/>
          <a:p>
            <a:pPr algn="ctr">
              <a:lnSpc>
                <a:spcPct val="150000"/>
              </a:lnSpc>
              <a:spcAft>
                <a:spcPct val="0"/>
              </a:spcAft>
            </a:pPr>
            <a:r>
              <a:rPr lang="en-US" altLang="en-US" sz="3500" b="1" dirty="0">
                <a:solidFill>
                  <a:schemeClr val="accent2"/>
                </a:solidFill>
              </a:rPr>
              <a:t>CRM Support</a:t>
            </a:r>
          </a:p>
        </p:txBody>
      </p:sp>
      <p:sp>
        <p:nvSpPr>
          <p:cNvPr id="13" name="Rectangle 12"/>
          <p:cNvSpPr/>
          <p:nvPr/>
        </p:nvSpPr>
        <p:spPr>
          <a:xfrm>
            <a:off x="248836" y="1217137"/>
            <a:ext cx="4886209" cy="671851"/>
          </a:xfrm>
          <a:prstGeom prst="rect">
            <a:avLst/>
          </a:prstGeom>
        </p:spPr>
        <p:txBody>
          <a:bodyPr wrap="none">
            <a:spAutoFit/>
          </a:bodyPr>
          <a:lstStyle/>
          <a:p>
            <a:pPr>
              <a:lnSpc>
                <a:spcPct val="150000"/>
              </a:lnSpc>
              <a:spcAft>
                <a:spcPct val="0"/>
              </a:spcAft>
            </a:pPr>
            <a:r>
              <a:rPr lang="en-US" altLang="en-US" sz="2800" b="1" dirty="0">
                <a:solidFill>
                  <a:srgbClr val="000099"/>
                </a:solidFill>
              </a:rPr>
              <a:t>SugarCRM Click-to-Dial Support</a:t>
            </a:r>
          </a:p>
        </p:txBody>
      </p:sp>
    </p:spTree>
    <p:extLst>
      <p:ext uri="{BB962C8B-B14F-4D97-AF65-F5344CB8AC3E}">
        <p14:creationId xmlns:p14="http://schemas.microsoft.com/office/powerpoint/2010/main" val="1678456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txBox="1">
            <a:spLocks/>
          </p:cNvSpPr>
          <p:nvPr/>
        </p:nvSpPr>
        <p:spPr>
          <a:xfrm>
            <a:off x="146224" y="1493588"/>
            <a:ext cx="5834757" cy="515389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700" kern="50" dirty="0">
                <a:solidFill>
                  <a:schemeClr val="tx1"/>
                </a:solidFill>
                <a:ea typeface="ArialMT"/>
              </a:rPr>
              <a:t>Property Management System is a software application used in the hospitality industry to automate some hotel functions such as guest booking, guest details, </a:t>
            </a:r>
            <a:r>
              <a:rPr lang="en-US" sz="1700" kern="50" dirty="0" err="1">
                <a:solidFill>
                  <a:schemeClr val="tx1"/>
                </a:solidFill>
                <a:ea typeface="ArialMT"/>
              </a:rPr>
              <a:t>etc</a:t>
            </a:r>
            <a:r>
              <a:rPr lang="en-US" sz="1700" kern="50" dirty="0">
                <a:solidFill>
                  <a:schemeClr val="tx1"/>
                </a:solidFill>
                <a:ea typeface="ArialMT"/>
              </a:rPr>
              <a:t>…</a:t>
            </a:r>
          </a:p>
          <a:p>
            <a:r>
              <a:rPr lang="en-US" sz="1700" kern="50" dirty="0">
                <a:solidFill>
                  <a:schemeClr val="tx1"/>
                </a:solidFill>
                <a:ea typeface="ArialMT"/>
              </a:rPr>
              <a:t> </a:t>
            </a:r>
          </a:p>
          <a:p>
            <a:r>
              <a:rPr lang="en-US" sz="1700" kern="50" dirty="0">
                <a:solidFill>
                  <a:schemeClr val="tx1"/>
                </a:solidFill>
                <a:ea typeface="ArialMT"/>
              </a:rPr>
              <a:t>The system can be divided into three parts:</a:t>
            </a:r>
          </a:p>
          <a:p>
            <a:r>
              <a:rPr lang="en-US" sz="1700" kern="50" dirty="0">
                <a:solidFill>
                  <a:schemeClr val="tx1"/>
                </a:solidFill>
                <a:ea typeface="ArialMT"/>
              </a:rPr>
              <a:t> </a:t>
            </a:r>
          </a:p>
          <a:p>
            <a:pPr marL="285750" indent="-285750">
              <a:buFont typeface="Wingdings" panose="05000000000000000000" pitchFamily="2" charset="2"/>
              <a:buChar char="ü"/>
            </a:pPr>
            <a:r>
              <a:rPr lang="en-US" sz="1700" kern="50" dirty="0">
                <a:solidFill>
                  <a:schemeClr val="tx1"/>
                </a:solidFill>
                <a:ea typeface="ArialMT"/>
              </a:rPr>
              <a:t>PMS (Property Management System)</a:t>
            </a:r>
          </a:p>
          <a:p>
            <a:pPr marL="285750" indent="-285750">
              <a:buFont typeface="Wingdings" panose="05000000000000000000" pitchFamily="2" charset="2"/>
              <a:buChar char="ü"/>
            </a:pPr>
            <a:r>
              <a:rPr lang="en-US" sz="1700" kern="50" dirty="0">
                <a:solidFill>
                  <a:schemeClr val="tx1"/>
                </a:solidFill>
                <a:ea typeface="ArialMT"/>
              </a:rPr>
              <a:t>PMSI (Property Management System Interface)</a:t>
            </a:r>
          </a:p>
          <a:p>
            <a:pPr marL="285750" indent="-285750">
              <a:buFont typeface="Wingdings" panose="05000000000000000000" pitchFamily="2" charset="2"/>
              <a:buChar char="ü"/>
            </a:pPr>
            <a:r>
              <a:rPr lang="en-US" sz="1700" kern="50" dirty="0">
                <a:solidFill>
                  <a:schemeClr val="tx1"/>
                </a:solidFill>
                <a:ea typeface="ArialMT"/>
              </a:rPr>
              <a:t>PBX </a:t>
            </a:r>
          </a:p>
          <a:p>
            <a:r>
              <a:rPr lang="en-US" sz="1700" kern="50" dirty="0">
                <a:solidFill>
                  <a:schemeClr val="tx1"/>
                </a:solidFill>
                <a:ea typeface="ArialMT"/>
              </a:rPr>
              <a:t> </a:t>
            </a:r>
          </a:p>
          <a:p>
            <a:r>
              <a:rPr lang="en-US" sz="1700" kern="50" dirty="0" err="1">
                <a:solidFill>
                  <a:schemeClr val="tx1"/>
                </a:solidFill>
                <a:ea typeface="ArialMT"/>
              </a:rPr>
              <a:t>Grandstream</a:t>
            </a:r>
            <a:r>
              <a:rPr lang="en-US" sz="1700" kern="50" dirty="0">
                <a:solidFill>
                  <a:schemeClr val="tx1"/>
                </a:solidFill>
                <a:ea typeface="ArialMT"/>
              </a:rPr>
              <a:t> UCM6XXX series have integrated PMS providing following hospitality features: </a:t>
            </a:r>
          </a:p>
          <a:p>
            <a:pPr marL="742950" lvl="1" indent="-285750">
              <a:buFont typeface="Wingdings" panose="05000000000000000000" pitchFamily="2" charset="2"/>
              <a:buChar char="q"/>
            </a:pPr>
            <a:r>
              <a:rPr lang="en-US" sz="1700" kern="50" dirty="0">
                <a:ea typeface="ArialMT"/>
              </a:rPr>
              <a:t>Check-in, </a:t>
            </a:r>
          </a:p>
          <a:p>
            <a:pPr marL="742950" lvl="1" indent="-285750">
              <a:buFont typeface="Wingdings" panose="05000000000000000000" pitchFamily="2" charset="2"/>
              <a:buChar char="q"/>
            </a:pPr>
            <a:r>
              <a:rPr lang="en-US" sz="1700" kern="50" dirty="0">
                <a:ea typeface="ArialMT"/>
              </a:rPr>
              <a:t>Check-out, </a:t>
            </a:r>
          </a:p>
          <a:p>
            <a:pPr marL="742950" lvl="1" indent="-285750">
              <a:buFont typeface="Wingdings" panose="05000000000000000000" pitchFamily="2" charset="2"/>
              <a:buChar char="q"/>
            </a:pPr>
            <a:r>
              <a:rPr lang="en-US" sz="1700" kern="50" dirty="0">
                <a:ea typeface="ArialMT"/>
              </a:rPr>
              <a:t>set Room Status, </a:t>
            </a:r>
          </a:p>
          <a:p>
            <a:pPr marL="742950" lvl="1" indent="-285750">
              <a:buFont typeface="Wingdings" panose="05000000000000000000" pitchFamily="2" charset="2"/>
              <a:buChar char="q"/>
            </a:pPr>
            <a:r>
              <a:rPr lang="en-US" sz="1700" kern="50" dirty="0">
                <a:ea typeface="ArialMT"/>
              </a:rPr>
              <a:t>Wake-up call </a:t>
            </a:r>
          </a:p>
          <a:p>
            <a:pPr marL="742950" lvl="1" indent="-285750">
              <a:buFont typeface="Wingdings" panose="05000000000000000000" pitchFamily="2" charset="2"/>
              <a:buChar char="q"/>
            </a:pPr>
            <a:r>
              <a:rPr lang="en-US" sz="1700" kern="50" dirty="0">
                <a:ea typeface="ArialMT"/>
              </a:rPr>
              <a:t>Mini Bar</a:t>
            </a:r>
          </a:p>
          <a:p>
            <a:pPr marL="742950" lvl="1" indent="-285750">
              <a:buFont typeface="Wingdings" panose="05000000000000000000" pitchFamily="2" charset="2"/>
              <a:buChar char="q"/>
            </a:pPr>
            <a:r>
              <a:rPr lang="en-US" sz="1700" kern="50" dirty="0">
                <a:ea typeface="ArialMT"/>
              </a:rPr>
              <a:t>And more.</a:t>
            </a:r>
          </a:p>
          <a:p>
            <a:pPr lvl="1"/>
            <a:endParaRPr lang="en-US" sz="1700" kern="50" dirty="0">
              <a:ea typeface="ArialMT"/>
            </a:endParaRPr>
          </a:p>
          <a:p>
            <a:r>
              <a:rPr lang="en-US" sz="1700" kern="50" dirty="0">
                <a:solidFill>
                  <a:schemeClr val="tx1"/>
                </a:solidFill>
                <a:ea typeface="ArialMT"/>
              </a:rPr>
              <a:t> </a:t>
            </a:r>
            <a:r>
              <a:rPr lang="en-US" sz="1700" kern="50" dirty="0">
                <a:solidFill>
                  <a:srgbClr val="FF0000"/>
                </a:solidFill>
                <a:ea typeface="ArialMT"/>
              </a:rPr>
              <a:t>Note</a:t>
            </a:r>
            <a:r>
              <a:rPr lang="en-US" sz="1700" kern="50" dirty="0">
                <a:solidFill>
                  <a:schemeClr val="tx1"/>
                </a:solidFill>
                <a:ea typeface="ArialMT"/>
              </a:rPr>
              <a:t>: UCM6XXX supports integration with H-Mobile and Mitel PMS</a:t>
            </a:r>
            <a:r>
              <a:rPr lang="en-US" sz="1400" kern="50" dirty="0">
                <a:solidFill>
                  <a:schemeClr val="tx1"/>
                </a:solidFill>
                <a:ea typeface="ArialMT"/>
              </a:rPr>
              <a:t>.</a:t>
            </a:r>
          </a:p>
        </p:txBody>
      </p:sp>
      <p:pic>
        <p:nvPicPr>
          <p:cNvPr id="13" name="Picture 12"/>
          <p:cNvPicPr/>
          <p:nvPr/>
        </p:nvPicPr>
        <p:blipFill>
          <a:blip r:embed="rId3"/>
          <a:stretch>
            <a:fillRect/>
          </a:stretch>
        </p:blipFill>
        <p:spPr>
          <a:xfrm>
            <a:off x="6949589" y="1551927"/>
            <a:ext cx="4192135" cy="4839987"/>
          </a:xfrm>
          <a:prstGeom prst="rect">
            <a:avLst/>
          </a:prstGeom>
          <a:ln>
            <a:solidFill>
              <a:schemeClr val="accent1"/>
            </a:solidFill>
          </a:ln>
        </p:spPr>
      </p:pic>
      <p:sp>
        <p:nvSpPr>
          <p:cNvPr id="7" name="TextBox 6"/>
          <p:cNvSpPr txBox="1"/>
          <p:nvPr/>
        </p:nvSpPr>
        <p:spPr>
          <a:xfrm>
            <a:off x="9482947" y="525607"/>
            <a:ext cx="2766563" cy="900246"/>
          </a:xfrm>
          <a:prstGeom prst="rect">
            <a:avLst/>
          </a:prstGeom>
          <a:noFill/>
        </p:spPr>
        <p:txBody>
          <a:bodyPr wrap="square" rtlCol="0">
            <a:spAutoFit/>
          </a:bodyPr>
          <a:lstStyle/>
          <a:p>
            <a:pPr algn="ctr">
              <a:lnSpc>
                <a:spcPct val="150000"/>
              </a:lnSpc>
              <a:spcAft>
                <a:spcPct val="0"/>
              </a:spcAft>
            </a:pPr>
            <a:r>
              <a:rPr lang="en-US" altLang="en-US" sz="3500" b="1" dirty="0">
                <a:solidFill>
                  <a:schemeClr val="accent2"/>
                </a:solidFill>
              </a:rPr>
              <a:t>PMS Support</a:t>
            </a:r>
          </a:p>
        </p:txBody>
      </p:sp>
    </p:spTree>
    <p:extLst>
      <p:ext uri="{BB962C8B-B14F-4D97-AF65-F5344CB8AC3E}">
        <p14:creationId xmlns:p14="http://schemas.microsoft.com/office/powerpoint/2010/main" val="3363584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txBox="1">
            <a:spLocks/>
          </p:cNvSpPr>
          <p:nvPr/>
        </p:nvSpPr>
        <p:spPr>
          <a:xfrm>
            <a:off x="457953" y="1863969"/>
            <a:ext cx="5570688" cy="141720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rgbClr val="000000"/>
              </a:buClr>
              <a:buFont typeface="Wingdings" panose="05000000000000000000" charset="0"/>
              <a:buChar char="q"/>
            </a:pPr>
            <a:r>
              <a:rPr lang="en-US" sz="1800" dirty="0">
                <a:solidFill>
                  <a:schemeClr val="tx1"/>
                </a:solidFill>
                <a:sym typeface="+mn-ea"/>
              </a:rPr>
              <a:t>In PMS configuration, users can add rooms.</a:t>
            </a:r>
          </a:p>
          <a:p>
            <a:pPr marL="285750" indent="-285750">
              <a:buClr>
                <a:srgbClr val="000000"/>
              </a:buClr>
              <a:buFont typeface="Wingdings" panose="05000000000000000000" charset="0"/>
              <a:buChar char="q"/>
            </a:pPr>
            <a:endParaRPr lang="en-US" sz="1800" dirty="0">
              <a:solidFill>
                <a:schemeClr val="tx1"/>
              </a:solidFill>
              <a:sym typeface="+mn-ea"/>
            </a:endParaRPr>
          </a:p>
          <a:p>
            <a:pPr marL="285750" indent="-285750">
              <a:buClr>
                <a:srgbClr val="000000"/>
              </a:buClr>
              <a:buFont typeface="Wingdings" panose="05000000000000000000" charset="0"/>
              <a:buChar char="q"/>
            </a:pPr>
            <a:r>
              <a:rPr lang="en-US" sz="1800" dirty="0">
                <a:solidFill>
                  <a:schemeClr val="tx1"/>
                </a:solidFill>
                <a:sym typeface="+mn-ea"/>
              </a:rPr>
              <a:t>This feature can be found under UCM </a:t>
            </a:r>
            <a:r>
              <a:rPr lang="en-US" sz="1800" dirty="0" err="1">
                <a:solidFill>
                  <a:schemeClr val="tx1"/>
                </a:solidFill>
                <a:sym typeface="+mn-ea"/>
              </a:rPr>
              <a:t>webUI</a:t>
            </a:r>
            <a:r>
              <a:rPr lang="en-US" sz="1800" dirty="0">
                <a:solidFill>
                  <a:schemeClr val="tx1"/>
                </a:solidFill>
                <a:sym typeface="+mn-ea"/>
              </a:rPr>
              <a:t>-&gt;PBX-&gt;PMS-&gt; Room Status-&gt; Create New Room.</a:t>
            </a:r>
          </a:p>
        </p:txBody>
      </p:sp>
      <p:pic>
        <p:nvPicPr>
          <p:cNvPr id="14" name="图片 83" descr="batchAddPMSRoom"/>
          <p:cNvPicPr>
            <a:picLocks noChangeAspect="1"/>
          </p:cNvPicPr>
          <p:nvPr/>
        </p:nvPicPr>
        <p:blipFill>
          <a:blip r:embed="rId3"/>
          <a:stretch>
            <a:fillRect/>
          </a:stretch>
        </p:blipFill>
        <p:spPr>
          <a:xfrm>
            <a:off x="6614649" y="2077143"/>
            <a:ext cx="5463468" cy="2077098"/>
          </a:xfrm>
          <a:prstGeom prst="rect">
            <a:avLst/>
          </a:prstGeom>
          <a:ln>
            <a:noFill/>
          </a:ln>
          <a:effectLst>
            <a:outerShdw blurRad="292100" dist="139700" dir="2700000" algn="tl" rotWithShape="0">
              <a:srgbClr val="333333">
                <a:alpha val="65000"/>
              </a:srgbClr>
            </a:outerShdw>
          </a:effectLst>
        </p:spPr>
      </p:pic>
      <p:sp>
        <p:nvSpPr>
          <p:cNvPr id="16" name="Rectangle 136"/>
          <p:cNvSpPr>
            <a:spLocks noChangeArrowheads="1"/>
          </p:cNvSpPr>
          <p:nvPr/>
        </p:nvSpPr>
        <p:spPr bwMode="auto">
          <a:xfrm>
            <a:off x="6726809" y="2220544"/>
            <a:ext cx="1219201" cy="220125"/>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cxnSp>
        <p:nvCxnSpPr>
          <p:cNvPr id="17" name="Straight Arrow Connector 16"/>
          <p:cNvCxnSpPr/>
          <p:nvPr/>
        </p:nvCxnSpPr>
        <p:spPr>
          <a:xfrm flipH="1">
            <a:off x="5560286" y="2285392"/>
            <a:ext cx="1201029" cy="1161594"/>
          </a:xfrm>
          <a:prstGeom prst="straightConnector1">
            <a:avLst/>
          </a:prstGeom>
          <a:ln w="28575" cmpd="sng">
            <a:solidFill>
              <a:schemeClr val="accent6"/>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a:xfrm>
            <a:off x="403361" y="1229886"/>
            <a:ext cx="9309502"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Create New Room in PMS</a:t>
            </a:r>
          </a:p>
        </p:txBody>
      </p:sp>
      <p:pic>
        <p:nvPicPr>
          <p:cNvPr id="2" name="Picture 1"/>
          <p:cNvPicPr>
            <a:picLocks noChangeAspect="1"/>
          </p:cNvPicPr>
          <p:nvPr/>
        </p:nvPicPr>
        <p:blipFill>
          <a:blip r:embed="rId4"/>
          <a:stretch>
            <a:fillRect/>
          </a:stretch>
        </p:blipFill>
        <p:spPr>
          <a:xfrm>
            <a:off x="624669" y="3281170"/>
            <a:ext cx="4903898" cy="3342850"/>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9482947" y="525607"/>
            <a:ext cx="2766563" cy="900246"/>
          </a:xfrm>
          <a:prstGeom prst="rect">
            <a:avLst/>
          </a:prstGeom>
          <a:noFill/>
        </p:spPr>
        <p:txBody>
          <a:bodyPr wrap="square" rtlCol="0">
            <a:spAutoFit/>
          </a:bodyPr>
          <a:lstStyle/>
          <a:p>
            <a:pPr algn="ctr">
              <a:lnSpc>
                <a:spcPct val="150000"/>
              </a:lnSpc>
              <a:spcAft>
                <a:spcPct val="0"/>
              </a:spcAft>
            </a:pPr>
            <a:r>
              <a:rPr lang="en-US" altLang="en-US" sz="3500" b="1" dirty="0">
                <a:solidFill>
                  <a:schemeClr val="accent2"/>
                </a:solidFill>
              </a:rPr>
              <a:t>PMS Support</a:t>
            </a:r>
          </a:p>
        </p:txBody>
      </p:sp>
    </p:spTree>
    <p:extLst>
      <p:ext uri="{BB962C8B-B14F-4D97-AF65-F5344CB8AC3E}">
        <p14:creationId xmlns:p14="http://schemas.microsoft.com/office/powerpoint/2010/main" val="877183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txBox="1">
            <a:spLocks/>
          </p:cNvSpPr>
          <p:nvPr/>
        </p:nvSpPr>
        <p:spPr>
          <a:xfrm>
            <a:off x="457953" y="2065875"/>
            <a:ext cx="5570688" cy="1417201"/>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rgbClr val="000000"/>
              </a:buClr>
              <a:buFont typeface="Wingdings" panose="05000000000000000000" charset="0"/>
              <a:buChar char="q"/>
            </a:pPr>
            <a:r>
              <a:rPr lang="en-US" sz="1800" dirty="0">
                <a:solidFill>
                  <a:schemeClr val="tx1"/>
                </a:solidFill>
                <a:sym typeface="+mn-ea"/>
              </a:rPr>
              <a:t>In PMS configuration, users can add rooms in batch based on current available extensions.</a:t>
            </a:r>
          </a:p>
          <a:p>
            <a:pPr marL="285750" indent="-285750">
              <a:buClr>
                <a:srgbClr val="000000"/>
              </a:buClr>
              <a:buFont typeface="Wingdings" panose="05000000000000000000" charset="0"/>
              <a:buChar char="q"/>
            </a:pPr>
            <a:endParaRPr lang="en-US" sz="1800" dirty="0">
              <a:solidFill>
                <a:schemeClr val="tx1"/>
              </a:solidFill>
              <a:sym typeface="+mn-ea"/>
            </a:endParaRPr>
          </a:p>
          <a:p>
            <a:pPr marL="285750" indent="-285750">
              <a:buClr>
                <a:srgbClr val="000000"/>
              </a:buClr>
              <a:buFont typeface="Wingdings" panose="05000000000000000000" charset="0"/>
              <a:buChar char="q"/>
            </a:pPr>
            <a:r>
              <a:rPr lang="en-US" sz="1800" dirty="0">
                <a:solidFill>
                  <a:schemeClr val="tx1"/>
                </a:solidFill>
                <a:sym typeface="+mn-ea"/>
              </a:rPr>
              <a:t>This feature can be found under UCM </a:t>
            </a:r>
            <a:r>
              <a:rPr lang="en-US" sz="1800" dirty="0" err="1">
                <a:solidFill>
                  <a:schemeClr val="tx1"/>
                </a:solidFill>
                <a:sym typeface="+mn-ea"/>
              </a:rPr>
              <a:t>webUI</a:t>
            </a:r>
            <a:r>
              <a:rPr lang="en-US" sz="1800" dirty="0">
                <a:solidFill>
                  <a:schemeClr val="tx1"/>
                </a:solidFill>
                <a:sym typeface="+mn-ea"/>
              </a:rPr>
              <a:t>-&gt;PBX-&gt;PMS-&gt; Room Status-&gt; Batch Add Rooms.</a:t>
            </a:r>
          </a:p>
        </p:txBody>
      </p:sp>
      <p:pic>
        <p:nvPicPr>
          <p:cNvPr id="14" name="图片 83" descr="batchAddPMSRoom"/>
          <p:cNvPicPr>
            <a:picLocks noChangeAspect="1"/>
          </p:cNvPicPr>
          <p:nvPr/>
        </p:nvPicPr>
        <p:blipFill>
          <a:blip r:embed="rId3"/>
          <a:stretch>
            <a:fillRect/>
          </a:stretch>
        </p:blipFill>
        <p:spPr>
          <a:xfrm>
            <a:off x="6614649" y="1496292"/>
            <a:ext cx="5463468" cy="2077098"/>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8775" y="3516975"/>
            <a:ext cx="5968771" cy="2444418"/>
          </a:xfrm>
          <a:prstGeom prst="rect">
            <a:avLst/>
          </a:prstGeom>
          <a:ln>
            <a:noFill/>
          </a:ln>
          <a:effectLst>
            <a:outerShdw blurRad="292100" dist="139700" dir="2700000" algn="tl" rotWithShape="0">
              <a:srgbClr val="333333">
                <a:alpha val="65000"/>
              </a:srgbClr>
            </a:outerShdw>
          </a:effectLst>
        </p:spPr>
      </p:pic>
      <p:sp>
        <p:nvSpPr>
          <p:cNvPr id="16" name="Rectangle 136"/>
          <p:cNvSpPr>
            <a:spLocks noChangeArrowheads="1"/>
          </p:cNvSpPr>
          <p:nvPr/>
        </p:nvSpPr>
        <p:spPr bwMode="auto">
          <a:xfrm>
            <a:off x="9615053" y="2038165"/>
            <a:ext cx="1219201" cy="220125"/>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cxnSp>
        <p:nvCxnSpPr>
          <p:cNvPr id="17" name="Straight Arrow Connector 16"/>
          <p:cNvCxnSpPr/>
          <p:nvPr/>
        </p:nvCxnSpPr>
        <p:spPr>
          <a:xfrm flipH="1">
            <a:off x="9346383" y="2292189"/>
            <a:ext cx="718392" cy="1190887"/>
          </a:xfrm>
          <a:prstGeom prst="straightConnector1">
            <a:avLst/>
          </a:prstGeom>
          <a:ln w="28575" cmpd="sng">
            <a:solidFill>
              <a:schemeClr val="accent6"/>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a:xfrm>
            <a:off x="457953" y="1052463"/>
            <a:ext cx="9309502"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Batch Add Rooms in PMS</a:t>
            </a:r>
          </a:p>
        </p:txBody>
      </p:sp>
      <p:sp>
        <p:nvSpPr>
          <p:cNvPr id="9" name="TextBox 8"/>
          <p:cNvSpPr txBox="1"/>
          <p:nvPr/>
        </p:nvSpPr>
        <p:spPr>
          <a:xfrm>
            <a:off x="9482947" y="525607"/>
            <a:ext cx="2766563" cy="900246"/>
          </a:xfrm>
          <a:prstGeom prst="rect">
            <a:avLst/>
          </a:prstGeom>
          <a:noFill/>
        </p:spPr>
        <p:txBody>
          <a:bodyPr wrap="square" rtlCol="0">
            <a:spAutoFit/>
          </a:bodyPr>
          <a:lstStyle/>
          <a:p>
            <a:pPr algn="ctr">
              <a:lnSpc>
                <a:spcPct val="150000"/>
              </a:lnSpc>
              <a:spcAft>
                <a:spcPct val="0"/>
              </a:spcAft>
            </a:pPr>
            <a:r>
              <a:rPr lang="en-US" altLang="en-US" sz="3500" b="1" dirty="0">
                <a:solidFill>
                  <a:schemeClr val="accent2"/>
                </a:solidFill>
              </a:rPr>
              <a:t>PMS Support</a:t>
            </a:r>
          </a:p>
        </p:txBody>
      </p:sp>
    </p:spTree>
    <p:extLst>
      <p:ext uri="{BB962C8B-B14F-4D97-AF65-F5344CB8AC3E}">
        <p14:creationId xmlns:p14="http://schemas.microsoft.com/office/powerpoint/2010/main" val="2923698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p:cNvSpPr txBox="1">
            <a:spLocks/>
          </p:cNvSpPr>
          <p:nvPr/>
        </p:nvSpPr>
        <p:spPr>
          <a:xfrm>
            <a:off x="457952" y="1959266"/>
            <a:ext cx="4695749" cy="2217606"/>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buClr>
                <a:srgbClr val="000000"/>
              </a:buClr>
              <a:buFont typeface="Wingdings" panose="05000000000000000000" charset="0"/>
              <a:buChar char="q"/>
            </a:pPr>
            <a:r>
              <a:rPr lang="en-US" sz="1800" dirty="0">
                <a:solidFill>
                  <a:schemeClr val="tx1"/>
                </a:solidFill>
                <a:sym typeface="+mn-ea"/>
              </a:rPr>
              <a:t>PMS Mini Bar: for consumer goods management.</a:t>
            </a:r>
          </a:p>
          <a:p>
            <a:pPr marL="285750" indent="-285750" algn="just">
              <a:buClr>
                <a:srgbClr val="000000"/>
              </a:buClr>
              <a:buFont typeface="Wingdings" panose="05000000000000000000" charset="0"/>
              <a:buChar char="q"/>
            </a:pPr>
            <a:endParaRPr lang="en-US" sz="1800" dirty="0">
              <a:solidFill>
                <a:schemeClr val="tx1"/>
              </a:solidFill>
              <a:sym typeface="+mn-ea"/>
            </a:endParaRPr>
          </a:p>
          <a:p>
            <a:pPr marL="285750" indent="-285750" algn="just">
              <a:buClr>
                <a:srgbClr val="000000"/>
              </a:buClr>
              <a:buFont typeface="Wingdings" panose="05000000000000000000" charset="0"/>
              <a:buChar char="q"/>
            </a:pPr>
            <a:r>
              <a:rPr lang="en-US" sz="1800" dirty="0">
                <a:solidFill>
                  <a:schemeClr val="tx1"/>
                </a:solidFill>
                <a:sym typeface="+mn-ea"/>
              </a:rPr>
              <a:t>This feature can be found under UCM web UI-&gt;PBX-&gt;PMS-&gt;Mini Bar.</a:t>
            </a:r>
          </a:p>
          <a:p>
            <a:pPr marL="285750" indent="-285750" algn="just">
              <a:buClr>
                <a:srgbClr val="000000"/>
              </a:buClr>
              <a:buFont typeface="Wingdings" panose="05000000000000000000" charset="0"/>
              <a:buChar char="q"/>
            </a:pPr>
            <a:endParaRPr lang="en-US" sz="1800" dirty="0">
              <a:solidFill>
                <a:schemeClr val="tx1"/>
              </a:solidFill>
              <a:sym typeface="+mn-ea"/>
            </a:endParaRPr>
          </a:p>
          <a:p>
            <a:pPr marL="285750" indent="-285750" algn="just">
              <a:buClr>
                <a:srgbClr val="000000"/>
              </a:buClr>
              <a:buFont typeface="Wingdings" panose="05000000000000000000" charset="0"/>
              <a:buChar char="q"/>
            </a:pPr>
            <a:r>
              <a:rPr lang="en-US" sz="1800" dirty="0">
                <a:solidFill>
                  <a:schemeClr val="tx1"/>
                </a:solidFill>
                <a:sym typeface="+mn-ea"/>
              </a:rPr>
              <a:t>Currently PMS features are for HMobile only.</a:t>
            </a:r>
          </a:p>
        </p:txBody>
      </p:sp>
      <p:pic>
        <p:nvPicPr>
          <p:cNvPr id="18" name="图片 43" descr="MiniBar"/>
          <p:cNvPicPr>
            <a:picLocks noChangeAspect="1"/>
          </p:cNvPicPr>
          <p:nvPr/>
        </p:nvPicPr>
        <p:blipFill>
          <a:blip r:embed="rId3"/>
          <a:stretch>
            <a:fillRect/>
          </a:stretch>
        </p:blipFill>
        <p:spPr>
          <a:xfrm>
            <a:off x="6603031" y="1970805"/>
            <a:ext cx="4435340" cy="2128986"/>
          </a:xfrm>
          <a:prstGeom prst="rect">
            <a:avLst/>
          </a:prstGeom>
          <a:ln>
            <a:solidFill>
              <a:schemeClr val="accent1"/>
            </a:solidFill>
          </a:ln>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6388" y="1524875"/>
            <a:ext cx="2075966" cy="2075966"/>
          </a:xfrm>
          <a:prstGeom prst="rect">
            <a:avLst/>
          </a:prstGeom>
        </p:spPr>
      </p:pic>
      <p:pic>
        <p:nvPicPr>
          <p:cNvPr id="20" name="Picture 19"/>
          <p:cNvPicPr>
            <a:picLocks noChangeAspect="1"/>
          </p:cNvPicPr>
          <p:nvPr/>
        </p:nvPicPr>
        <p:blipFill>
          <a:blip r:embed="rId5"/>
          <a:stretch>
            <a:fillRect/>
          </a:stretch>
        </p:blipFill>
        <p:spPr>
          <a:xfrm>
            <a:off x="465922" y="4098839"/>
            <a:ext cx="4009687" cy="2502821"/>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6"/>
          <a:stretch>
            <a:fillRect/>
          </a:stretch>
        </p:blipFill>
        <p:spPr>
          <a:xfrm>
            <a:off x="4745416" y="4321947"/>
            <a:ext cx="3923980" cy="1657694"/>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a:blip r:embed="rId7"/>
          <a:stretch>
            <a:fillRect/>
          </a:stretch>
        </p:blipFill>
        <p:spPr>
          <a:xfrm>
            <a:off x="8820701" y="4636642"/>
            <a:ext cx="3252797" cy="1028303"/>
          </a:xfrm>
          <a:prstGeom prst="rect">
            <a:avLst/>
          </a:prstGeom>
          <a:ln>
            <a:noFill/>
          </a:ln>
          <a:effectLst>
            <a:outerShdw blurRad="292100" dist="139700" dir="2700000" algn="tl" rotWithShape="0">
              <a:srgbClr val="333333">
                <a:alpha val="65000"/>
              </a:srgbClr>
            </a:outerShdw>
          </a:effectLst>
        </p:spPr>
      </p:pic>
      <p:sp>
        <p:nvSpPr>
          <p:cNvPr id="14" name="Content Placeholder 2"/>
          <p:cNvSpPr txBox="1">
            <a:spLocks/>
          </p:cNvSpPr>
          <p:nvPr/>
        </p:nvSpPr>
        <p:spPr>
          <a:xfrm>
            <a:off x="457952" y="1279854"/>
            <a:ext cx="9309502"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PMS MINI Bar</a:t>
            </a:r>
          </a:p>
        </p:txBody>
      </p:sp>
      <p:sp>
        <p:nvSpPr>
          <p:cNvPr id="10" name="TextBox 9"/>
          <p:cNvSpPr txBox="1"/>
          <p:nvPr/>
        </p:nvSpPr>
        <p:spPr>
          <a:xfrm>
            <a:off x="9482947" y="525607"/>
            <a:ext cx="2766563" cy="900246"/>
          </a:xfrm>
          <a:prstGeom prst="rect">
            <a:avLst/>
          </a:prstGeom>
          <a:noFill/>
        </p:spPr>
        <p:txBody>
          <a:bodyPr wrap="square" rtlCol="0">
            <a:spAutoFit/>
          </a:bodyPr>
          <a:lstStyle/>
          <a:p>
            <a:pPr algn="ctr">
              <a:lnSpc>
                <a:spcPct val="150000"/>
              </a:lnSpc>
              <a:spcAft>
                <a:spcPct val="0"/>
              </a:spcAft>
            </a:pPr>
            <a:r>
              <a:rPr lang="en-US" altLang="en-US" sz="3500" b="1" dirty="0">
                <a:solidFill>
                  <a:schemeClr val="accent2"/>
                </a:solidFill>
              </a:rPr>
              <a:t>PMS Support</a:t>
            </a:r>
          </a:p>
        </p:txBody>
      </p:sp>
    </p:spTree>
    <p:extLst>
      <p:ext uri="{BB962C8B-B14F-4D97-AF65-F5344CB8AC3E}">
        <p14:creationId xmlns:p14="http://schemas.microsoft.com/office/powerpoint/2010/main" val="24726962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txBox="1">
            <a:spLocks/>
          </p:cNvSpPr>
          <p:nvPr/>
        </p:nvSpPr>
        <p:spPr>
          <a:xfrm>
            <a:off x="600180" y="2037075"/>
            <a:ext cx="8549365" cy="75960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rgbClr val="000000"/>
              </a:buClr>
              <a:buFont typeface="Wingdings" panose="05000000000000000000" charset="0"/>
              <a:buChar char="q"/>
            </a:pPr>
            <a:r>
              <a:rPr lang="en-US" sz="1800" dirty="0">
                <a:solidFill>
                  <a:schemeClr val="tx1"/>
                </a:solidFill>
                <a:sym typeface="+mn-ea"/>
              </a:rPr>
              <a:t>Access PMS wakeup service by dialing feature code *35.</a:t>
            </a:r>
          </a:p>
          <a:p>
            <a:pPr marL="285750" indent="-285750">
              <a:buClr>
                <a:srgbClr val="000000"/>
              </a:buClr>
              <a:buFont typeface="Wingdings" panose="05000000000000000000" charset="0"/>
              <a:buChar char="q"/>
            </a:pPr>
            <a:r>
              <a:rPr lang="en-US" sz="1800" dirty="0">
                <a:solidFill>
                  <a:schemeClr val="tx1"/>
                </a:solidFill>
                <a:sym typeface="+mn-ea"/>
              </a:rPr>
              <a:t>Use the feature code to add, update, activate, deactivate PMS wakeup service.</a:t>
            </a:r>
          </a:p>
        </p:txBody>
      </p:sp>
      <p:pic>
        <p:nvPicPr>
          <p:cNvPr id="14" name="Picture 13"/>
          <p:cNvPicPr>
            <a:picLocks noChangeAspect="1"/>
          </p:cNvPicPr>
          <p:nvPr/>
        </p:nvPicPr>
        <p:blipFill>
          <a:blip r:embed="rId3"/>
          <a:stretch>
            <a:fillRect/>
          </a:stretch>
        </p:blipFill>
        <p:spPr>
          <a:xfrm>
            <a:off x="870608" y="3191454"/>
            <a:ext cx="6176075" cy="2996829"/>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534" y="2037075"/>
            <a:ext cx="1076134" cy="1076134"/>
          </a:xfrm>
          <a:prstGeom prst="rect">
            <a:avLst/>
          </a:prstGeom>
        </p:spPr>
      </p:pic>
      <p:sp>
        <p:nvSpPr>
          <p:cNvPr id="18" name="Content Placeholder 2"/>
          <p:cNvSpPr txBox="1">
            <a:spLocks/>
          </p:cNvSpPr>
          <p:nvPr/>
        </p:nvSpPr>
        <p:spPr>
          <a:xfrm>
            <a:off x="220111" y="1382874"/>
            <a:ext cx="9309502"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PMS Wakeup Service Configuration</a:t>
            </a:r>
          </a:p>
          <a:p>
            <a:pPr>
              <a:lnSpc>
                <a:spcPct val="150000"/>
              </a:lnSpc>
              <a:spcAft>
                <a:spcPct val="0"/>
              </a:spcAft>
            </a:pPr>
            <a:endParaRPr lang="en-US" altLang="en-US" sz="2800" b="1" dirty="0">
              <a:solidFill>
                <a:srgbClr val="000099"/>
              </a:solidFill>
            </a:endParaRPr>
          </a:p>
        </p:txBody>
      </p:sp>
      <p:grpSp>
        <p:nvGrpSpPr>
          <p:cNvPr id="10" name="Group 9"/>
          <p:cNvGrpSpPr/>
          <p:nvPr/>
        </p:nvGrpSpPr>
        <p:grpSpPr>
          <a:xfrm>
            <a:off x="7490234" y="3798122"/>
            <a:ext cx="4078758" cy="2144501"/>
            <a:chOff x="4248149" y="2156978"/>
            <a:chExt cx="4548808" cy="2391641"/>
          </a:xfrm>
        </p:grpSpPr>
        <p:pic>
          <p:nvPicPr>
            <p:cNvPr id="11" name="Picture 10"/>
            <p:cNvPicPr>
              <a:picLocks noChangeAspect="1"/>
            </p:cNvPicPr>
            <p:nvPr/>
          </p:nvPicPr>
          <p:blipFill>
            <a:blip r:embed="rId5"/>
            <a:stretch>
              <a:fillRect/>
            </a:stretch>
          </p:blipFill>
          <p:spPr>
            <a:xfrm>
              <a:off x="4248150" y="2156978"/>
              <a:ext cx="4548807" cy="2391641"/>
            </a:xfrm>
            <a:prstGeom prst="rect">
              <a:avLst/>
            </a:prstGeom>
          </p:spPr>
        </p:pic>
        <p:sp>
          <p:nvSpPr>
            <p:cNvPr id="19" name="Rectangle 136"/>
            <p:cNvSpPr>
              <a:spLocks noChangeArrowheads="1"/>
            </p:cNvSpPr>
            <p:nvPr/>
          </p:nvSpPr>
          <p:spPr bwMode="auto">
            <a:xfrm>
              <a:off x="4248149" y="3325089"/>
              <a:ext cx="3357995" cy="360219"/>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grpSp>
      <p:sp>
        <p:nvSpPr>
          <p:cNvPr id="16" name="TextBox 15"/>
          <p:cNvSpPr txBox="1"/>
          <p:nvPr/>
        </p:nvSpPr>
        <p:spPr>
          <a:xfrm>
            <a:off x="9482947" y="525607"/>
            <a:ext cx="2766563" cy="900246"/>
          </a:xfrm>
          <a:prstGeom prst="rect">
            <a:avLst/>
          </a:prstGeom>
          <a:noFill/>
        </p:spPr>
        <p:txBody>
          <a:bodyPr wrap="square" rtlCol="0">
            <a:spAutoFit/>
          </a:bodyPr>
          <a:lstStyle/>
          <a:p>
            <a:pPr algn="ctr">
              <a:lnSpc>
                <a:spcPct val="150000"/>
              </a:lnSpc>
              <a:spcAft>
                <a:spcPct val="0"/>
              </a:spcAft>
            </a:pPr>
            <a:r>
              <a:rPr lang="en-US" altLang="en-US" sz="3500" b="1" dirty="0">
                <a:solidFill>
                  <a:schemeClr val="accent2"/>
                </a:solidFill>
              </a:rPr>
              <a:t>PMS Support</a:t>
            </a:r>
          </a:p>
        </p:txBody>
      </p:sp>
    </p:spTree>
    <p:extLst>
      <p:ext uri="{BB962C8B-B14F-4D97-AF65-F5344CB8AC3E}">
        <p14:creationId xmlns:p14="http://schemas.microsoft.com/office/powerpoint/2010/main" val="1826438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ChangeArrowheads="1"/>
          </p:cNvSpPr>
          <p:nvPr/>
        </p:nvSpPr>
        <p:spPr bwMode="auto">
          <a:xfrm>
            <a:off x="3253753" y="2021349"/>
            <a:ext cx="5266383"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1950" b="1" dirty="0">
                <a:solidFill>
                  <a:schemeClr val="bg1"/>
                </a:solidFill>
                <a:latin typeface="+mn-lt"/>
              </a:rPr>
              <a:t>Quick</a:t>
            </a:r>
            <a:r>
              <a:rPr lang="en-US" sz="1950" b="1" dirty="0">
                <a:solidFill>
                  <a:schemeClr val="bg1"/>
                </a:solidFill>
                <a:latin typeface="+mj-lt"/>
              </a:rPr>
              <a:t> </a:t>
            </a:r>
            <a:r>
              <a:rPr lang="en-US" sz="1950" b="1" dirty="0">
                <a:solidFill>
                  <a:schemeClr val="bg1"/>
                </a:solidFill>
                <a:latin typeface="+mn-lt"/>
              </a:rPr>
              <a:t>Setup &amp; Zero Config</a:t>
            </a:r>
          </a:p>
        </p:txBody>
      </p:sp>
      <p:sp>
        <p:nvSpPr>
          <p:cNvPr id="5" name="TextBox 4"/>
          <p:cNvSpPr txBox="1"/>
          <p:nvPr/>
        </p:nvSpPr>
        <p:spPr>
          <a:xfrm>
            <a:off x="3245020" y="1406675"/>
            <a:ext cx="5275115" cy="390100"/>
          </a:xfrm>
          <a:prstGeom prst="rect">
            <a:avLst/>
          </a:prstGeom>
          <a:noFill/>
        </p:spPr>
        <p:txBody>
          <a:bodyPr wrap="square">
            <a:spAutoFit/>
          </a:bodyPr>
          <a:lstStyle/>
          <a:p>
            <a:pPr>
              <a:defRPr/>
            </a:pPr>
            <a:r>
              <a:rPr lang="en-US" sz="1950" b="1" dirty="0">
                <a:solidFill>
                  <a:schemeClr val="bg1"/>
                </a:solidFill>
              </a:rPr>
              <a:t>Introduction to UCM6XXX series</a:t>
            </a:r>
          </a:p>
        </p:txBody>
      </p:sp>
      <p:sp>
        <p:nvSpPr>
          <p:cNvPr id="7" name="TextBox 11"/>
          <p:cNvSpPr txBox="1">
            <a:spLocks noChangeArrowheads="1"/>
          </p:cNvSpPr>
          <p:nvPr/>
        </p:nvSpPr>
        <p:spPr bwMode="auto">
          <a:xfrm>
            <a:off x="3273722" y="2634021"/>
            <a:ext cx="5226443"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950" b="1" dirty="0">
                <a:solidFill>
                  <a:schemeClr val="bg1"/>
                </a:solidFill>
                <a:latin typeface="+mn-lt"/>
              </a:rPr>
              <a:t>UC</a:t>
            </a:r>
            <a:r>
              <a:rPr lang="en-US" sz="1950" b="1" dirty="0">
                <a:solidFill>
                  <a:schemeClr val="bg1"/>
                </a:solidFill>
                <a:latin typeface="+mj-lt"/>
              </a:rPr>
              <a:t> </a:t>
            </a:r>
            <a:r>
              <a:rPr lang="en-US" sz="1950" b="1" dirty="0">
                <a:solidFill>
                  <a:schemeClr val="bg1"/>
                </a:solidFill>
                <a:latin typeface="+mn-lt"/>
              </a:rPr>
              <a:t>Features</a:t>
            </a:r>
            <a:r>
              <a:rPr lang="en-US" sz="1950" b="1" dirty="0">
                <a:solidFill>
                  <a:schemeClr val="bg1"/>
                </a:solidFill>
                <a:latin typeface="+mj-lt"/>
              </a:rPr>
              <a:t> </a:t>
            </a:r>
            <a:r>
              <a:rPr lang="en-US" sz="1950" b="1" dirty="0">
                <a:solidFill>
                  <a:schemeClr val="bg1"/>
                </a:solidFill>
                <a:latin typeface="+mn-lt"/>
              </a:rPr>
              <a:t>&amp;</a:t>
            </a:r>
            <a:r>
              <a:rPr lang="en-US" sz="1950" b="1" dirty="0">
                <a:solidFill>
                  <a:schemeClr val="bg1"/>
                </a:solidFill>
                <a:latin typeface="+mj-lt"/>
              </a:rPr>
              <a:t> </a:t>
            </a:r>
            <a:r>
              <a:rPr lang="en-US" sz="1950" b="1" dirty="0">
                <a:solidFill>
                  <a:schemeClr val="bg1"/>
                </a:solidFill>
                <a:latin typeface="+mn-lt"/>
              </a:rPr>
              <a:t>Positioning</a:t>
            </a:r>
          </a:p>
        </p:txBody>
      </p:sp>
      <p:sp>
        <p:nvSpPr>
          <p:cNvPr id="8" name="TextBox 7"/>
          <p:cNvSpPr txBox="1"/>
          <p:nvPr/>
        </p:nvSpPr>
        <p:spPr>
          <a:xfrm>
            <a:off x="3261797" y="817946"/>
            <a:ext cx="5221804" cy="392415"/>
          </a:xfrm>
          <a:prstGeom prst="rect">
            <a:avLst/>
          </a:prstGeom>
          <a:noFill/>
        </p:spPr>
        <p:txBody>
          <a:bodyPr wrap="square">
            <a:spAutoFit/>
          </a:bodyPr>
          <a:lstStyle/>
          <a:p>
            <a:pPr>
              <a:defRPr/>
            </a:pPr>
            <a:r>
              <a:rPr lang="en-US" sz="1950" b="1" dirty="0">
                <a:solidFill>
                  <a:schemeClr val="bg1"/>
                </a:solidFill>
              </a:rPr>
              <a:t>Company Overview</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588" y="2599426"/>
            <a:ext cx="2314557" cy="2314557"/>
          </a:xfrm>
          <a:prstGeom prst="rect">
            <a:avLst/>
          </a:prstGeom>
        </p:spPr>
      </p:pic>
      <p:sp>
        <p:nvSpPr>
          <p:cNvPr id="10" name="TextBox 13"/>
          <p:cNvSpPr txBox="1">
            <a:spLocks noChangeArrowheads="1"/>
          </p:cNvSpPr>
          <p:nvPr/>
        </p:nvSpPr>
        <p:spPr bwMode="auto">
          <a:xfrm>
            <a:off x="3288383" y="4390802"/>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Security</a:t>
            </a:r>
          </a:p>
        </p:txBody>
      </p:sp>
      <p:sp>
        <p:nvSpPr>
          <p:cNvPr id="11" name="TextBox 10"/>
          <p:cNvSpPr txBox="1"/>
          <p:nvPr/>
        </p:nvSpPr>
        <p:spPr>
          <a:xfrm>
            <a:off x="3268025" y="3831827"/>
            <a:ext cx="5231040" cy="392415"/>
          </a:xfrm>
          <a:prstGeom prst="rect">
            <a:avLst/>
          </a:prstGeom>
          <a:solidFill>
            <a:srgbClr val="20A9DD"/>
          </a:solidFill>
        </p:spPr>
        <p:txBody>
          <a:bodyPr wrap="square">
            <a:spAutoFit/>
          </a:bodyPr>
          <a:lstStyle/>
          <a:p>
            <a:pPr>
              <a:defRPr/>
            </a:pPr>
            <a:r>
              <a:rPr lang="en-US" sz="1950" b="1" dirty="0">
                <a:solidFill>
                  <a:schemeClr val="bg1"/>
                </a:solidFill>
              </a:rPr>
              <a:t>Reporting, Maintenance</a:t>
            </a:r>
            <a:r>
              <a:rPr lang="en-US" sz="1950" b="1" dirty="0">
                <a:solidFill>
                  <a:schemeClr val="bg1"/>
                </a:solidFill>
                <a:latin typeface="+mj-lt"/>
              </a:rPr>
              <a:t> </a:t>
            </a:r>
            <a:r>
              <a:rPr lang="en-US" sz="1950" b="1" dirty="0">
                <a:solidFill>
                  <a:schemeClr val="bg1"/>
                </a:solidFill>
              </a:rPr>
              <a:t>&amp;</a:t>
            </a:r>
            <a:r>
              <a:rPr lang="en-US" sz="1950" b="1" dirty="0">
                <a:solidFill>
                  <a:schemeClr val="bg1"/>
                </a:solidFill>
                <a:latin typeface="+mj-lt"/>
              </a:rPr>
              <a:t> </a:t>
            </a:r>
            <a:r>
              <a:rPr lang="en-US" sz="1950" b="1" dirty="0">
                <a:solidFill>
                  <a:schemeClr val="bg1"/>
                </a:solidFill>
              </a:rPr>
              <a:t>Troubleshooting</a:t>
            </a:r>
          </a:p>
        </p:txBody>
      </p:sp>
      <p:sp>
        <p:nvSpPr>
          <p:cNvPr id="14" name="TextBox 13"/>
          <p:cNvSpPr txBox="1"/>
          <p:nvPr/>
        </p:nvSpPr>
        <p:spPr>
          <a:xfrm>
            <a:off x="3254524" y="3214837"/>
            <a:ext cx="5231040" cy="392415"/>
          </a:xfrm>
          <a:prstGeom prst="rect">
            <a:avLst/>
          </a:prstGeom>
          <a:noFill/>
        </p:spPr>
        <p:txBody>
          <a:bodyPr wrap="square">
            <a:spAutoFit/>
          </a:bodyPr>
          <a:lstStyle/>
          <a:p>
            <a:pPr>
              <a:defRPr/>
            </a:pPr>
            <a:r>
              <a:rPr lang="en-US" sz="1950" b="1" dirty="0">
                <a:solidFill>
                  <a:schemeClr val="bg1"/>
                </a:solidFill>
              </a:rPr>
              <a:t>UCM</a:t>
            </a:r>
            <a:r>
              <a:rPr lang="en-US" sz="1950" b="1" dirty="0">
                <a:solidFill>
                  <a:schemeClr val="bg1"/>
                </a:solidFill>
                <a:latin typeface="+mj-lt"/>
              </a:rPr>
              <a:t> </a:t>
            </a:r>
            <a:r>
              <a:rPr lang="en-US" sz="1950" b="1" dirty="0">
                <a:solidFill>
                  <a:schemeClr val="bg1"/>
                </a:solidFill>
              </a:rPr>
              <a:t>API &amp; 3</a:t>
            </a:r>
            <a:r>
              <a:rPr lang="en-US" sz="1950" b="1" baseline="30000" dirty="0">
                <a:solidFill>
                  <a:schemeClr val="bg1"/>
                </a:solidFill>
              </a:rPr>
              <a:t>rd</a:t>
            </a:r>
            <a:r>
              <a:rPr lang="en-US" sz="1950" b="1" dirty="0">
                <a:solidFill>
                  <a:schemeClr val="bg1"/>
                </a:solidFill>
              </a:rPr>
              <a:t> party integration </a:t>
            </a:r>
          </a:p>
        </p:txBody>
      </p:sp>
      <p:sp>
        <p:nvSpPr>
          <p:cNvPr id="15" name="TextBox 13"/>
          <p:cNvSpPr txBox="1">
            <a:spLocks noChangeArrowheads="1"/>
          </p:cNvSpPr>
          <p:nvPr/>
        </p:nvSpPr>
        <p:spPr bwMode="auto">
          <a:xfrm>
            <a:off x="3288383" y="4945594"/>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Live Demo</a:t>
            </a:r>
          </a:p>
        </p:txBody>
      </p:sp>
      <p:sp>
        <p:nvSpPr>
          <p:cNvPr id="16" name="TextBox 13"/>
          <p:cNvSpPr txBox="1">
            <a:spLocks noChangeArrowheads="1"/>
          </p:cNvSpPr>
          <p:nvPr/>
        </p:nvSpPr>
        <p:spPr bwMode="auto">
          <a:xfrm>
            <a:off x="3264279" y="5500386"/>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Certification Exam</a:t>
            </a:r>
          </a:p>
        </p:txBody>
      </p:sp>
    </p:spTree>
    <p:extLst>
      <p:ext uri="{BB962C8B-B14F-4D97-AF65-F5344CB8AC3E}">
        <p14:creationId xmlns:p14="http://schemas.microsoft.com/office/powerpoint/2010/main" val="37228477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2725" y="1799791"/>
            <a:ext cx="8382000" cy="369332"/>
          </a:xfrm>
          <a:prstGeom prst="rect">
            <a:avLst/>
          </a:prstGeom>
          <a:noFill/>
        </p:spPr>
        <p:txBody>
          <a:bodyPr wrap="square" rtlCol="0">
            <a:spAutoFit/>
          </a:bodyPr>
          <a:lstStyle/>
          <a:p>
            <a:pPr indent="228600" algn="just">
              <a:buFont typeface="Arial" pitchFamily="34" charset="0"/>
              <a:buChar char="•"/>
            </a:pPr>
            <a:r>
              <a:rPr lang="en-US" dirty="0"/>
              <a:t>PBX Status: Trunks, Extensions, Queues, Conference Rooms, Interfaces, Parking Lot</a:t>
            </a:r>
          </a:p>
        </p:txBody>
      </p:sp>
      <p:pic>
        <p:nvPicPr>
          <p:cNvPr id="2" name="Picture 1"/>
          <p:cNvPicPr>
            <a:picLocks noChangeAspect="1"/>
          </p:cNvPicPr>
          <p:nvPr/>
        </p:nvPicPr>
        <p:blipFill>
          <a:blip r:embed="rId2"/>
          <a:stretch>
            <a:fillRect/>
          </a:stretch>
        </p:blipFill>
        <p:spPr>
          <a:xfrm>
            <a:off x="1725811" y="2257318"/>
            <a:ext cx="8671801" cy="3965887"/>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Status &amp; Reporting</a:t>
            </a:r>
          </a:p>
        </p:txBody>
      </p:sp>
      <p:sp>
        <p:nvSpPr>
          <p:cNvPr id="11" name="Content Placeholder 2"/>
          <p:cNvSpPr txBox="1">
            <a:spLocks/>
          </p:cNvSpPr>
          <p:nvPr/>
        </p:nvSpPr>
        <p:spPr>
          <a:xfrm>
            <a:off x="432520" y="1345104"/>
            <a:ext cx="2045210" cy="609601"/>
          </a:xfrm>
          <a:prstGeom prst="rect">
            <a:avLst/>
          </a:prstGeom>
        </p:spPr>
        <p:txBody>
          <a:bodyPr vert="horz" lIns="91440" tIns="45720" rIns="91440" bIns="45720" rtlCol="0">
            <a:noAutofit/>
          </a:bodyPr>
          <a:lstStyle/>
          <a:p>
            <a:r>
              <a:rPr lang="en-US" sz="2800" b="1" dirty="0">
                <a:solidFill>
                  <a:srgbClr val="000099"/>
                </a:solidFill>
              </a:rPr>
              <a:t>PBX Status</a:t>
            </a:r>
          </a:p>
        </p:txBody>
      </p:sp>
    </p:spTree>
    <p:extLst>
      <p:ext uri="{BB962C8B-B14F-4D97-AF65-F5344CB8AC3E}">
        <p14:creationId xmlns:p14="http://schemas.microsoft.com/office/powerpoint/2010/main" val="7844024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69120" y="1514731"/>
            <a:ext cx="5292038" cy="3830428"/>
          </a:xfrm>
          <a:prstGeom prst="rect">
            <a:avLst/>
          </a:prstGeom>
        </p:spPr>
      </p:pic>
      <p:sp>
        <p:nvSpPr>
          <p:cNvPr id="5" name="TextBox 4"/>
          <p:cNvSpPr txBox="1"/>
          <p:nvPr/>
        </p:nvSpPr>
        <p:spPr>
          <a:xfrm>
            <a:off x="695632" y="1797007"/>
            <a:ext cx="4419600" cy="1200329"/>
          </a:xfrm>
          <a:prstGeom prst="rect">
            <a:avLst/>
          </a:prstGeom>
          <a:noFill/>
        </p:spPr>
        <p:txBody>
          <a:bodyPr wrap="square" rtlCol="0">
            <a:spAutoFit/>
          </a:bodyPr>
          <a:lstStyle/>
          <a:p>
            <a:pPr indent="228600" algn="just">
              <a:buFont typeface="Arial" pitchFamily="34" charset="0"/>
              <a:buChar char="•"/>
            </a:pPr>
            <a:r>
              <a:rPr lang="en-US" dirty="0"/>
              <a:t>General: system uptime/firmware version</a:t>
            </a:r>
          </a:p>
          <a:p>
            <a:pPr indent="228600" algn="just">
              <a:buFont typeface="Arial" pitchFamily="34" charset="0"/>
              <a:buChar char="•"/>
            </a:pPr>
            <a:r>
              <a:rPr lang="en-US" dirty="0"/>
              <a:t>Network</a:t>
            </a:r>
          </a:p>
          <a:p>
            <a:pPr indent="228600" algn="just">
              <a:buFont typeface="Arial" pitchFamily="34" charset="0"/>
              <a:buChar char="•"/>
            </a:pPr>
            <a:r>
              <a:rPr lang="en-US" dirty="0"/>
              <a:t>Storage Usage</a:t>
            </a:r>
          </a:p>
          <a:p>
            <a:pPr indent="228600" algn="just">
              <a:buFont typeface="Arial" pitchFamily="34" charset="0"/>
              <a:buChar char="•"/>
            </a:pPr>
            <a:r>
              <a:rPr lang="en-US" dirty="0"/>
              <a:t>Resource Usage</a:t>
            </a:r>
          </a:p>
        </p:txBody>
      </p:sp>
      <p:pic>
        <p:nvPicPr>
          <p:cNvPr id="3" name="Picture 2"/>
          <p:cNvPicPr>
            <a:picLocks noChangeAspect="1"/>
          </p:cNvPicPr>
          <p:nvPr/>
        </p:nvPicPr>
        <p:blipFill>
          <a:blip r:embed="rId3"/>
          <a:stretch>
            <a:fillRect/>
          </a:stretch>
        </p:blipFill>
        <p:spPr>
          <a:xfrm>
            <a:off x="554120" y="3134485"/>
            <a:ext cx="5715000" cy="2705036"/>
          </a:xfrm>
          <a:prstGeom prst="rect">
            <a:avLst/>
          </a:prstGeom>
        </p:spPr>
      </p:pic>
      <p:pic>
        <p:nvPicPr>
          <p:cNvPr id="8197" name="Picture 5"/>
          <p:cNvPicPr>
            <a:picLocks noChangeAspect="1" noChangeArrowheads="1"/>
          </p:cNvPicPr>
          <p:nvPr/>
        </p:nvPicPr>
        <p:blipFill>
          <a:blip r:embed="rId4" cstate="print"/>
          <a:srcRect/>
          <a:stretch>
            <a:fillRect/>
          </a:stretch>
        </p:blipFill>
        <p:spPr bwMode="auto">
          <a:xfrm>
            <a:off x="6341358" y="4510747"/>
            <a:ext cx="5286734" cy="1668825"/>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Status &amp; Reporting</a:t>
            </a:r>
          </a:p>
        </p:txBody>
      </p:sp>
      <p:sp>
        <p:nvSpPr>
          <p:cNvPr id="13" name="Content Placeholder 2"/>
          <p:cNvSpPr txBox="1">
            <a:spLocks/>
          </p:cNvSpPr>
          <p:nvPr/>
        </p:nvSpPr>
        <p:spPr>
          <a:xfrm>
            <a:off x="432520" y="1345104"/>
            <a:ext cx="2472912" cy="609601"/>
          </a:xfrm>
          <a:prstGeom prst="rect">
            <a:avLst/>
          </a:prstGeom>
        </p:spPr>
        <p:txBody>
          <a:bodyPr vert="horz" lIns="91440" tIns="45720" rIns="91440" bIns="45720" rtlCol="0">
            <a:noAutofit/>
          </a:bodyPr>
          <a:lstStyle/>
          <a:p>
            <a:r>
              <a:rPr lang="en-US" sz="2800" b="1" dirty="0">
                <a:solidFill>
                  <a:srgbClr val="000099"/>
                </a:solidFill>
              </a:rPr>
              <a:t>System Status</a:t>
            </a:r>
          </a:p>
        </p:txBody>
      </p:sp>
    </p:spTree>
    <p:extLst>
      <p:ext uri="{BB962C8B-B14F-4D97-AF65-F5344CB8AC3E}">
        <p14:creationId xmlns:p14="http://schemas.microsoft.com/office/powerpoint/2010/main" val="133459671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7528" y="2143926"/>
            <a:ext cx="3200400" cy="1948738"/>
          </a:xfrm>
          <a:prstGeom prst="rect">
            <a:avLst/>
          </a:prstGeom>
          <a:noFill/>
        </p:spPr>
        <p:txBody>
          <a:bodyPr wrap="square" rtlCol="0">
            <a:spAutoFit/>
          </a:bodyPr>
          <a:lstStyle/>
          <a:p>
            <a:pPr marL="228600" indent="-228600">
              <a:lnSpc>
                <a:spcPct val="110000"/>
              </a:lnSpc>
              <a:buFont typeface="Arial" pitchFamily="34" charset="0"/>
              <a:buChar char="•"/>
            </a:pPr>
            <a:r>
              <a:rPr lang="en-US" sz="2200" dirty="0"/>
              <a:t>CDR Filter</a:t>
            </a:r>
          </a:p>
          <a:p>
            <a:pPr marL="228600" indent="-228600">
              <a:lnSpc>
                <a:spcPct val="110000"/>
              </a:lnSpc>
              <a:buFont typeface="Arial" pitchFamily="34" charset="0"/>
              <a:buChar char="•"/>
            </a:pPr>
            <a:r>
              <a:rPr lang="en-US" sz="2200" dirty="0"/>
              <a:t>Call Details</a:t>
            </a:r>
          </a:p>
          <a:p>
            <a:pPr marL="228600" indent="-228600">
              <a:lnSpc>
                <a:spcPct val="110000"/>
              </a:lnSpc>
              <a:buFont typeface="Arial" pitchFamily="34" charset="0"/>
              <a:buChar char="•"/>
            </a:pPr>
            <a:r>
              <a:rPr lang="en-US" sz="2200" dirty="0"/>
              <a:t>Download Records (.</a:t>
            </a:r>
            <a:r>
              <a:rPr lang="en-US" sz="2200" dirty="0" err="1"/>
              <a:t>csv</a:t>
            </a:r>
            <a:r>
              <a:rPr lang="en-US" sz="2200" dirty="0"/>
              <a:t>) </a:t>
            </a:r>
          </a:p>
          <a:p>
            <a:pPr marL="228600" indent="-228600">
              <a:lnSpc>
                <a:spcPct val="110000"/>
              </a:lnSpc>
              <a:buFont typeface="Arial" pitchFamily="34" charset="0"/>
              <a:buChar char="•"/>
            </a:pPr>
            <a:r>
              <a:rPr lang="en-US" sz="2200" dirty="0"/>
              <a:t>CDR Statistics</a:t>
            </a:r>
          </a:p>
          <a:p>
            <a:pPr marL="228600" indent="-228600">
              <a:lnSpc>
                <a:spcPct val="110000"/>
              </a:lnSpc>
              <a:buFont typeface="Arial" pitchFamily="34" charset="0"/>
              <a:buChar char="•"/>
            </a:pPr>
            <a:r>
              <a:rPr lang="en-US" sz="2200" dirty="0"/>
              <a:t>Call recording files</a:t>
            </a:r>
          </a:p>
        </p:txBody>
      </p:sp>
      <p:pic>
        <p:nvPicPr>
          <p:cNvPr id="6149" name="Picture 5"/>
          <p:cNvPicPr>
            <a:picLocks noChangeAspect="1" noChangeArrowheads="1"/>
          </p:cNvPicPr>
          <p:nvPr/>
        </p:nvPicPr>
        <p:blipFill>
          <a:blip r:embed="rId2" cstate="print"/>
          <a:srcRect/>
          <a:stretch>
            <a:fillRect/>
          </a:stretch>
        </p:blipFill>
        <p:spPr bwMode="auto">
          <a:xfrm>
            <a:off x="397528" y="4223760"/>
            <a:ext cx="5393673" cy="18288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stretch>
            <a:fillRect/>
          </a:stretch>
        </p:blipFill>
        <p:spPr>
          <a:xfrm>
            <a:off x="5367884" y="1991409"/>
            <a:ext cx="6555109" cy="2121369"/>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4107236" y="4178326"/>
            <a:ext cx="7815757" cy="1772028"/>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Status &amp; Reporting</a:t>
            </a:r>
          </a:p>
        </p:txBody>
      </p:sp>
      <p:sp>
        <p:nvSpPr>
          <p:cNvPr id="14" name="Content Placeholder 2"/>
          <p:cNvSpPr txBox="1">
            <a:spLocks/>
          </p:cNvSpPr>
          <p:nvPr/>
        </p:nvSpPr>
        <p:spPr>
          <a:xfrm>
            <a:off x="0" y="1682263"/>
            <a:ext cx="4520480" cy="609601"/>
          </a:xfrm>
          <a:prstGeom prst="rect">
            <a:avLst/>
          </a:prstGeom>
        </p:spPr>
        <p:txBody>
          <a:bodyPr vert="horz" lIns="91440" tIns="45720" rIns="91440" bIns="45720" rtlCol="0">
            <a:noAutofit/>
          </a:bodyPr>
          <a:lstStyle/>
          <a:p>
            <a:pPr algn="ctr"/>
            <a:r>
              <a:rPr lang="en-US" sz="2800" b="1" dirty="0">
                <a:solidFill>
                  <a:srgbClr val="000099"/>
                </a:solidFill>
              </a:rPr>
              <a:t>Call Detail Records (CDR)</a:t>
            </a:r>
          </a:p>
        </p:txBody>
      </p:sp>
    </p:spTree>
    <p:extLst>
      <p:ext uri="{BB962C8B-B14F-4D97-AF65-F5344CB8AC3E}">
        <p14:creationId xmlns:p14="http://schemas.microsoft.com/office/powerpoint/2010/main" val="1279613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55369" y="2398846"/>
            <a:ext cx="2352675" cy="1638300"/>
          </a:xfrm>
          <a:prstGeom prst="rect">
            <a:avLst/>
          </a:prstGeom>
        </p:spPr>
      </p:pic>
      <p:pic>
        <p:nvPicPr>
          <p:cNvPr id="14" name="Picture 13"/>
          <p:cNvPicPr>
            <a:picLocks noChangeAspect="1"/>
          </p:cNvPicPr>
          <p:nvPr/>
        </p:nvPicPr>
        <p:blipFill>
          <a:blip r:embed="rId4"/>
          <a:stretch>
            <a:fillRect/>
          </a:stretch>
        </p:blipFill>
        <p:spPr>
          <a:xfrm>
            <a:off x="7005136" y="4526146"/>
            <a:ext cx="3514725" cy="14097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032" y="2259250"/>
            <a:ext cx="3359981" cy="153881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0545" y="1940512"/>
            <a:ext cx="2710108" cy="180622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431" y="4272146"/>
            <a:ext cx="2686425" cy="1524213"/>
          </a:xfrm>
          <a:prstGeom prst="rect">
            <a:avLst/>
          </a:prstGeom>
        </p:spPr>
      </p:pic>
      <p:sp>
        <p:nvSpPr>
          <p:cNvPr id="9" name="TextBox 8"/>
          <p:cNvSpPr txBox="1"/>
          <p:nvPr/>
        </p:nvSpPr>
        <p:spPr>
          <a:xfrm>
            <a:off x="0" y="811194"/>
            <a:ext cx="12192000" cy="630942"/>
          </a:xfrm>
          <a:prstGeom prst="rect">
            <a:avLst/>
          </a:prstGeom>
          <a:noFill/>
        </p:spPr>
        <p:txBody>
          <a:bodyPr wrap="square" rtlCol="0">
            <a:spAutoFit/>
          </a:bodyPr>
          <a:lstStyle/>
          <a:p>
            <a:pPr algn="r"/>
            <a:r>
              <a:rPr lang="tr-TR" sz="3500" b="1" dirty="0" smtClean="0">
                <a:solidFill>
                  <a:schemeClr val="accent2"/>
                </a:solidFill>
              </a:rPr>
              <a:t>Hızlı Kurulum</a:t>
            </a:r>
            <a:endParaRPr lang="en-US" sz="3500" b="1" dirty="0">
              <a:solidFill>
                <a:schemeClr val="accent2"/>
              </a:solidFill>
            </a:endParaRPr>
          </a:p>
        </p:txBody>
      </p:sp>
    </p:spTree>
    <p:extLst>
      <p:ext uri="{BB962C8B-B14F-4D97-AF65-F5344CB8AC3E}">
        <p14:creationId xmlns:p14="http://schemas.microsoft.com/office/powerpoint/2010/main" val="13841967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2"/>
          <p:cNvSpPr txBox="1">
            <a:spLocks noChangeArrowheads="1"/>
          </p:cNvSpPr>
          <p:nvPr/>
        </p:nvSpPr>
        <p:spPr bwMode="auto">
          <a:xfrm>
            <a:off x="425146" y="2126900"/>
            <a:ext cx="7018844"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type="triangle" w="med" len="me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112" rIns="90000" bIns="45000"/>
          <a:lstStyle>
            <a:lvl1pPr>
              <a:lnSpc>
                <a:spcPct val="102000"/>
              </a:lnSpc>
              <a:spcAft>
                <a:spcPts val="142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3200">
                <a:solidFill>
                  <a:srgbClr val="000000"/>
                </a:solidFill>
                <a:latin typeface="Calibri" pitchFamily="34" charset="0"/>
                <a:ea typeface="Microsoft YaHei" pitchFamily="34" charset="-122"/>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itchFamily="34" charset="0"/>
                <a:ea typeface="Microsoft YaHei" pitchFamily="34" charset="-122"/>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5pPr>
            <a:lvl6pPr marL="25146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6pPr>
            <a:lvl7pPr marL="29718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7pPr>
            <a:lvl8pPr marL="34290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8pPr>
            <a:lvl9pPr marL="38862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9pPr>
          </a:lstStyle>
          <a:p>
            <a:pPr eaLnBrk="1">
              <a:lnSpc>
                <a:spcPct val="93000"/>
              </a:lnSpc>
              <a:spcAft>
                <a:spcPct val="0"/>
              </a:spcAft>
              <a:buSzPct val="45000"/>
            </a:pPr>
            <a:r>
              <a:rPr lang="en-US" altLang="en-US" sz="1800" dirty="0"/>
              <a:t>The UCM6XXX can monitor important system events, log the alerts and send email notifications to the system administrator.</a:t>
            </a:r>
          </a:p>
        </p:txBody>
      </p:sp>
      <p:sp>
        <p:nvSpPr>
          <p:cNvPr id="21" name="Rectangle 10"/>
          <p:cNvSpPr>
            <a:spLocks noChangeArrowheads="1"/>
          </p:cNvSpPr>
          <p:nvPr/>
        </p:nvSpPr>
        <p:spPr bwMode="auto">
          <a:xfrm>
            <a:off x="1468336" y="3482855"/>
            <a:ext cx="3922713"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lgn="just">
              <a:spcAft>
                <a:spcPts val="600"/>
              </a:spcAft>
              <a:buClr>
                <a:schemeClr val="accent1"/>
              </a:buClr>
              <a:buFont typeface="Wingdings" panose="05000000000000000000" pitchFamily="2" charset="2"/>
              <a:buChar char="§"/>
            </a:pPr>
            <a:r>
              <a:rPr lang="en-US" altLang="en-US" b="1" dirty="0">
                <a:cs typeface="Arial" pitchFamily="34" charset="0"/>
              </a:rPr>
              <a:t> </a:t>
            </a:r>
            <a:r>
              <a:rPr lang="en-US" dirty="0"/>
              <a:t>Disk Usage</a:t>
            </a:r>
          </a:p>
          <a:p>
            <a:pPr marL="285750" indent="-285750" algn="just">
              <a:spcAft>
                <a:spcPts val="600"/>
              </a:spcAft>
              <a:buClr>
                <a:schemeClr val="accent1"/>
              </a:buClr>
              <a:buFont typeface="Wingdings" panose="05000000000000000000" pitchFamily="2" charset="2"/>
              <a:buChar char="§"/>
            </a:pPr>
            <a:r>
              <a:rPr lang="en-US" dirty="0"/>
              <a:t> External Disk Usage </a:t>
            </a:r>
          </a:p>
          <a:p>
            <a:pPr marL="285750" indent="-285750" algn="just">
              <a:spcAft>
                <a:spcPts val="600"/>
              </a:spcAft>
              <a:buClr>
                <a:schemeClr val="accent1"/>
              </a:buClr>
              <a:buFont typeface="Wingdings" panose="05000000000000000000" pitchFamily="2" charset="2"/>
              <a:buChar char="§"/>
            </a:pPr>
            <a:r>
              <a:rPr lang="en-US" dirty="0"/>
              <a:t> Modify Admin Password </a:t>
            </a:r>
          </a:p>
          <a:p>
            <a:pPr marL="285750" indent="-285750" algn="just">
              <a:spcAft>
                <a:spcPts val="600"/>
              </a:spcAft>
              <a:buClr>
                <a:schemeClr val="accent1"/>
              </a:buClr>
              <a:buFont typeface="Wingdings" panose="05000000000000000000" pitchFamily="2" charset="2"/>
              <a:buChar char="§"/>
            </a:pPr>
            <a:r>
              <a:rPr lang="en-US" dirty="0"/>
              <a:t> Memory Usage </a:t>
            </a:r>
          </a:p>
          <a:p>
            <a:pPr marL="285750" indent="-285750" algn="just">
              <a:spcAft>
                <a:spcPts val="600"/>
              </a:spcAft>
              <a:buClr>
                <a:schemeClr val="accent1"/>
              </a:buClr>
              <a:buFont typeface="Wingdings" panose="05000000000000000000" pitchFamily="2" charset="2"/>
              <a:buChar char="§"/>
            </a:pPr>
            <a:r>
              <a:rPr lang="en-US" dirty="0"/>
              <a:t> System Reboot </a:t>
            </a:r>
          </a:p>
          <a:p>
            <a:pPr marL="285750" indent="-285750" algn="just">
              <a:spcAft>
                <a:spcPts val="600"/>
              </a:spcAft>
              <a:buClr>
                <a:schemeClr val="accent1"/>
              </a:buClr>
              <a:buFont typeface="Wingdings" panose="05000000000000000000" pitchFamily="2" charset="2"/>
              <a:buChar char="§"/>
            </a:pPr>
            <a:r>
              <a:rPr lang="en-US" dirty="0"/>
              <a:t> System Update </a:t>
            </a:r>
          </a:p>
          <a:p>
            <a:pPr marL="285750" indent="-285750" algn="just">
              <a:spcAft>
                <a:spcPts val="600"/>
              </a:spcAft>
              <a:buClr>
                <a:schemeClr val="accent1"/>
              </a:buClr>
              <a:buFont typeface="Wingdings" panose="05000000000000000000" pitchFamily="2" charset="2"/>
              <a:buChar char="§"/>
            </a:pPr>
            <a:r>
              <a:rPr lang="en-US" dirty="0"/>
              <a:t> System Crash </a:t>
            </a:r>
          </a:p>
          <a:p>
            <a:pPr marL="285750" indent="-285750" algn="just">
              <a:spcAft>
                <a:spcPts val="600"/>
              </a:spcAft>
              <a:buClr>
                <a:schemeClr val="accent1"/>
              </a:buClr>
              <a:buFont typeface="Wingdings" panose="05000000000000000000" pitchFamily="2" charset="2"/>
              <a:buChar char="§"/>
            </a:pPr>
            <a:r>
              <a:rPr lang="en-US" dirty="0"/>
              <a:t> Register SIP Failed </a:t>
            </a:r>
          </a:p>
          <a:p>
            <a:pPr marL="285750" indent="-285750" algn="just">
              <a:spcAft>
                <a:spcPts val="600"/>
              </a:spcAft>
              <a:buClr>
                <a:schemeClr val="accent1"/>
              </a:buClr>
              <a:buFont typeface="Wingdings" panose="05000000000000000000" pitchFamily="2" charset="2"/>
              <a:buChar char="§"/>
            </a:pPr>
            <a:r>
              <a:rPr lang="en-US" dirty="0"/>
              <a:t> Register SIP Trunk Failed </a:t>
            </a:r>
          </a:p>
        </p:txBody>
      </p:sp>
      <p:sp>
        <p:nvSpPr>
          <p:cNvPr id="18" name="Content Placeholder 2"/>
          <p:cNvSpPr txBox="1">
            <a:spLocks/>
          </p:cNvSpPr>
          <p:nvPr/>
        </p:nvSpPr>
        <p:spPr>
          <a:xfrm>
            <a:off x="425146" y="1317626"/>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Events &amp; Email Notifications</a:t>
            </a:r>
          </a:p>
        </p:txBody>
      </p:sp>
      <p:sp>
        <p:nvSpPr>
          <p:cNvPr id="20" name="TextBox 19"/>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Status &amp; Reporting</a:t>
            </a:r>
          </a:p>
        </p:txBody>
      </p:sp>
      <p:sp>
        <p:nvSpPr>
          <p:cNvPr id="16" name="Text Box 2"/>
          <p:cNvSpPr txBox="1">
            <a:spLocks noChangeArrowheads="1"/>
          </p:cNvSpPr>
          <p:nvPr/>
        </p:nvSpPr>
        <p:spPr bwMode="auto">
          <a:xfrm>
            <a:off x="425144" y="2789682"/>
            <a:ext cx="6349143"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type="triangle" w="med" len="me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112" rIns="90000" bIns="45000"/>
          <a:lstStyle>
            <a:lvl1pPr>
              <a:lnSpc>
                <a:spcPct val="102000"/>
              </a:lnSpc>
              <a:spcAft>
                <a:spcPts val="142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3200">
                <a:solidFill>
                  <a:srgbClr val="000000"/>
                </a:solidFill>
                <a:latin typeface="Calibri" pitchFamily="34" charset="0"/>
                <a:ea typeface="Microsoft YaHei" pitchFamily="34" charset="-122"/>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itchFamily="34" charset="0"/>
                <a:ea typeface="Microsoft YaHei" pitchFamily="34" charset="-122"/>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5pPr>
            <a:lvl6pPr marL="25146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6pPr>
            <a:lvl7pPr marL="29718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7pPr>
            <a:lvl8pPr marL="34290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8pPr>
            <a:lvl9pPr marL="38862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9pPr>
          </a:lstStyle>
          <a:p>
            <a:pPr eaLnBrk="1">
              <a:lnSpc>
                <a:spcPct val="93000"/>
              </a:lnSpc>
              <a:spcAft>
                <a:spcPct val="0"/>
              </a:spcAft>
              <a:buSzPct val="45000"/>
            </a:pPr>
            <a:r>
              <a:rPr lang="en-US" altLang="en-US" sz="1800" dirty="0"/>
              <a:t>System alert events can configured under “Status &gt; System Events &gt; Alert Events List”.</a:t>
            </a:r>
          </a:p>
        </p:txBody>
      </p:sp>
      <p:sp>
        <p:nvSpPr>
          <p:cNvPr id="6" name="Rectangle 5"/>
          <p:cNvSpPr/>
          <p:nvPr/>
        </p:nvSpPr>
        <p:spPr>
          <a:xfrm>
            <a:off x="6095999" y="3529123"/>
            <a:ext cx="4516193" cy="2846933"/>
          </a:xfrm>
          <a:prstGeom prst="rect">
            <a:avLst/>
          </a:prstGeom>
        </p:spPr>
        <p:txBody>
          <a:bodyPr wrap="square">
            <a:spAutoFit/>
          </a:bodyPr>
          <a:lstStyle/>
          <a:p>
            <a:pPr marL="285750" indent="-285750" algn="just">
              <a:spcAft>
                <a:spcPts val="600"/>
              </a:spcAft>
              <a:buClr>
                <a:schemeClr val="accent1"/>
              </a:buClr>
              <a:buFont typeface="Wingdings" panose="05000000000000000000" pitchFamily="2" charset="2"/>
              <a:buChar char="§"/>
            </a:pPr>
            <a:r>
              <a:rPr lang="en-US" dirty="0"/>
              <a:t>Restore Config </a:t>
            </a:r>
          </a:p>
          <a:p>
            <a:pPr marL="285750" indent="-285750" algn="just">
              <a:spcAft>
                <a:spcPts val="600"/>
              </a:spcAft>
              <a:buClr>
                <a:schemeClr val="accent1"/>
              </a:buClr>
              <a:buFont typeface="Wingdings" panose="05000000000000000000" pitchFamily="2" charset="2"/>
              <a:buChar char="§"/>
            </a:pPr>
            <a:r>
              <a:rPr lang="en-US" dirty="0"/>
              <a:t> User Login Success </a:t>
            </a:r>
          </a:p>
          <a:p>
            <a:pPr marL="285750" indent="-285750" algn="just">
              <a:spcAft>
                <a:spcPts val="600"/>
              </a:spcAft>
              <a:buClr>
                <a:schemeClr val="accent1"/>
              </a:buClr>
              <a:buFont typeface="Wingdings" panose="05000000000000000000" pitchFamily="2" charset="2"/>
              <a:buChar char="§"/>
            </a:pPr>
            <a:r>
              <a:rPr lang="en-US" dirty="0"/>
              <a:t> User Login Failed </a:t>
            </a:r>
          </a:p>
          <a:p>
            <a:pPr marL="285750" indent="-285750" algn="just">
              <a:spcAft>
                <a:spcPts val="600"/>
              </a:spcAft>
              <a:buClr>
                <a:schemeClr val="accent1"/>
              </a:buClr>
              <a:buFont typeface="Wingdings" panose="05000000000000000000" pitchFamily="2" charset="2"/>
              <a:buChar char="§"/>
            </a:pPr>
            <a:r>
              <a:rPr lang="en-US" dirty="0"/>
              <a:t> SIP Internal Call Failure </a:t>
            </a:r>
          </a:p>
          <a:p>
            <a:pPr marL="285750" indent="-285750" algn="just">
              <a:spcAft>
                <a:spcPts val="600"/>
              </a:spcAft>
              <a:buClr>
                <a:schemeClr val="accent1"/>
              </a:buClr>
              <a:buFont typeface="Wingdings" panose="05000000000000000000" pitchFamily="2" charset="2"/>
              <a:buChar char="§"/>
            </a:pPr>
            <a:r>
              <a:rPr lang="en-US" dirty="0"/>
              <a:t> SIP Outgoing Call through Trunk Failure </a:t>
            </a:r>
          </a:p>
          <a:p>
            <a:pPr marL="285750" indent="-285750" algn="just">
              <a:spcAft>
                <a:spcPts val="600"/>
              </a:spcAft>
              <a:buClr>
                <a:schemeClr val="accent1"/>
              </a:buClr>
              <a:buFont typeface="Wingdings" panose="05000000000000000000" pitchFamily="2" charset="2"/>
              <a:buChar char="§"/>
            </a:pPr>
            <a:r>
              <a:rPr lang="en-US" dirty="0"/>
              <a:t> Fail2ban Blocking </a:t>
            </a:r>
          </a:p>
          <a:p>
            <a:pPr marL="285750" indent="-285750" algn="just">
              <a:spcAft>
                <a:spcPts val="600"/>
              </a:spcAft>
              <a:buClr>
                <a:schemeClr val="accent1"/>
              </a:buClr>
              <a:buFont typeface="Wingdings" panose="05000000000000000000" pitchFamily="2" charset="2"/>
              <a:buChar char="§"/>
            </a:pPr>
            <a:r>
              <a:rPr lang="en-US" dirty="0"/>
              <a:t> SIP Lost Registration </a:t>
            </a:r>
          </a:p>
          <a:p>
            <a:pPr marL="285750" indent="-285750" algn="just">
              <a:spcAft>
                <a:spcPts val="600"/>
              </a:spcAft>
              <a:buClr>
                <a:schemeClr val="accent1"/>
              </a:buClr>
              <a:buFont typeface="Wingdings" panose="05000000000000000000" pitchFamily="2" charset="2"/>
              <a:buChar char="§"/>
            </a:pPr>
            <a:r>
              <a:rPr lang="en-US" dirty="0"/>
              <a:t> SIP Peer Trunk Status</a:t>
            </a:r>
          </a:p>
        </p:txBody>
      </p:sp>
      <p:pic>
        <p:nvPicPr>
          <p:cNvPr id="23" name="Picture 5"/>
          <p:cNvPicPr>
            <a:picLocks noChangeAspect="1" noChangeArrowheads="1"/>
          </p:cNvPicPr>
          <p:nvPr/>
        </p:nvPicPr>
        <p:blipFill>
          <a:blip r:embed="rId2" cstate="print"/>
          <a:srcRect/>
          <a:stretch>
            <a:fillRect/>
          </a:stretch>
        </p:blipFill>
        <p:spPr bwMode="auto">
          <a:xfrm>
            <a:off x="7350080" y="1401206"/>
            <a:ext cx="4610100" cy="20074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99478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p:cNvSpPr>
            <a:spLocks noChangeArrowheads="1"/>
          </p:cNvSpPr>
          <p:nvPr/>
        </p:nvSpPr>
        <p:spPr bwMode="auto">
          <a:xfrm>
            <a:off x="425145" y="2930736"/>
            <a:ext cx="39989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en-US" b="1" dirty="0">
                <a:cs typeface="Arial" pitchFamily="34" charset="0"/>
              </a:rPr>
              <a:t>The UCM administrator can:</a:t>
            </a:r>
          </a:p>
          <a:p>
            <a:pPr algn="just"/>
            <a:r>
              <a:rPr lang="en-US" altLang="en-US" b="1" dirty="0">
                <a:cs typeface="Arial" pitchFamily="34" charset="0"/>
              </a:rPr>
              <a:t> </a:t>
            </a:r>
          </a:p>
          <a:p>
            <a:pPr algn="just">
              <a:buFont typeface="Wingdings" pitchFamily="2" charset="2"/>
              <a:buChar char="q"/>
            </a:pPr>
            <a:r>
              <a:rPr lang="en-US" altLang="en-US" b="1" dirty="0">
                <a:cs typeface="Arial" pitchFamily="34" charset="0"/>
              </a:rPr>
              <a:t> Monitor calls real-time</a:t>
            </a:r>
          </a:p>
        </p:txBody>
      </p:sp>
      <p:sp>
        <p:nvSpPr>
          <p:cNvPr id="13" name="Text Box 2"/>
          <p:cNvSpPr txBox="1">
            <a:spLocks noChangeArrowheads="1"/>
          </p:cNvSpPr>
          <p:nvPr/>
        </p:nvSpPr>
        <p:spPr bwMode="auto">
          <a:xfrm>
            <a:off x="425145" y="2281448"/>
            <a:ext cx="10414919"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type="triangle" w="med" len="me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9112" rIns="90000" bIns="45000"/>
          <a:lstStyle>
            <a:lvl1pPr>
              <a:lnSpc>
                <a:spcPct val="102000"/>
              </a:lnSpc>
              <a:spcAft>
                <a:spcPts val="142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3200">
                <a:solidFill>
                  <a:srgbClr val="000000"/>
                </a:solidFill>
                <a:latin typeface="Calibri" pitchFamily="34" charset="0"/>
                <a:ea typeface="Microsoft YaHei" pitchFamily="34" charset="-122"/>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400">
                <a:solidFill>
                  <a:srgbClr val="000000"/>
                </a:solidFill>
                <a:latin typeface="Calibri" pitchFamily="34" charset="0"/>
                <a:ea typeface="Microsoft YaHei" pitchFamily="34" charset="-122"/>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5pPr>
            <a:lvl6pPr marL="25146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6pPr>
            <a:lvl7pPr marL="29718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7pPr>
            <a:lvl8pPr marL="34290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8pPr>
            <a:lvl9pPr marL="38862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Calibri" pitchFamily="34" charset="0"/>
                <a:ea typeface="Microsoft YaHei" pitchFamily="34" charset="-122"/>
              </a:defRPr>
            </a:lvl9pPr>
          </a:lstStyle>
          <a:p>
            <a:pPr eaLnBrk="1">
              <a:lnSpc>
                <a:spcPct val="93000"/>
              </a:lnSpc>
              <a:spcAft>
                <a:spcPct val="0"/>
              </a:spcAft>
              <a:buSzPct val="45000"/>
            </a:pPr>
            <a:r>
              <a:rPr lang="en-US" altLang="en-US" sz="2000" dirty="0"/>
              <a:t>The Activity Calls status can be accessed under UCM web UI-&gt;Status-&gt;Activity Calls page.</a:t>
            </a:r>
          </a:p>
        </p:txBody>
      </p:sp>
      <p:sp>
        <p:nvSpPr>
          <p:cNvPr id="14" name="Rectangle 9"/>
          <p:cNvSpPr>
            <a:spLocks noChangeArrowheads="1"/>
          </p:cNvSpPr>
          <p:nvPr/>
        </p:nvSpPr>
        <p:spPr bwMode="auto">
          <a:xfrm>
            <a:off x="425145" y="3972136"/>
            <a:ext cx="3694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Wingdings" pitchFamily="2" charset="2"/>
              <a:buChar char="q"/>
            </a:pPr>
            <a:r>
              <a:rPr lang="en-US" altLang="en-US" b="1" dirty="0">
                <a:cs typeface="Arial" pitchFamily="34" charset="0"/>
              </a:rPr>
              <a:t> Hang up a single call from web UI       </a:t>
            </a:r>
          </a:p>
        </p:txBody>
      </p:sp>
      <p:sp>
        <p:nvSpPr>
          <p:cNvPr id="15" name="Rectangle 10"/>
          <p:cNvSpPr>
            <a:spLocks noChangeArrowheads="1"/>
          </p:cNvSpPr>
          <p:nvPr/>
        </p:nvSpPr>
        <p:spPr bwMode="auto">
          <a:xfrm>
            <a:off x="425145" y="4607136"/>
            <a:ext cx="3922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Wingdings" pitchFamily="2" charset="2"/>
              <a:buChar char="q"/>
            </a:pPr>
            <a:r>
              <a:rPr lang="en-US" altLang="en-US" b="1" dirty="0">
                <a:cs typeface="Arial" pitchFamily="34" charset="0"/>
              </a:rPr>
              <a:t> Hang up all active calls from web UI</a:t>
            </a:r>
          </a:p>
        </p:txBody>
      </p:sp>
      <p:grpSp>
        <p:nvGrpSpPr>
          <p:cNvPr id="4" name="Group 3"/>
          <p:cNvGrpSpPr/>
          <p:nvPr/>
        </p:nvGrpSpPr>
        <p:grpSpPr>
          <a:xfrm>
            <a:off x="6512706" y="2895877"/>
            <a:ext cx="4457700" cy="1619250"/>
            <a:chOff x="6578894" y="2579765"/>
            <a:chExt cx="4457700" cy="1619250"/>
          </a:xfrm>
          <a:effectLst>
            <a:outerShdw blurRad="50800" dist="38100" dir="2700000" algn="tl" rotWithShape="0">
              <a:prstClr val="black">
                <a:alpha val="40000"/>
              </a:prstClr>
            </a:outerShdw>
          </a:effectLst>
        </p:grpSpPr>
        <p:pic>
          <p:nvPicPr>
            <p:cNvPr id="2" name="Picture 1"/>
            <p:cNvPicPr>
              <a:picLocks noChangeAspect="1"/>
            </p:cNvPicPr>
            <p:nvPr/>
          </p:nvPicPr>
          <p:blipFill>
            <a:blip r:embed="rId2"/>
            <a:stretch>
              <a:fillRect/>
            </a:stretch>
          </p:blipFill>
          <p:spPr>
            <a:xfrm>
              <a:off x="6578894" y="2579765"/>
              <a:ext cx="4457700" cy="1619250"/>
            </a:xfrm>
            <a:prstGeom prst="rect">
              <a:avLst/>
            </a:prstGeom>
          </p:spPr>
        </p:pic>
        <p:sp>
          <p:nvSpPr>
            <p:cNvPr id="17" name="Rectangle 1"/>
            <p:cNvSpPr>
              <a:spLocks noChangeArrowheads="1"/>
            </p:cNvSpPr>
            <p:nvPr/>
          </p:nvSpPr>
          <p:spPr bwMode="auto">
            <a:xfrm>
              <a:off x="7639664" y="2874888"/>
              <a:ext cx="3200400" cy="358775"/>
            </a:xfrm>
            <a:prstGeom prst="rect">
              <a:avLst/>
            </a:prstGeom>
            <a:solidFill>
              <a:srgbClr val="FF996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itchFamily="18" charset="0"/>
                <a:buNone/>
              </a:pPr>
              <a:r>
                <a:rPr lang="en-US" altLang="en-US" sz="1400" b="1" dirty="0">
                  <a:solidFill>
                    <a:schemeClr val="bg1"/>
                  </a:solidFill>
                </a:rPr>
                <a:t>Ringing: Call from 1002 to 1001</a:t>
              </a:r>
            </a:p>
          </p:txBody>
        </p:sp>
      </p:grpSp>
      <p:grpSp>
        <p:nvGrpSpPr>
          <p:cNvPr id="5" name="Group 4"/>
          <p:cNvGrpSpPr/>
          <p:nvPr/>
        </p:nvGrpSpPr>
        <p:grpSpPr>
          <a:xfrm>
            <a:off x="6703206" y="4898733"/>
            <a:ext cx="4124158" cy="1223833"/>
            <a:chOff x="6283786" y="4605259"/>
            <a:chExt cx="4124158" cy="1223833"/>
          </a:xfrm>
          <a:effectLst>
            <a:outerShdw blurRad="50800" dist="38100" dir="2700000" algn="tl" rotWithShape="0">
              <a:prstClr val="black">
                <a:alpha val="40000"/>
              </a:prstClr>
            </a:outerShdw>
          </a:effectLst>
        </p:grpSpPr>
        <p:pic>
          <p:nvPicPr>
            <p:cNvPr id="3" name="Picture 2"/>
            <p:cNvPicPr>
              <a:picLocks noChangeAspect="1"/>
            </p:cNvPicPr>
            <p:nvPr/>
          </p:nvPicPr>
          <p:blipFill>
            <a:blip r:embed="rId3"/>
            <a:stretch>
              <a:fillRect/>
            </a:stretch>
          </p:blipFill>
          <p:spPr>
            <a:xfrm>
              <a:off x="6283786" y="4997660"/>
              <a:ext cx="4076700" cy="831432"/>
            </a:xfrm>
            <a:prstGeom prst="rect">
              <a:avLst/>
            </a:prstGeom>
          </p:spPr>
        </p:pic>
        <p:sp>
          <p:nvSpPr>
            <p:cNvPr id="19" name="Rectangle 12"/>
            <p:cNvSpPr>
              <a:spLocks noChangeArrowheads="1"/>
            </p:cNvSpPr>
            <p:nvPr/>
          </p:nvSpPr>
          <p:spPr bwMode="auto">
            <a:xfrm>
              <a:off x="7207544" y="4605259"/>
              <a:ext cx="3200400" cy="454025"/>
            </a:xfrm>
            <a:prstGeom prst="rect">
              <a:avLst/>
            </a:prstGeom>
            <a:solidFill>
              <a:srgbClr val="FF996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itchFamily="18" charset="0"/>
                <a:buNone/>
              </a:pPr>
              <a:r>
                <a:rPr lang="en-US" altLang="en-US" sz="1400" b="1" dirty="0">
                  <a:solidFill>
                    <a:schemeClr val="bg1"/>
                  </a:solidFill>
                </a:rPr>
                <a:t>Talking: Call established  between  </a:t>
              </a:r>
            </a:p>
            <a:p>
              <a:pPr eaLnBrk="1">
                <a:lnSpc>
                  <a:spcPct val="93000"/>
                </a:lnSpc>
                <a:buClr>
                  <a:srgbClr val="000000"/>
                </a:buClr>
                <a:buSzPct val="100000"/>
                <a:buFont typeface="Times New Roman" pitchFamily="18" charset="0"/>
                <a:buNone/>
              </a:pPr>
              <a:r>
                <a:rPr lang="en-US" altLang="en-US" sz="1400" b="1" dirty="0">
                  <a:solidFill>
                    <a:schemeClr val="bg1"/>
                  </a:solidFill>
                </a:rPr>
                <a:t>              1002 and 1001</a:t>
              </a:r>
            </a:p>
          </p:txBody>
        </p:sp>
      </p:grpSp>
      <p:sp>
        <p:nvSpPr>
          <p:cNvPr id="21" name="Rectangle 10"/>
          <p:cNvSpPr>
            <a:spLocks noChangeArrowheads="1"/>
          </p:cNvSpPr>
          <p:nvPr/>
        </p:nvSpPr>
        <p:spPr bwMode="auto">
          <a:xfrm>
            <a:off x="463244" y="5141318"/>
            <a:ext cx="3922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Wingdings" pitchFamily="2" charset="2"/>
              <a:buChar char="q"/>
            </a:pPr>
            <a:r>
              <a:rPr lang="en-US" altLang="en-US" b="1" dirty="0">
                <a:cs typeface="Arial" pitchFamily="34" charset="0"/>
              </a:rPr>
              <a:t> Monitor Call</a:t>
            </a:r>
          </a:p>
        </p:txBody>
      </p:sp>
      <p:sp>
        <p:nvSpPr>
          <p:cNvPr id="18" name="Content Placeholder 2"/>
          <p:cNvSpPr txBox="1">
            <a:spLocks/>
          </p:cNvSpPr>
          <p:nvPr/>
        </p:nvSpPr>
        <p:spPr>
          <a:xfrm>
            <a:off x="425146" y="1317626"/>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Activity Calls</a:t>
            </a:r>
          </a:p>
        </p:txBody>
      </p:sp>
      <p:sp>
        <p:nvSpPr>
          <p:cNvPr id="20" name="TextBox 19"/>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Status &amp; Reporting</a:t>
            </a:r>
          </a:p>
        </p:txBody>
      </p:sp>
    </p:spTree>
    <p:extLst>
      <p:ext uri="{BB962C8B-B14F-4D97-AF65-F5344CB8AC3E}">
        <p14:creationId xmlns:p14="http://schemas.microsoft.com/office/powerpoint/2010/main" val="20323571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82915" y="1983084"/>
            <a:ext cx="4599709" cy="1446550"/>
          </a:xfrm>
          <a:prstGeom prst="rect">
            <a:avLst/>
          </a:prstGeom>
          <a:noFill/>
        </p:spPr>
        <p:txBody>
          <a:bodyPr wrap="square" rtlCol="0">
            <a:spAutoFit/>
          </a:bodyPr>
          <a:lstStyle/>
          <a:p>
            <a:pPr marL="228600" indent="-228600">
              <a:lnSpc>
                <a:spcPct val="110000"/>
              </a:lnSpc>
              <a:buFont typeface="Arial" pitchFamily="34" charset="0"/>
              <a:buChar char="•"/>
            </a:pPr>
            <a:r>
              <a:rPr lang="en-US" sz="2000" dirty="0"/>
              <a:t>Firmware Upgrade</a:t>
            </a:r>
          </a:p>
          <a:p>
            <a:pPr marL="228600" indent="-228600">
              <a:lnSpc>
                <a:spcPct val="110000"/>
              </a:lnSpc>
              <a:buFont typeface="Arial" pitchFamily="34" charset="0"/>
              <a:buChar char="•"/>
            </a:pPr>
            <a:r>
              <a:rPr lang="en-US" sz="2000" dirty="0"/>
              <a:t>Backup/Restore</a:t>
            </a:r>
          </a:p>
          <a:p>
            <a:pPr marL="228600" indent="-228600">
              <a:lnSpc>
                <a:spcPct val="110000"/>
              </a:lnSpc>
              <a:buFont typeface="Arial" pitchFamily="34" charset="0"/>
              <a:buChar char="•"/>
            </a:pPr>
            <a:r>
              <a:rPr lang="en-US" sz="2000" dirty="0"/>
              <a:t>Cleaner</a:t>
            </a:r>
          </a:p>
          <a:p>
            <a:pPr marL="228600" indent="-228600">
              <a:lnSpc>
                <a:spcPct val="110000"/>
              </a:lnSpc>
              <a:buFont typeface="Arial" pitchFamily="34" charset="0"/>
              <a:buChar char="•"/>
            </a:pPr>
            <a:r>
              <a:rPr lang="en-US" sz="2000" dirty="0"/>
              <a:t>Reset/Reboot</a:t>
            </a:r>
          </a:p>
        </p:txBody>
      </p:sp>
      <p:sp>
        <p:nvSpPr>
          <p:cNvPr id="16" name="TextBox 15"/>
          <p:cNvSpPr txBox="1"/>
          <p:nvPr/>
        </p:nvSpPr>
        <p:spPr>
          <a:xfrm>
            <a:off x="920189" y="1437685"/>
            <a:ext cx="2162580" cy="492443"/>
          </a:xfrm>
          <a:prstGeom prst="rect">
            <a:avLst/>
          </a:prstGeom>
          <a:noFill/>
        </p:spPr>
        <p:txBody>
          <a:bodyPr wrap="none" rtlCol="0">
            <a:spAutoFit/>
          </a:bodyPr>
          <a:lstStyle/>
          <a:p>
            <a:r>
              <a:rPr lang="en-US" sz="2600" b="1" dirty="0"/>
              <a:t>BE PREPARED!</a:t>
            </a:r>
          </a:p>
        </p:txBody>
      </p:sp>
      <p:sp>
        <p:nvSpPr>
          <p:cNvPr id="13" name="TextBox 12"/>
          <p:cNvSpPr txBox="1"/>
          <p:nvPr/>
        </p:nvSpPr>
        <p:spPr>
          <a:xfrm>
            <a:off x="0" y="768154"/>
            <a:ext cx="12192000" cy="630942"/>
          </a:xfrm>
          <a:prstGeom prst="rect">
            <a:avLst/>
          </a:prstGeom>
          <a:noFill/>
        </p:spPr>
        <p:txBody>
          <a:bodyPr wrap="square" rtlCol="0">
            <a:spAutoFit/>
          </a:bodyPr>
          <a:lstStyle/>
          <a:p>
            <a:pPr algn="r"/>
            <a:r>
              <a:rPr lang="en-US" sz="3500" b="1" dirty="0">
                <a:solidFill>
                  <a:schemeClr val="accent2"/>
                </a:solidFill>
              </a:rPr>
              <a:t>Maintenance</a:t>
            </a:r>
          </a:p>
        </p:txBody>
      </p:sp>
      <p:pic>
        <p:nvPicPr>
          <p:cNvPr id="5" name="Picture 4"/>
          <p:cNvPicPr>
            <a:picLocks noChangeAspect="1"/>
          </p:cNvPicPr>
          <p:nvPr/>
        </p:nvPicPr>
        <p:blipFill>
          <a:blip r:embed="rId2"/>
          <a:stretch>
            <a:fillRect/>
          </a:stretch>
        </p:blipFill>
        <p:spPr>
          <a:xfrm>
            <a:off x="400749" y="3407158"/>
            <a:ext cx="5645295" cy="3082588"/>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a:stretch>
            <a:fillRect/>
          </a:stretch>
        </p:blipFill>
        <p:spPr>
          <a:xfrm>
            <a:off x="5382624" y="1859645"/>
            <a:ext cx="5512811" cy="3597835"/>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7032167" y="3658563"/>
            <a:ext cx="4615729" cy="28598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8284599"/>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21702" y="2091978"/>
            <a:ext cx="5962444" cy="381771"/>
          </a:xfrm>
          <a:prstGeom prst="rect">
            <a:avLst/>
          </a:prstGeom>
          <a:noFill/>
        </p:spPr>
        <p:txBody>
          <a:bodyPr wrap="square" rtlCol="0">
            <a:spAutoFit/>
          </a:bodyPr>
          <a:lstStyle/>
          <a:p>
            <a:pPr>
              <a:lnSpc>
                <a:spcPct val="110000"/>
              </a:lnSpc>
            </a:pPr>
            <a:r>
              <a:rPr lang="en-US" dirty="0"/>
              <a:t>The UCM6XXX can be upgraded either locally or remotely.</a:t>
            </a:r>
          </a:p>
        </p:txBody>
      </p:sp>
      <p:sp>
        <p:nvSpPr>
          <p:cNvPr id="13" name="TextBox 12"/>
          <p:cNvSpPr txBox="1"/>
          <p:nvPr/>
        </p:nvSpPr>
        <p:spPr>
          <a:xfrm>
            <a:off x="0" y="768154"/>
            <a:ext cx="12192000" cy="630942"/>
          </a:xfrm>
          <a:prstGeom prst="rect">
            <a:avLst/>
          </a:prstGeom>
          <a:noFill/>
        </p:spPr>
        <p:txBody>
          <a:bodyPr wrap="square" rtlCol="0">
            <a:spAutoFit/>
          </a:bodyPr>
          <a:lstStyle/>
          <a:p>
            <a:pPr algn="r"/>
            <a:r>
              <a:rPr lang="en-US" sz="3500" b="1" dirty="0">
                <a:solidFill>
                  <a:schemeClr val="accent2"/>
                </a:solidFill>
              </a:rPr>
              <a:t>Maintenance</a:t>
            </a:r>
          </a:p>
        </p:txBody>
      </p:sp>
      <p:pic>
        <p:nvPicPr>
          <p:cNvPr id="3" name="Picture 2"/>
          <p:cNvPicPr>
            <a:picLocks noChangeAspect="1"/>
          </p:cNvPicPr>
          <p:nvPr/>
        </p:nvPicPr>
        <p:blipFill>
          <a:blip r:embed="rId2"/>
          <a:stretch>
            <a:fillRect/>
          </a:stretch>
        </p:blipFill>
        <p:spPr>
          <a:xfrm>
            <a:off x="6284146" y="1735123"/>
            <a:ext cx="5512811" cy="3597835"/>
          </a:xfrm>
          <a:prstGeom prst="rect">
            <a:avLst/>
          </a:prstGeom>
          <a:effectLst>
            <a:outerShdw blurRad="50800" dist="38100" dir="2700000" algn="tl" rotWithShape="0">
              <a:prstClr val="black">
                <a:alpha val="40000"/>
              </a:prstClr>
            </a:outerShdw>
          </a:effectLst>
        </p:spPr>
      </p:pic>
      <p:sp>
        <p:nvSpPr>
          <p:cNvPr id="8" name="Content Placeholder 2"/>
          <p:cNvSpPr txBox="1">
            <a:spLocks/>
          </p:cNvSpPr>
          <p:nvPr/>
        </p:nvSpPr>
        <p:spPr>
          <a:xfrm>
            <a:off x="322114" y="1317626"/>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Firmware Upgrade</a:t>
            </a:r>
          </a:p>
        </p:txBody>
      </p:sp>
      <p:sp>
        <p:nvSpPr>
          <p:cNvPr id="9" name="TextBox 8"/>
          <p:cNvSpPr txBox="1"/>
          <p:nvPr/>
        </p:nvSpPr>
        <p:spPr>
          <a:xfrm>
            <a:off x="309234" y="2593168"/>
            <a:ext cx="4380769" cy="430887"/>
          </a:xfrm>
          <a:prstGeom prst="rect">
            <a:avLst/>
          </a:prstGeom>
          <a:noFill/>
        </p:spPr>
        <p:txBody>
          <a:bodyPr wrap="square" rtlCol="0">
            <a:spAutoFit/>
          </a:bodyPr>
          <a:lstStyle/>
          <a:p>
            <a:pPr>
              <a:lnSpc>
                <a:spcPct val="110000"/>
              </a:lnSpc>
            </a:pPr>
            <a:r>
              <a:rPr lang="en-US" sz="2000" b="1" dirty="0">
                <a:solidFill>
                  <a:srgbClr val="20A9DD"/>
                </a:solidFill>
              </a:rPr>
              <a:t>Upgrading via Network</a:t>
            </a:r>
          </a:p>
        </p:txBody>
      </p:sp>
      <p:sp>
        <p:nvSpPr>
          <p:cNvPr id="10" name="TextBox 9"/>
          <p:cNvSpPr txBox="1"/>
          <p:nvPr/>
        </p:nvSpPr>
        <p:spPr>
          <a:xfrm>
            <a:off x="425145" y="3568131"/>
            <a:ext cx="4599709" cy="381771"/>
          </a:xfrm>
          <a:prstGeom prst="rect">
            <a:avLst/>
          </a:prstGeom>
          <a:noFill/>
        </p:spPr>
        <p:txBody>
          <a:bodyPr wrap="square" rtlCol="0">
            <a:spAutoFit/>
          </a:bodyPr>
          <a:lstStyle/>
          <a:p>
            <a:pPr>
              <a:lnSpc>
                <a:spcPct val="110000"/>
              </a:lnSpc>
            </a:pPr>
            <a:endParaRPr lang="en-US" dirty="0"/>
          </a:p>
        </p:txBody>
      </p:sp>
      <p:sp>
        <p:nvSpPr>
          <p:cNvPr id="2" name="Rectangle 1"/>
          <p:cNvSpPr/>
          <p:nvPr/>
        </p:nvSpPr>
        <p:spPr>
          <a:xfrm>
            <a:off x="291036" y="2998960"/>
            <a:ext cx="5710519" cy="701731"/>
          </a:xfrm>
          <a:prstGeom prst="rect">
            <a:avLst/>
          </a:prstGeom>
        </p:spPr>
        <p:txBody>
          <a:bodyPr wrap="square">
            <a:spAutoFit/>
          </a:bodyPr>
          <a:lstStyle/>
          <a:p>
            <a:pPr>
              <a:lnSpc>
                <a:spcPct val="110000"/>
              </a:lnSpc>
            </a:pPr>
            <a:r>
              <a:rPr lang="en-US" dirty="0"/>
              <a:t>The upgrade can done using TFTP, HTTP or HTTPS remote or local server containing firmware file.</a:t>
            </a:r>
          </a:p>
        </p:txBody>
      </p:sp>
      <p:sp>
        <p:nvSpPr>
          <p:cNvPr id="12" name="TextBox 11"/>
          <p:cNvSpPr txBox="1"/>
          <p:nvPr/>
        </p:nvSpPr>
        <p:spPr>
          <a:xfrm>
            <a:off x="309237" y="3730959"/>
            <a:ext cx="4599709" cy="413959"/>
          </a:xfrm>
          <a:prstGeom prst="rect">
            <a:avLst/>
          </a:prstGeom>
          <a:noFill/>
        </p:spPr>
        <p:txBody>
          <a:bodyPr wrap="square" rtlCol="0">
            <a:spAutoFit/>
          </a:bodyPr>
          <a:lstStyle/>
          <a:p>
            <a:pPr>
              <a:lnSpc>
                <a:spcPct val="110000"/>
              </a:lnSpc>
            </a:pPr>
            <a:r>
              <a:rPr lang="en-US" sz="2000" b="1" dirty="0">
                <a:solidFill>
                  <a:srgbClr val="20A9DD"/>
                </a:solidFill>
              </a:rPr>
              <a:t>Firmware Upload</a:t>
            </a:r>
          </a:p>
        </p:txBody>
      </p:sp>
      <p:sp>
        <p:nvSpPr>
          <p:cNvPr id="14" name="Rectangle 13"/>
          <p:cNvSpPr/>
          <p:nvPr/>
        </p:nvSpPr>
        <p:spPr>
          <a:xfrm>
            <a:off x="321702" y="4239581"/>
            <a:ext cx="5710519" cy="1006429"/>
          </a:xfrm>
          <a:prstGeom prst="rect">
            <a:avLst/>
          </a:prstGeom>
        </p:spPr>
        <p:txBody>
          <a:bodyPr wrap="square">
            <a:spAutoFit/>
          </a:bodyPr>
          <a:lstStyle/>
          <a:p>
            <a:pPr>
              <a:lnSpc>
                <a:spcPct val="110000"/>
              </a:lnSpc>
            </a:pPr>
            <a:r>
              <a:rPr lang="en-US" dirty="0"/>
              <a:t>UCM6XXX can be also upgraded by uploading firmware through web interface. This is useful for installations where Internet connection is not available or unstable.</a:t>
            </a:r>
          </a:p>
        </p:txBody>
      </p:sp>
      <p:sp>
        <p:nvSpPr>
          <p:cNvPr id="17" name="Rectangle 16"/>
          <p:cNvSpPr/>
          <p:nvPr/>
        </p:nvSpPr>
        <p:spPr>
          <a:xfrm>
            <a:off x="309234" y="5471930"/>
            <a:ext cx="5710519" cy="1006429"/>
          </a:xfrm>
          <a:prstGeom prst="rect">
            <a:avLst/>
          </a:prstGeom>
        </p:spPr>
        <p:txBody>
          <a:bodyPr wrap="square">
            <a:spAutoFit/>
          </a:bodyPr>
          <a:lstStyle/>
          <a:p>
            <a:pPr>
              <a:lnSpc>
                <a:spcPct val="110000"/>
              </a:lnSpc>
            </a:pPr>
            <a:r>
              <a:rPr lang="en-US" dirty="0"/>
              <a:t>Latest firmware files are available in our website:</a:t>
            </a:r>
          </a:p>
          <a:p>
            <a:pPr>
              <a:lnSpc>
                <a:spcPct val="110000"/>
              </a:lnSpc>
            </a:pPr>
            <a:r>
              <a:rPr lang="en-US" dirty="0">
                <a:hlinkClick r:id="rId3"/>
              </a:rPr>
              <a:t>http://www.grandstream.com/support/firmware</a:t>
            </a:r>
            <a:endParaRPr lang="en-US" dirty="0"/>
          </a:p>
          <a:p>
            <a:pPr>
              <a:lnSpc>
                <a:spcPct val="110000"/>
              </a:lnSpc>
            </a:pPr>
            <a:endParaRPr lang="en-US" dirty="0"/>
          </a:p>
        </p:txBody>
      </p:sp>
      <p:sp>
        <p:nvSpPr>
          <p:cNvPr id="18" name="Rectangle 17"/>
          <p:cNvSpPr/>
          <p:nvPr/>
        </p:nvSpPr>
        <p:spPr>
          <a:xfrm>
            <a:off x="6096000" y="5548550"/>
            <a:ext cx="5710519" cy="701731"/>
          </a:xfrm>
          <a:prstGeom prst="rect">
            <a:avLst/>
          </a:prstGeom>
        </p:spPr>
        <p:txBody>
          <a:bodyPr wrap="square">
            <a:spAutoFit/>
          </a:bodyPr>
          <a:lstStyle/>
          <a:p>
            <a:pPr algn="ctr">
              <a:lnSpc>
                <a:spcPct val="110000"/>
              </a:lnSpc>
            </a:pPr>
            <a:r>
              <a:rPr lang="en-US" b="1" dirty="0">
                <a:solidFill>
                  <a:srgbClr val="FF0000"/>
                </a:solidFill>
              </a:rPr>
              <a:t>IMPORTANT: During upgrade process, make sure to not turn power off the unit or drop network connection.</a:t>
            </a:r>
          </a:p>
        </p:txBody>
      </p:sp>
    </p:spTree>
    <p:extLst>
      <p:ext uri="{BB962C8B-B14F-4D97-AF65-F5344CB8AC3E}">
        <p14:creationId xmlns:p14="http://schemas.microsoft.com/office/powerpoint/2010/main" val="102102271"/>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21702" y="2091978"/>
            <a:ext cx="3477566" cy="1311128"/>
          </a:xfrm>
          <a:prstGeom prst="rect">
            <a:avLst/>
          </a:prstGeom>
          <a:noFill/>
        </p:spPr>
        <p:txBody>
          <a:bodyPr wrap="square" rtlCol="0">
            <a:spAutoFit/>
          </a:bodyPr>
          <a:lstStyle/>
          <a:p>
            <a:pPr algn="just">
              <a:lnSpc>
                <a:spcPct val="110000"/>
              </a:lnSpc>
            </a:pPr>
            <a:r>
              <a:rPr lang="en-US" dirty="0"/>
              <a:t>The UCM6XXX configuration can be backed up locally or via network. Backup files can be used to restore the system when necessary.</a:t>
            </a:r>
          </a:p>
        </p:txBody>
      </p:sp>
      <p:sp>
        <p:nvSpPr>
          <p:cNvPr id="13" name="TextBox 12"/>
          <p:cNvSpPr txBox="1"/>
          <p:nvPr/>
        </p:nvSpPr>
        <p:spPr>
          <a:xfrm>
            <a:off x="0" y="768154"/>
            <a:ext cx="12192000" cy="630942"/>
          </a:xfrm>
          <a:prstGeom prst="rect">
            <a:avLst/>
          </a:prstGeom>
          <a:noFill/>
        </p:spPr>
        <p:txBody>
          <a:bodyPr wrap="square" rtlCol="0">
            <a:spAutoFit/>
          </a:bodyPr>
          <a:lstStyle/>
          <a:p>
            <a:pPr algn="r"/>
            <a:r>
              <a:rPr lang="en-US" sz="3500" b="1" dirty="0">
                <a:solidFill>
                  <a:schemeClr val="accent2"/>
                </a:solidFill>
              </a:rPr>
              <a:t>Maintenance</a:t>
            </a:r>
          </a:p>
        </p:txBody>
      </p:sp>
      <p:sp>
        <p:nvSpPr>
          <p:cNvPr id="8" name="Content Placeholder 2"/>
          <p:cNvSpPr txBox="1">
            <a:spLocks/>
          </p:cNvSpPr>
          <p:nvPr/>
        </p:nvSpPr>
        <p:spPr>
          <a:xfrm>
            <a:off x="322114" y="1317626"/>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Backup/Restore</a:t>
            </a:r>
          </a:p>
        </p:txBody>
      </p:sp>
      <p:sp>
        <p:nvSpPr>
          <p:cNvPr id="16" name="TextBox 15"/>
          <p:cNvSpPr txBox="1"/>
          <p:nvPr/>
        </p:nvSpPr>
        <p:spPr>
          <a:xfrm>
            <a:off x="321702" y="3382752"/>
            <a:ext cx="4380769" cy="413959"/>
          </a:xfrm>
          <a:prstGeom prst="rect">
            <a:avLst/>
          </a:prstGeom>
          <a:noFill/>
        </p:spPr>
        <p:txBody>
          <a:bodyPr wrap="square" rtlCol="0">
            <a:spAutoFit/>
          </a:bodyPr>
          <a:lstStyle/>
          <a:p>
            <a:pPr>
              <a:lnSpc>
                <a:spcPct val="110000"/>
              </a:lnSpc>
            </a:pPr>
            <a:r>
              <a:rPr lang="en-US" sz="2000" b="1" dirty="0">
                <a:solidFill>
                  <a:srgbClr val="20A9DD"/>
                </a:solidFill>
              </a:rPr>
              <a:t>Local Backup</a:t>
            </a:r>
          </a:p>
        </p:txBody>
      </p:sp>
      <p:sp>
        <p:nvSpPr>
          <p:cNvPr id="19" name="TextBox 18"/>
          <p:cNvSpPr txBox="1"/>
          <p:nvPr/>
        </p:nvSpPr>
        <p:spPr>
          <a:xfrm>
            <a:off x="321702" y="3868996"/>
            <a:ext cx="3120262" cy="2529923"/>
          </a:xfrm>
          <a:prstGeom prst="rect">
            <a:avLst/>
          </a:prstGeom>
          <a:noFill/>
        </p:spPr>
        <p:txBody>
          <a:bodyPr wrap="square" rtlCol="0">
            <a:spAutoFit/>
          </a:bodyPr>
          <a:lstStyle/>
          <a:p>
            <a:pPr>
              <a:lnSpc>
                <a:spcPct val="110000"/>
              </a:lnSpc>
            </a:pPr>
            <a:r>
              <a:rPr lang="en-US" dirty="0"/>
              <a:t>Local backup option is available </a:t>
            </a:r>
            <a:r>
              <a:rPr lang="en-US" b="1" dirty="0"/>
              <a:t>under Maintenance &gt; Backup &gt; Local Backup</a:t>
            </a:r>
            <a:r>
              <a:rPr lang="en-US" dirty="0"/>
              <a:t>.</a:t>
            </a:r>
          </a:p>
          <a:p>
            <a:pPr>
              <a:lnSpc>
                <a:spcPct val="110000"/>
              </a:lnSpc>
            </a:pPr>
            <a:endParaRPr lang="en-US" dirty="0"/>
          </a:p>
          <a:p>
            <a:pPr>
              <a:lnSpc>
                <a:spcPct val="110000"/>
              </a:lnSpc>
            </a:pPr>
            <a:r>
              <a:rPr lang="en-US" dirty="0"/>
              <a:t>Click on “Create New Backup” and select files to be included in the backup package and storage location.</a:t>
            </a:r>
          </a:p>
        </p:txBody>
      </p:sp>
      <p:pic>
        <p:nvPicPr>
          <p:cNvPr id="20" name="Picture 19"/>
          <p:cNvPicPr/>
          <p:nvPr/>
        </p:nvPicPr>
        <p:blipFill>
          <a:blip r:embed="rId2">
            <a:extLst>
              <a:ext uri="{28A0092B-C50C-407E-A947-70E740481C1C}">
                <a14:useLocalDpi xmlns:a14="http://schemas.microsoft.com/office/drawing/2010/main" val="0"/>
              </a:ext>
            </a:extLst>
          </a:blip>
          <a:srcRect/>
          <a:stretch>
            <a:fillRect/>
          </a:stretch>
        </p:blipFill>
        <p:spPr bwMode="auto">
          <a:xfrm>
            <a:off x="4354740" y="1682526"/>
            <a:ext cx="7340349" cy="2749683"/>
          </a:xfrm>
          <a:prstGeom prst="rect">
            <a:avLst/>
          </a:prstGeom>
          <a:noFill/>
          <a:ln w="6350" cmpd="sng">
            <a:solidFill>
              <a:srgbClr val="0070C0"/>
            </a:solidFill>
            <a:miter lim="800000"/>
            <a:headEnd/>
            <a:tailEnd/>
          </a:ln>
          <a:effectLst/>
        </p:spPr>
      </p:pic>
      <p:pic>
        <p:nvPicPr>
          <p:cNvPr id="21" name="Picture 20"/>
          <p:cNvPicPr/>
          <p:nvPr/>
        </p:nvPicPr>
        <p:blipFill>
          <a:blip r:embed="rId3">
            <a:extLst>
              <a:ext uri="{28A0092B-C50C-407E-A947-70E740481C1C}">
                <a14:useLocalDpi xmlns:a14="http://schemas.microsoft.com/office/drawing/2010/main" val="0"/>
              </a:ext>
            </a:extLst>
          </a:blip>
          <a:srcRect/>
          <a:stretch>
            <a:fillRect/>
          </a:stretch>
        </p:blipFill>
        <p:spPr bwMode="auto">
          <a:xfrm>
            <a:off x="6375525" y="3782916"/>
            <a:ext cx="5494020" cy="2571750"/>
          </a:xfrm>
          <a:prstGeom prst="rect">
            <a:avLst/>
          </a:prstGeom>
          <a:noFill/>
          <a:ln w="6350" cmpd="sng">
            <a:solidFill>
              <a:srgbClr val="0070C0"/>
            </a:solidFill>
            <a:miter lim="800000"/>
            <a:headEnd/>
            <a:tailEnd/>
          </a:ln>
          <a:effectLst/>
        </p:spPr>
      </p:pic>
      <p:sp>
        <p:nvSpPr>
          <p:cNvPr id="22" name="TextBox 21"/>
          <p:cNvSpPr txBox="1"/>
          <p:nvPr/>
        </p:nvSpPr>
        <p:spPr>
          <a:xfrm>
            <a:off x="3566838" y="4858631"/>
            <a:ext cx="2543722" cy="1446550"/>
          </a:xfrm>
          <a:prstGeom prst="rect">
            <a:avLst/>
          </a:prstGeom>
          <a:noFill/>
          <a:ln>
            <a:solidFill>
              <a:schemeClr val="accent1"/>
            </a:solidFill>
          </a:ln>
        </p:spPr>
        <p:txBody>
          <a:bodyPr wrap="square" rtlCol="0">
            <a:spAutoFit/>
          </a:bodyPr>
          <a:lstStyle/>
          <a:p>
            <a:pPr>
              <a:lnSpc>
                <a:spcPct val="110000"/>
              </a:lnSpc>
            </a:pPr>
            <a:r>
              <a:rPr lang="en-US" sz="1600" b="1" dirty="0"/>
              <a:t>Note: </a:t>
            </a:r>
            <a:r>
              <a:rPr lang="en-US" sz="1600" dirty="0"/>
              <a:t>If using local storage only “Config File” can be included in the backup. </a:t>
            </a:r>
          </a:p>
          <a:p>
            <a:pPr>
              <a:lnSpc>
                <a:spcPct val="110000"/>
              </a:lnSpc>
            </a:pPr>
            <a:r>
              <a:rPr lang="en-US" sz="1600" dirty="0"/>
              <a:t>To include other files, use other storage (USB, SD card)</a:t>
            </a:r>
          </a:p>
        </p:txBody>
      </p:sp>
    </p:spTree>
    <p:extLst>
      <p:ext uri="{BB962C8B-B14F-4D97-AF65-F5344CB8AC3E}">
        <p14:creationId xmlns:p14="http://schemas.microsoft.com/office/powerpoint/2010/main" val="4272821176"/>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768154"/>
            <a:ext cx="12192000" cy="630942"/>
          </a:xfrm>
          <a:prstGeom prst="rect">
            <a:avLst/>
          </a:prstGeom>
          <a:noFill/>
        </p:spPr>
        <p:txBody>
          <a:bodyPr wrap="square" rtlCol="0">
            <a:spAutoFit/>
          </a:bodyPr>
          <a:lstStyle/>
          <a:p>
            <a:pPr algn="r"/>
            <a:r>
              <a:rPr lang="en-US" sz="3500" b="1" dirty="0">
                <a:solidFill>
                  <a:schemeClr val="accent2"/>
                </a:solidFill>
              </a:rPr>
              <a:t>Maintenance</a:t>
            </a:r>
          </a:p>
        </p:txBody>
      </p:sp>
      <p:sp>
        <p:nvSpPr>
          <p:cNvPr id="8" name="Content Placeholder 2"/>
          <p:cNvSpPr txBox="1">
            <a:spLocks/>
          </p:cNvSpPr>
          <p:nvPr/>
        </p:nvSpPr>
        <p:spPr>
          <a:xfrm>
            <a:off x="322114" y="1317626"/>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Backup/Restore</a:t>
            </a:r>
          </a:p>
        </p:txBody>
      </p:sp>
      <p:sp>
        <p:nvSpPr>
          <p:cNvPr id="16" name="TextBox 15"/>
          <p:cNvSpPr txBox="1"/>
          <p:nvPr/>
        </p:nvSpPr>
        <p:spPr>
          <a:xfrm>
            <a:off x="321702" y="2163001"/>
            <a:ext cx="4380769" cy="430887"/>
          </a:xfrm>
          <a:prstGeom prst="rect">
            <a:avLst/>
          </a:prstGeom>
          <a:noFill/>
        </p:spPr>
        <p:txBody>
          <a:bodyPr wrap="square" rtlCol="0">
            <a:spAutoFit/>
          </a:bodyPr>
          <a:lstStyle/>
          <a:p>
            <a:pPr>
              <a:lnSpc>
                <a:spcPct val="110000"/>
              </a:lnSpc>
            </a:pPr>
            <a:r>
              <a:rPr lang="en-US" sz="2000" b="1" dirty="0">
                <a:solidFill>
                  <a:srgbClr val="20A9DD"/>
                </a:solidFill>
              </a:rPr>
              <a:t>Backup via Network (SFTP) </a:t>
            </a:r>
          </a:p>
        </p:txBody>
      </p:sp>
      <p:sp>
        <p:nvSpPr>
          <p:cNvPr id="19" name="TextBox 18"/>
          <p:cNvSpPr txBox="1"/>
          <p:nvPr/>
        </p:nvSpPr>
        <p:spPr>
          <a:xfrm>
            <a:off x="323280" y="2576960"/>
            <a:ext cx="5111606" cy="2834622"/>
          </a:xfrm>
          <a:prstGeom prst="rect">
            <a:avLst/>
          </a:prstGeom>
          <a:noFill/>
        </p:spPr>
        <p:txBody>
          <a:bodyPr wrap="square" rtlCol="0">
            <a:spAutoFit/>
          </a:bodyPr>
          <a:lstStyle/>
          <a:p>
            <a:pPr>
              <a:lnSpc>
                <a:spcPct val="110000"/>
              </a:lnSpc>
            </a:pPr>
            <a:r>
              <a:rPr lang="en-US" dirty="0"/>
              <a:t>Users can configure UCM6XXX to perform backup automatically based on a specified time.</a:t>
            </a:r>
          </a:p>
          <a:p>
            <a:pPr>
              <a:lnSpc>
                <a:spcPct val="110000"/>
              </a:lnSpc>
            </a:pPr>
            <a:endParaRPr lang="en-US" dirty="0"/>
          </a:p>
          <a:p>
            <a:pPr>
              <a:lnSpc>
                <a:spcPct val="110000"/>
              </a:lnSpc>
            </a:pPr>
            <a:r>
              <a:rPr lang="en-US" dirty="0"/>
              <a:t>The backup files can be stored in USB / SD card or SFTP server.</a:t>
            </a:r>
          </a:p>
          <a:p>
            <a:pPr>
              <a:lnSpc>
                <a:spcPct val="110000"/>
              </a:lnSpc>
            </a:pPr>
            <a:endParaRPr lang="en-US" dirty="0"/>
          </a:p>
          <a:p>
            <a:pPr>
              <a:lnSpc>
                <a:spcPct val="110000"/>
              </a:lnSpc>
            </a:pPr>
            <a:r>
              <a:rPr lang="en-US" dirty="0"/>
              <a:t>Automatic backup time is from 0 to 23, users can also configure frequency of the backup (1: everyday, 2: each two days…)</a:t>
            </a: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5945585" y="1664138"/>
            <a:ext cx="5890260" cy="4175760"/>
          </a:xfrm>
          <a:prstGeom prst="rect">
            <a:avLst/>
          </a:prstGeom>
          <a:noFill/>
          <a:ln w="6350" cmpd="sng">
            <a:solidFill>
              <a:srgbClr val="0070C0"/>
            </a:solidFill>
            <a:miter lim="800000"/>
            <a:headEnd/>
            <a:tailEnd/>
          </a:ln>
          <a:effectLst/>
        </p:spPr>
      </p:pic>
    </p:spTree>
    <p:extLst>
      <p:ext uri="{BB962C8B-B14F-4D97-AF65-F5344CB8AC3E}">
        <p14:creationId xmlns:p14="http://schemas.microsoft.com/office/powerpoint/2010/main" val="1258148638"/>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768154"/>
            <a:ext cx="12192000" cy="630942"/>
          </a:xfrm>
          <a:prstGeom prst="rect">
            <a:avLst/>
          </a:prstGeom>
          <a:noFill/>
        </p:spPr>
        <p:txBody>
          <a:bodyPr wrap="square" rtlCol="0">
            <a:spAutoFit/>
          </a:bodyPr>
          <a:lstStyle/>
          <a:p>
            <a:pPr algn="r"/>
            <a:r>
              <a:rPr lang="en-US" sz="3500" b="1" dirty="0">
                <a:solidFill>
                  <a:schemeClr val="accent2"/>
                </a:solidFill>
              </a:rPr>
              <a:t>Maintenance</a:t>
            </a:r>
          </a:p>
        </p:txBody>
      </p:sp>
      <p:sp>
        <p:nvSpPr>
          <p:cNvPr id="8" name="Content Placeholder 2"/>
          <p:cNvSpPr txBox="1">
            <a:spLocks/>
          </p:cNvSpPr>
          <p:nvPr/>
        </p:nvSpPr>
        <p:spPr>
          <a:xfrm>
            <a:off x="322114" y="1317626"/>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Backup/Restore</a:t>
            </a:r>
          </a:p>
        </p:txBody>
      </p:sp>
      <p:sp>
        <p:nvSpPr>
          <p:cNvPr id="16" name="TextBox 15"/>
          <p:cNvSpPr txBox="1"/>
          <p:nvPr/>
        </p:nvSpPr>
        <p:spPr>
          <a:xfrm>
            <a:off x="321702" y="2163001"/>
            <a:ext cx="4380769" cy="413959"/>
          </a:xfrm>
          <a:prstGeom prst="rect">
            <a:avLst/>
          </a:prstGeom>
          <a:noFill/>
        </p:spPr>
        <p:txBody>
          <a:bodyPr wrap="square" rtlCol="0">
            <a:spAutoFit/>
          </a:bodyPr>
          <a:lstStyle/>
          <a:p>
            <a:pPr>
              <a:lnSpc>
                <a:spcPct val="110000"/>
              </a:lnSpc>
            </a:pPr>
            <a:r>
              <a:rPr lang="en-US" sz="2000" b="1" dirty="0">
                <a:solidFill>
                  <a:srgbClr val="20A9DD"/>
                </a:solidFill>
              </a:rPr>
              <a:t>Data Sync</a:t>
            </a:r>
          </a:p>
        </p:txBody>
      </p:sp>
      <p:sp>
        <p:nvSpPr>
          <p:cNvPr id="19" name="TextBox 18"/>
          <p:cNvSpPr txBox="1"/>
          <p:nvPr/>
        </p:nvSpPr>
        <p:spPr>
          <a:xfrm>
            <a:off x="323280" y="2576960"/>
            <a:ext cx="5111606" cy="3139321"/>
          </a:xfrm>
          <a:prstGeom prst="rect">
            <a:avLst/>
          </a:prstGeom>
          <a:noFill/>
        </p:spPr>
        <p:txBody>
          <a:bodyPr wrap="square" rtlCol="0">
            <a:spAutoFit/>
          </a:bodyPr>
          <a:lstStyle/>
          <a:p>
            <a:pPr>
              <a:lnSpc>
                <a:spcPct val="110000"/>
              </a:lnSpc>
            </a:pPr>
            <a:r>
              <a:rPr lang="en-US" dirty="0"/>
              <a:t>Besides local backup, users could backup the voice records/voice mails/CDR/FAX in a daily basis to a remote server via SFTP protocol automatically under Web GUI-&gt;</a:t>
            </a:r>
            <a:r>
              <a:rPr lang="en-US" b="1" dirty="0"/>
              <a:t>Maintenance</a:t>
            </a:r>
            <a:r>
              <a:rPr lang="en-US" dirty="0"/>
              <a:t>-&gt;</a:t>
            </a:r>
            <a:r>
              <a:rPr lang="en-US" b="1" dirty="0"/>
              <a:t>Backup</a:t>
            </a:r>
            <a:r>
              <a:rPr lang="en-US" dirty="0"/>
              <a:t>-&gt;</a:t>
            </a:r>
            <a:r>
              <a:rPr lang="en-US" b="1" dirty="0"/>
              <a:t>Data Sync.</a:t>
            </a:r>
          </a:p>
          <a:p>
            <a:pPr>
              <a:lnSpc>
                <a:spcPct val="110000"/>
              </a:lnSpc>
            </a:pPr>
            <a:endParaRPr lang="en-US" b="1" dirty="0"/>
          </a:p>
          <a:p>
            <a:pPr>
              <a:lnSpc>
                <a:spcPct val="110000"/>
              </a:lnSpc>
            </a:pPr>
            <a:r>
              <a:rPr lang="en-US" dirty="0"/>
              <a:t>The Data Sync can be performed on daily basis at specific hour configured. </a:t>
            </a:r>
          </a:p>
          <a:p>
            <a:pPr>
              <a:lnSpc>
                <a:spcPct val="110000"/>
              </a:lnSpc>
            </a:pPr>
            <a:endParaRPr lang="en-US" dirty="0"/>
          </a:p>
          <a:p>
            <a:pPr>
              <a:lnSpc>
                <a:spcPct val="110000"/>
              </a:lnSpc>
            </a:pPr>
            <a:r>
              <a:rPr lang="en-US" dirty="0"/>
              <a:t>Users can also press “Synchronize All Data” to trigger Data Sync immediately.</a:t>
            </a:r>
          </a:p>
        </p:txBody>
      </p:sp>
      <p:pic>
        <p:nvPicPr>
          <p:cNvPr id="7" name="Picture 6" descr="C:\Users\Soukaina\Desktop\11.png"/>
          <p:cNvPicPr/>
          <p:nvPr/>
        </p:nvPicPr>
        <p:blipFill>
          <a:blip r:embed="rId2">
            <a:extLst>
              <a:ext uri="{28A0092B-C50C-407E-A947-70E740481C1C}">
                <a14:useLocalDpi xmlns:a14="http://schemas.microsoft.com/office/drawing/2010/main" val="0"/>
              </a:ext>
            </a:extLst>
          </a:blip>
          <a:srcRect/>
          <a:stretch>
            <a:fillRect/>
          </a:stretch>
        </p:blipFill>
        <p:spPr bwMode="auto">
          <a:xfrm>
            <a:off x="5506329" y="2356186"/>
            <a:ext cx="6659913" cy="3157055"/>
          </a:xfrm>
          <a:prstGeom prst="rect">
            <a:avLst/>
          </a:prstGeom>
          <a:noFill/>
          <a:ln>
            <a:solidFill>
              <a:schemeClr val="accent1"/>
            </a:solidFill>
          </a:ln>
        </p:spPr>
      </p:pic>
    </p:spTree>
    <p:extLst>
      <p:ext uri="{BB962C8B-B14F-4D97-AF65-F5344CB8AC3E}">
        <p14:creationId xmlns:p14="http://schemas.microsoft.com/office/powerpoint/2010/main" val="1204979466"/>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768154"/>
            <a:ext cx="12192000" cy="630942"/>
          </a:xfrm>
          <a:prstGeom prst="rect">
            <a:avLst/>
          </a:prstGeom>
          <a:noFill/>
        </p:spPr>
        <p:txBody>
          <a:bodyPr wrap="square" rtlCol="0">
            <a:spAutoFit/>
          </a:bodyPr>
          <a:lstStyle/>
          <a:p>
            <a:pPr algn="r"/>
            <a:r>
              <a:rPr lang="en-US" sz="3500" b="1" dirty="0">
                <a:solidFill>
                  <a:schemeClr val="accent2"/>
                </a:solidFill>
              </a:rPr>
              <a:t>Maintenance</a:t>
            </a:r>
          </a:p>
        </p:txBody>
      </p:sp>
      <p:sp>
        <p:nvSpPr>
          <p:cNvPr id="8" name="Content Placeholder 2"/>
          <p:cNvSpPr txBox="1">
            <a:spLocks/>
          </p:cNvSpPr>
          <p:nvPr/>
        </p:nvSpPr>
        <p:spPr>
          <a:xfrm>
            <a:off x="322114" y="1317626"/>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Backup/Restore</a:t>
            </a:r>
          </a:p>
        </p:txBody>
      </p:sp>
      <p:sp>
        <p:nvSpPr>
          <p:cNvPr id="16" name="TextBox 15"/>
          <p:cNvSpPr txBox="1"/>
          <p:nvPr/>
        </p:nvSpPr>
        <p:spPr>
          <a:xfrm>
            <a:off x="321702" y="2163001"/>
            <a:ext cx="4380769" cy="413959"/>
          </a:xfrm>
          <a:prstGeom prst="rect">
            <a:avLst/>
          </a:prstGeom>
          <a:noFill/>
        </p:spPr>
        <p:txBody>
          <a:bodyPr wrap="square" rtlCol="0">
            <a:spAutoFit/>
          </a:bodyPr>
          <a:lstStyle/>
          <a:p>
            <a:pPr>
              <a:lnSpc>
                <a:spcPct val="110000"/>
              </a:lnSpc>
            </a:pPr>
            <a:r>
              <a:rPr lang="en-US" sz="2000" b="1" dirty="0">
                <a:solidFill>
                  <a:srgbClr val="20A9DD"/>
                </a:solidFill>
              </a:rPr>
              <a:t>Restore</a:t>
            </a:r>
          </a:p>
        </p:txBody>
      </p:sp>
      <p:sp>
        <p:nvSpPr>
          <p:cNvPr id="19" name="TextBox 18"/>
          <p:cNvSpPr txBox="1"/>
          <p:nvPr/>
        </p:nvSpPr>
        <p:spPr>
          <a:xfrm>
            <a:off x="323280" y="2576960"/>
            <a:ext cx="5111606" cy="2834622"/>
          </a:xfrm>
          <a:prstGeom prst="rect">
            <a:avLst/>
          </a:prstGeom>
          <a:noFill/>
        </p:spPr>
        <p:txBody>
          <a:bodyPr wrap="square" rtlCol="0">
            <a:spAutoFit/>
          </a:bodyPr>
          <a:lstStyle/>
          <a:p>
            <a:pPr>
              <a:lnSpc>
                <a:spcPct val="110000"/>
              </a:lnSpc>
            </a:pPr>
            <a:r>
              <a:rPr lang="en-US" dirty="0"/>
              <a:t>To restore the configuration from a backup file, users could go to Web GUI &gt; </a:t>
            </a:r>
            <a:r>
              <a:rPr lang="en-US" b="1" dirty="0"/>
              <a:t>Maintenance </a:t>
            </a:r>
            <a:r>
              <a:rPr lang="en-US" dirty="0"/>
              <a:t>&gt; </a:t>
            </a:r>
            <a:r>
              <a:rPr lang="en-US" b="1" dirty="0"/>
              <a:t>Backup </a:t>
            </a:r>
            <a:r>
              <a:rPr lang="en-US" dirty="0"/>
              <a:t>&gt; </a:t>
            </a:r>
            <a:r>
              <a:rPr lang="en-US" b="1" dirty="0"/>
              <a:t>Local Backup.</a:t>
            </a:r>
          </a:p>
          <a:p>
            <a:pPr>
              <a:lnSpc>
                <a:spcPct val="110000"/>
              </a:lnSpc>
            </a:pPr>
            <a:endParaRPr lang="en-US" b="1" dirty="0"/>
          </a:p>
          <a:p>
            <a:pPr marL="285750" indent="-285750">
              <a:lnSpc>
                <a:spcPct val="110000"/>
              </a:lnSpc>
              <a:buFont typeface="Arial" panose="020B0604020202020204" pitchFamily="34" charset="0"/>
              <a:buChar char="•"/>
            </a:pPr>
            <a:r>
              <a:rPr lang="en-US" dirty="0"/>
              <a:t>A list of previous configuration backups is displayed on the web page.</a:t>
            </a:r>
          </a:p>
          <a:p>
            <a:pPr marL="285750" indent="-285750">
              <a:lnSpc>
                <a:spcPct val="110000"/>
              </a:lnSpc>
              <a:buFont typeface="Arial" panose="020B0604020202020204" pitchFamily="34" charset="0"/>
              <a:buChar char="•"/>
            </a:pPr>
            <a:endParaRPr lang="en-US" dirty="0"/>
          </a:p>
          <a:p>
            <a:pPr marL="285750" indent="-285750">
              <a:lnSpc>
                <a:spcPct val="110000"/>
              </a:lnSpc>
              <a:buFont typeface="Arial" panose="020B0604020202020204" pitchFamily="34" charset="0"/>
              <a:buChar char="•"/>
            </a:pPr>
            <a:r>
              <a:rPr lang="en-US" dirty="0"/>
              <a:t>Remote backup can be uploaded using “Upload Backup file” button.</a:t>
            </a: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5434886" y="3348773"/>
            <a:ext cx="6604714" cy="2627023"/>
          </a:xfrm>
          <a:prstGeom prst="rect">
            <a:avLst/>
          </a:prstGeom>
          <a:noFill/>
          <a:ln w="6350" cmpd="sng">
            <a:solidFill>
              <a:srgbClr val="0070C0"/>
            </a:solidFill>
            <a:miter lim="800000"/>
            <a:headEnd/>
            <a:tailEnd/>
          </a:ln>
          <a:effectLst/>
        </p:spPr>
      </p:pic>
      <p:sp>
        <p:nvSpPr>
          <p:cNvPr id="10" name="TextBox 9"/>
          <p:cNvSpPr txBox="1"/>
          <p:nvPr/>
        </p:nvSpPr>
        <p:spPr>
          <a:xfrm>
            <a:off x="321702" y="5751102"/>
            <a:ext cx="4920339" cy="634020"/>
          </a:xfrm>
          <a:prstGeom prst="rect">
            <a:avLst/>
          </a:prstGeom>
          <a:noFill/>
          <a:ln>
            <a:solidFill>
              <a:schemeClr val="accent1"/>
            </a:solidFill>
          </a:ln>
        </p:spPr>
        <p:txBody>
          <a:bodyPr wrap="square" rtlCol="0">
            <a:spAutoFit/>
          </a:bodyPr>
          <a:lstStyle/>
          <a:p>
            <a:pPr>
              <a:lnSpc>
                <a:spcPct val="110000"/>
              </a:lnSpc>
            </a:pPr>
            <a:r>
              <a:rPr lang="en-US" sz="1600" b="1" dirty="0"/>
              <a:t>Note: </a:t>
            </a:r>
            <a:r>
              <a:rPr lang="en-US" sz="1600" dirty="0"/>
              <a:t>It is also possible to load backup files from UCM6100 to UCM6200 and vice versa.</a:t>
            </a:r>
          </a:p>
        </p:txBody>
      </p:sp>
    </p:spTree>
    <p:extLst>
      <p:ext uri="{BB962C8B-B14F-4D97-AF65-F5344CB8AC3E}">
        <p14:creationId xmlns:p14="http://schemas.microsoft.com/office/powerpoint/2010/main" val="771125021"/>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127012" y="1361085"/>
            <a:ext cx="2895600" cy="2462213"/>
          </a:xfrm>
          <a:prstGeom prst="rect">
            <a:avLst/>
          </a:prstGeom>
          <a:noFill/>
        </p:spPr>
        <p:txBody>
          <a:bodyPr wrap="square" rtlCol="0">
            <a:spAutoFit/>
          </a:bodyPr>
          <a:lstStyle/>
          <a:p>
            <a:pPr marL="228600" indent="-228600">
              <a:lnSpc>
                <a:spcPct val="110000"/>
              </a:lnSpc>
              <a:buFont typeface="Arial" pitchFamily="34" charset="0"/>
              <a:buChar char="•"/>
            </a:pPr>
            <a:r>
              <a:rPr lang="en-US" sz="2000" dirty="0"/>
              <a:t>IP Ping</a:t>
            </a:r>
          </a:p>
          <a:p>
            <a:pPr marL="228600" indent="-228600">
              <a:lnSpc>
                <a:spcPct val="110000"/>
              </a:lnSpc>
              <a:buFont typeface="Arial" pitchFamily="34" charset="0"/>
              <a:buChar char="•"/>
            </a:pPr>
            <a:r>
              <a:rPr lang="en-US" sz="2000" dirty="0" err="1"/>
              <a:t>Traceroute</a:t>
            </a:r>
            <a:endParaRPr lang="en-US" sz="2000" dirty="0"/>
          </a:p>
          <a:p>
            <a:pPr marL="228600" indent="-228600">
              <a:lnSpc>
                <a:spcPct val="110000"/>
              </a:lnSpc>
              <a:buFont typeface="Arial" pitchFamily="34" charset="0"/>
              <a:buChar char="•"/>
            </a:pPr>
            <a:r>
              <a:rPr lang="en-US" sz="2000" dirty="0"/>
              <a:t>Syslog</a:t>
            </a:r>
          </a:p>
          <a:p>
            <a:pPr marL="228600" indent="-228600">
              <a:lnSpc>
                <a:spcPct val="110000"/>
              </a:lnSpc>
              <a:buFont typeface="Arial" pitchFamily="34" charset="0"/>
              <a:buChar char="•"/>
            </a:pPr>
            <a:r>
              <a:rPr lang="en-US" sz="2000" dirty="0"/>
              <a:t>Ethernet Capture</a:t>
            </a:r>
          </a:p>
          <a:p>
            <a:pPr marL="228600" indent="-228600">
              <a:lnSpc>
                <a:spcPct val="110000"/>
              </a:lnSpc>
              <a:buFont typeface="Arial" pitchFamily="34" charset="0"/>
              <a:buChar char="•"/>
            </a:pPr>
            <a:r>
              <a:rPr lang="en-US" sz="2000" dirty="0"/>
              <a:t>Analog Audio Record</a:t>
            </a:r>
          </a:p>
          <a:p>
            <a:pPr marL="228600" indent="-228600">
              <a:lnSpc>
                <a:spcPct val="110000"/>
              </a:lnSpc>
              <a:buFont typeface="Arial" pitchFamily="34" charset="0"/>
              <a:buChar char="•"/>
            </a:pPr>
            <a:r>
              <a:rPr lang="en-US" sz="2000" dirty="0"/>
              <a:t>Service check</a:t>
            </a:r>
          </a:p>
          <a:p>
            <a:pPr marL="228600" indent="-228600">
              <a:lnSpc>
                <a:spcPct val="110000"/>
              </a:lnSpc>
              <a:buFont typeface="Arial" pitchFamily="34" charset="0"/>
              <a:buChar char="•"/>
            </a:pPr>
            <a:r>
              <a:rPr lang="en-US" sz="2000" dirty="0"/>
              <a:t>Net State</a:t>
            </a:r>
          </a:p>
        </p:txBody>
      </p:sp>
      <p:pic>
        <p:nvPicPr>
          <p:cNvPr id="3" name="Picture 2"/>
          <p:cNvPicPr>
            <a:picLocks noChangeAspect="1"/>
          </p:cNvPicPr>
          <p:nvPr/>
        </p:nvPicPr>
        <p:blipFill>
          <a:blip r:embed="rId2"/>
          <a:stretch>
            <a:fillRect/>
          </a:stretch>
        </p:blipFill>
        <p:spPr>
          <a:xfrm>
            <a:off x="323760" y="3823298"/>
            <a:ext cx="5284643" cy="2710879"/>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0" y="762827"/>
            <a:ext cx="12192000" cy="630942"/>
          </a:xfrm>
          <a:prstGeom prst="rect">
            <a:avLst/>
          </a:prstGeom>
          <a:noFill/>
        </p:spPr>
        <p:txBody>
          <a:bodyPr wrap="square" rtlCol="0">
            <a:spAutoFit/>
          </a:bodyPr>
          <a:lstStyle/>
          <a:p>
            <a:pPr algn="r"/>
            <a:r>
              <a:rPr lang="en-US" sz="3500" b="1" dirty="0">
                <a:solidFill>
                  <a:schemeClr val="accent2"/>
                </a:solidFill>
              </a:rPr>
              <a:t>Troubleshooting</a:t>
            </a:r>
          </a:p>
        </p:txBody>
      </p:sp>
      <p:pic>
        <p:nvPicPr>
          <p:cNvPr id="4" name="Picture 3"/>
          <p:cNvPicPr>
            <a:picLocks noChangeAspect="1"/>
          </p:cNvPicPr>
          <p:nvPr/>
        </p:nvPicPr>
        <p:blipFill>
          <a:blip r:embed="rId3"/>
          <a:stretch>
            <a:fillRect/>
          </a:stretch>
        </p:blipFill>
        <p:spPr>
          <a:xfrm>
            <a:off x="5101788" y="1509894"/>
            <a:ext cx="6739370" cy="46268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7992402"/>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62827"/>
            <a:ext cx="12192000" cy="630942"/>
          </a:xfrm>
          <a:prstGeom prst="rect">
            <a:avLst/>
          </a:prstGeom>
          <a:noFill/>
        </p:spPr>
        <p:txBody>
          <a:bodyPr wrap="square" rtlCol="0">
            <a:spAutoFit/>
          </a:bodyPr>
          <a:lstStyle/>
          <a:p>
            <a:pPr algn="r"/>
            <a:r>
              <a:rPr lang="en-US" sz="3500" b="1" dirty="0">
                <a:solidFill>
                  <a:schemeClr val="accent2"/>
                </a:solidFill>
              </a:rPr>
              <a:t>Troubleshooting</a:t>
            </a:r>
          </a:p>
        </p:txBody>
      </p:sp>
      <p:sp>
        <p:nvSpPr>
          <p:cNvPr id="7" name="Content Placeholder 2"/>
          <p:cNvSpPr txBox="1">
            <a:spLocks/>
          </p:cNvSpPr>
          <p:nvPr/>
        </p:nvSpPr>
        <p:spPr>
          <a:xfrm>
            <a:off x="322114" y="1317626"/>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Syslog</a:t>
            </a:r>
          </a:p>
        </p:txBody>
      </p:sp>
      <p:sp>
        <p:nvSpPr>
          <p:cNvPr id="5" name="Rectangle 4"/>
          <p:cNvSpPr/>
          <p:nvPr/>
        </p:nvSpPr>
        <p:spPr>
          <a:xfrm>
            <a:off x="322114" y="2101032"/>
            <a:ext cx="5434742" cy="2585323"/>
          </a:xfrm>
          <a:prstGeom prst="rect">
            <a:avLst/>
          </a:prstGeom>
        </p:spPr>
        <p:txBody>
          <a:bodyPr wrap="square">
            <a:spAutoFit/>
          </a:bodyPr>
          <a:lstStyle/>
          <a:p>
            <a:pPr algn="just"/>
            <a:r>
              <a:rPr lang="en-US" kern="50" dirty="0">
                <a:solidFill>
                  <a:srgbClr val="000000"/>
                </a:solidFill>
                <a:ea typeface="SimSun" panose="02010600030101010101" pitchFamily="2" charset="-122"/>
              </a:rPr>
              <a:t>Users could dump the syslog information to a remote server </a:t>
            </a:r>
            <a:r>
              <a:rPr lang="en-US" kern="50" dirty="0">
                <a:ea typeface="SimSun" panose="02010600030101010101" pitchFamily="2" charset="-122"/>
              </a:rPr>
              <a:t>under Web </a:t>
            </a:r>
            <a:r>
              <a:rPr lang="en-US" kern="50" dirty="0">
                <a:ea typeface="ArialMT"/>
              </a:rPr>
              <a:t>GUI-&gt;</a:t>
            </a:r>
            <a:r>
              <a:rPr lang="en-US" b="1" kern="50" dirty="0">
                <a:ea typeface="ArialMT"/>
              </a:rPr>
              <a:t>Maintenance</a:t>
            </a:r>
            <a:r>
              <a:rPr lang="en-US" kern="50" dirty="0">
                <a:ea typeface="ArialMT"/>
              </a:rPr>
              <a:t>-&gt;</a:t>
            </a:r>
            <a:r>
              <a:rPr lang="en-US" b="1" kern="50" dirty="0">
                <a:ea typeface="ArialMT"/>
              </a:rPr>
              <a:t>Syslog</a:t>
            </a:r>
            <a:r>
              <a:rPr lang="en-US" kern="50" dirty="0">
                <a:ea typeface="SimSun" panose="02010600030101010101" pitchFamily="2" charset="-122"/>
              </a:rPr>
              <a:t>.</a:t>
            </a:r>
            <a:r>
              <a:rPr lang="en-US" kern="50" dirty="0">
                <a:ea typeface="ArialMT"/>
              </a:rPr>
              <a:t> </a:t>
            </a:r>
          </a:p>
          <a:p>
            <a:pPr algn="just"/>
            <a:endParaRPr lang="en-US" kern="50" dirty="0">
              <a:solidFill>
                <a:srgbClr val="000000"/>
              </a:solidFill>
              <a:ea typeface="SimSun" panose="02010600030101010101" pitchFamily="2" charset="-122"/>
            </a:endParaRPr>
          </a:p>
          <a:p>
            <a:pPr algn="just"/>
            <a:r>
              <a:rPr lang="en-US" kern="50" dirty="0">
                <a:solidFill>
                  <a:srgbClr val="000000"/>
                </a:solidFill>
                <a:ea typeface="SimSun" panose="02010600030101010101" pitchFamily="2" charset="-122"/>
              </a:rPr>
              <a:t>Enter the syslog server hostname or IP address and select the module/level for the syslog information.</a:t>
            </a:r>
            <a:endParaRPr lang="en-US" kern="50" dirty="0">
              <a:ea typeface="SimSun" panose="02010600030101010101" pitchFamily="2" charset="-122"/>
            </a:endParaRPr>
          </a:p>
          <a:p>
            <a:pPr algn="just"/>
            <a:r>
              <a:rPr lang="en-US" kern="50" dirty="0">
                <a:solidFill>
                  <a:srgbClr val="000000"/>
                </a:solidFill>
                <a:ea typeface="SimSun" panose="02010600030101010101" pitchFamily="2" charset="-122"/>
              </a:rPr>
              <a:t> </a:t>
            </a:r>
            <a:endParaRPr lang="en-US" kern="50" dirty="0">
              <a:ea typeface="SimSun" panose="02010600030101010101" pitchFamily="2" charset="-122"/>
            </a:endParaRPr>
          </a:p>
          <a:p>
            <a:pPr algn="just"/>
            <a:r>
              <a:rPr lang="en-US" kern="50" dirty="0">
                <a:solidFill>
                  <a:srgbClr val="000000"/>
                </a:solidFill>
                <a:ea typeface="SimSun" panose="02010600030101010101" pitchFamily="2" charset="-122"/>
              </a:rPr>
              <a:t>The default syslog level for all modules is "error", which is recommended in your UCM6XXX settings because it can be helpful to locate the issues when errors happen.</a:t>
            </a:r>
            <a:endParaRPr lang="en-US" kern="50" dirty="0">
              <a:ea typeface="SimSun" panose="02010600030101010101" pitchFamily="2" charset="-122"/>
            </a:endParaRPr>
          </a:p>
        </p:txBody>
      </p:sp>
      <p:sp>
        <p:nvSpPr>
          <p:cNvPr id="6" name="Rectangle 5"/>
          <p:cNvSpPr/>
          <p:nvPr/>
        </p:nvSpPr>
        <p:spPr>
          <a:xfrm>
            <a:off x="322114" y="4826675"/>
            <a:ext cx="5618187" cy="2031325"/>
          </a:xfrm>
          <a:prstGeom prst="rect">
            <a:avLst/>
          </a:prstGeom>
        </p:spPr>
        <p:txBody>
          <a:bodyPr wrap="square">
            <a:spAutoFit/>
          </a:bodyPr>
          <a:lstStyle/>
          <a:p>
            <a:pPr algn="just"/>
            <a:r>
              <a:rPr lang="en-US" u="sng" dirty="0"/>
              <a:t>Some typical modules  on UCM:</a:t>
            </a:r>
            <a:endParaRPr lang="en-US" u="sng" kern="50" dirty="0">
              <a:solidFill>
                <a:srgbClr val="000000"/>
              </a:solidFill>
              <a:ea typeface="SimSun" panose="02010600030101010101" pitchFamily="2" charset="-122"/>
            </a:endParaRPr>
          </a:p>
          <a:p>
            <a:pPr algn="just"/>
            <a:r>
              <a:rPr lang="en-US" b="1" kern="50" dirty="0" err="1">
                <a:solidFill>
                  <a:srgbClr val="000000"/>
                </a:solidFill>
                <a:ea typeface="SimSun" panose="02010600030101010101" pitchFamily="2" charset="-122"/>
              </a:rPr>
              <a:t>pbx</a:t>
            </a:r>
            <a:r>
              <a:rPr lang="en-US" b="1" kern="50" dirty="0">
                <a:solidFill>
                  <a:srgbClr val="000000"/>
                </a:solidFill>
                <a:ea typeface="SimSun" panose="02010600030101010101" pitchFamily="2" charset="-122"/>
              </a:rPr>
              <a:t>: </a:t>
            </a:r>
            <a:r>
              <a:rPr lang="en-US" kern="50" dirty="0">
                <a:solidFill>
                  <a:srgbClr val="000000"/>
                </a:solidFill>
                <a:ea typeface="SimSun" panose="02010600030101010101" pitchFamily="2" charset="-122"/>
              </a:rPr>
              <a:t>This module is related to general PBX functions.</a:t>
            </a:r>
            <a:endParaRPr lang="en-US" kern="50" dirty="0">
              <a:ea typeface="SimSun" panose="02010600030101010101" pitchFamily="2" charset="-122"/>
            </a:endParaRPr>
          </a:p>
          <a:p>
            <a:pPr algn="just"/>
            <a:r>
              <a:rPr lang="en-US" b="1" kern="50" dirty="0" err="1">
                <a:solidFill>
                  <a:srgbClr val="000000"/>
                </a:solidFill>
                <a:ea typeface="SimSun" panose="02010600030101010101" pitchFamily="2" charset="-122"/>
              </a:rPr>
              <a:t>chan_sip</a:t>
            </a:r>
            <a:r>
              <a:rPr lang="en-US" b="1" kern="50" dirty="0">
                <a:solidFill>
                  <a:srgbClr val="000000"/>
                </a:solidFill>
                <a:ea typeface="SimSun" panose="02010600030101010101" pitchFamily="2" charset="-122"/>
              </a:rPr>
              <a:t>: </a:t>
            </a:r>
            <a:r>
              <a:rPr lang="en-US" kern="50" dirty="0">
                <a:solidFill>
                  <a:srgbClr val="000000"/>
                </a:solidFill>
                <a:ea typeface="SimSun" panose="02010600030101010101" pitchFamily="2" charset="-122"/>
              </a:rPr>
              <a:t>This module is related to SIP calls.</a:t>
            </a:r>
            <a:endParaRPr lang="en-US" kern="50" dirty="0">
              <a:ea typeface="SimSun" panose="02010600030101010101" pitchFamily="2" charset="-122"/>
            </a:endParaRPr>
          </a:p>
          <a:p>
            <a:pPr algn="just"/>
            <a:r>
              <a:rPr lang="en-US" b="1" kern="50" dirty="0" err="1">
                <a:solidFill>
                  <a:srgbClr val="000000"/>
                </a:solidFill>
                <a:ea typeface="SimSun" panose="02010600030101010101" pitchFamily="2" charset="-122"/>
              </a:rPr>
              <a:t>chan_dahdi</a:t>
            </a:r>
            <a:r>
              <a:rPr lang="en-US" b="1" kern="50" dirty="0">
                <a:solidFill>
                  <a:srgbClr val="000000"/>
                </a:solidFill>
                <a:ea typeface="SimSun" panose="02010600030101010101" pitchFamily="2" charset="-122"/>
              </a:rPr>
              <a:t>: </a:t>
            </a:r>
            <a:r>
              <a:rPr lang="en-US" kern="50" dirty="0">
                <a:solidFill>
                  <a:srgbClr val="000000"/>
                </a:solidFill>
                <a:ea typeface="SimSun" panose="02010600030101010101" pitchFamily="2" charset="-122"/>
              </a:rPr>
              <a:t>This module is related to analog calls (FXO/FXS).</a:t>
            </a:r>
            <a:endParaRPr lang="en-US" kern="50" dirty="0">
              <a:ea typeface="SimSun" panose="02010600030101010101" pitchFamily="2" charset="-122"/>
            </a:endParaRPr>
          </a:p>
          <a:p>
            <a:pPr algn="just"/>
            <a:r>
              <a:rPr lang="en-US" b="1" kern="50" dirty="0" err="1">
                <a:solidFill>
                  <a:srgbClr val="000000"/>
                </a:solidFill>
                <a:ea typeface="SimSun" panose="02010600030101010101" pitchFamily="2" charset="-122"/>
              </a:rPr>
              <a:t>app_meetme</a:t>
            </a:r>
            <a:r>
              <a:rPr lang="en-US" b="1" kern="50" dirty="0">
                <a:solidFill>
                  <a:srgbClr val="000000"/>
                </a:solidFill>
                <a:ea typeface="SimSun" panose="02010600030101010101" pitchFamily="2" charset="-122"/>
              </a:rPr>
              <a:t>: </a:t>
            </a:r>
            <a:r>
              <a:rPr lang="en-US" kern="50" dirty="0">
                <a:solidFill>
                  <a:srgbClr val="000000"/>
                </a:solidFill>
                <a:ea typeface="SimSun" panose="02010600030101010101" pitchFamily="2" charset="-122"/>
              </a:rPr>
              <a:t>This module is related to conference bridge.</a:t>
            </a:r>
            <a:endParaRPr lang="en-US" kern="50" dirty="0">
              <a:ea typeface="SimSun" panose="02010600030101010101" pitchFamily="2" charset="-122"/>
            </a:endParaRPr>
          </a:p>
        </p:txBody>
      </p:sp>
      <p:pic>
        <p:nvPicPr>
          <p:cNvPr id="10" name="Picture 9"/>
          <p:cNvPicPr>
            <a:picLocks noChangeAspect="1"/>
          </p:cNvPicPr>
          <p:nvPr/>
        </p:nvPicPr>
        <p:blipFill>
          <a:blip r:embed="rId2"/>
          <a:stretch>
            <a:fillRect/>
          </a:stretch>
        </p:blipFill>
        <p:spPr>
          <a:xfrm>
            <a:off x="5940301" y="1622426"/>
            <a:ext cx="5921141" cy="41696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9009525"/>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54016"/>
            <a:ext cx="7924800" cy="609600"/>
          </a:xfrm>
        </p:spPr>
        <p:txBody>
          <a:bodyPr>
            <a:normAutofit/>
          </a:bodyPr>
          <a:lstStyle/>
          <a:p>
            <a:pPr marL="0" indent="0">
              <a:buNone/>
            </a:pPr>
            <a:r>
              <a:rPr lang="da-DK" b="1" dirty="0">
                <a:solidFill>
                  <a:srgbClr val="0000B4"/>
                </a:solidFill>
              </a:rPr>
              <a:t>LCD </a:t>
            </a:r>
            <a:r>
              <a:rPr lang="da-DK" b="1" dirty="0" smtClean="0">
                <a:solidFill>
                  <a:srgbClr val="0000B4"/>
                </a:solidFill>
              </a:rPr>
              <a:t>Menü</a:t>
            </a:r>
            <a:r>
              <a:rPr lang="tr-TR" b="1" dirty="0" smtClean="0">
                <a:solidFill>
                  <a:srgbClr val="0000B4"/>
                </a:solidFill>
              </a:rPr>
              <a:t>sün</a:t>
            </a:r>
            <a:r>
              <a:rPr lang="da-DK" b="1" dirty="0" smtClean="0">
                <a:solidFill>
                  <a:srgbClr val="0000B4"/>
                </a:solidFill>
              </a:rPr>
              <a:t>den </a:t>
            </a:r>
            <a:r>
              <a:rPr lang="da-DK" b="1" dirty="0">
                <a:solidFill>
                  <a:srgbClr val="0000B4"/>
                </a:solidFill>
              </a:rPr>
              <a:t>Erişim Bilgileri </a:t>
            </a:r>
            <a:r>
              <a:rPr lang="da-DK" b="1" dirty="0" smtClean="0">
                <a:solidFill>
                  <a:srgbClr val="0000B4"/>
                </a:solidFill>
              </a:rPr>
              <a:t>Al</a:t>
            </a:r>
            <a:r>
              <a:rPr lang="tr-TR" b="1" dirty="0" smtClean="0">
                <a:solidFill>
                  <a:srgbClr val="0000B4"/>
                </a:solidFill>
              </a:rPr>
              <a:t>ma</a:t>
            </a:r>
            <a:endParaRPr lang="en-US" b="1" dirty="0">
              <a:solidFill>
                <a:srgbClr val="0000B4"/>
              </a:solidFill>
            </a:endParaRPr>
          </a:p>
        </p:txBody>
      </p:sp>
      <p:sp>
        <p:nvSpPr>
          <p:cNvPr id="9" name="Rectangle 8"/>
          <p:cNvSpPr/>
          <p:nvPr/>
        </p:nvSpPr>
        <p:spPr>
          <a:xfrm>
            <a:off x="292099" y="2455492"/>
            <a:ext cx="9139283" cy="3416320"/>
          </a:xfrm>
          <a:prstGeom prst="rect">
            <a:avLst/>
          </a:prstGeom>
        </p:spPr>
        <p:txBody>
          <a:bodyPr wrap="square">
            <a:spAutoFit/>
          </a:bodyPr>
          <a:lstStyle/>
          <a:p>
            <a:pPr marL="285750" indent="-285750" algn="just">
              <a:buClr>
                <a:srgbClr val="000080"/>
              </a:buClr>
              <a:buFont typeface="Arial" panose="020B0604020202020204" pitchFamily="34" charset="0"/>
              <a:buChar char="•"/>
            </a:pPr>
            <a:r>
              <a:rPr lang="tr-TR" b="1" dirty="0" smtClean="0"/>
              <a:t>Olayları Görüntüleme</a:t>
            </a:r>
            <a:r>
              <a:rPr lang="en-US" dirty="0" smtClean="0"/>
              <a:t>: </a:t>
            </a:r>
            <a:r>
              <a:rPr lang="tr-TR" dirty="0" smtClean="0"/>
              <a:t>Kritik olayları veya diğer sistem olaylarını görüntüleme</a:t>
            </a:r>
            <a:endParaRPr lang="en-US" dirty="0"/>
          </a:p>
          <a:p>
            <a:pPr marL="285750" indent="-285750" algn="just">
              <a:buClr>
                <a:srgbClr val="000080"/>
              </a:buClr>
              <a:buFont typeface="Arial" panose="020B0604020202020204" pitchFamily="34" charset="0"/>
              <a:buChar char="•"/>
            </a:pPr>
            <a:endParaRPr lang="en-US" dirty="0"/>
          </a:p>
          <a:p>
            <a:pPr marL="285750" indent="-285750" algn="just">
              <a:buClr>
                <a:srgbClr val="000080"/>
              </a:buClr>
              <a:buFont typeface="Arial" panose="020B0604020202020204" pitchFamily="34" charset="0"/>
              <a:buChar char="•"/>
            </a:pPr>
            <a:r>
              <a:rPr lang="tr-TR" b="1" dirty="0" smtClean="0"/>
              <a:t>Cihaz Bilgisi</a:t>
            </a:r>
            <a:r>
              <a:rPr lang="en-US" dirty="0" smtClean="0"/>
              <a:t>: </a:t>
            </a:r>
            <a:r>
              <a:rPr lang="tr-TR" dirty="0" smtClean="0"/>
              <a:t>Donanım versiyonu</a:t>
            </a:r>
            <a:r>
              <a:rPr lang="en-US" dirty="0" smtClean="0"/>
              <a:t>, </a:t>
            </a:r>
            <a:r>
              <a:rPr lang="tr-TR" dirty="0" smtClean="0"/>
              <a:t>yazılım versiyonu</a:t>
            </a:r>
            <a:r>
              <a:rPr lang="en-US" dirty="0" smtClean="0"/>
              <a:t>, </a:t>
            </a:r>
            <a:r>
              <a:rPr lang="en-US" dirty="0"/>
              <a:t>P/N </a:t>
            </a:r>
            <a:r>
              <a:rPr lang="tr-TR" dirty="0" smtClean="0"/>
              <a:t>numarası</a:t>
            </a:r>
            <a:r>
              <a:rPr lang="en-US" dirty="0" smtClean="0"/>
              <a:t>, </a:t>
            </a:r>
            <a:r>
              <a:rPr lang="en-US" dirty="0"/>
              <a:t>MAC </a:t>
            </a:r>
            <a:r>
              <a:rPr lang="tr-TR" dirty="0" smtClean="0"/>
              <a:t>adresi</a:t>
            </a:r>
            <a:r>
              <a:rPr lang="en-US" dirty="0" smtClean="0"/>
              <a:t>, </a:t>
            </a:r>
            <a:r>
              <a:rPr lang="tr-TR" dirty="0" smtClean="0"/>
              <a:t>Çalışma süresi</a:t>
            </a:r>
            <a:endParaRPr lang="en-US" dirty="0"/>
          </a:p>
          <a:p>
            <a:pPr marL="285750" indent="-285750" algn="just">
              <a:buClr>
                <a:srgbClr val="000080"/>
              </a:buClr>
              <a:buFont typeface="Arial" panose="020B0604020202020204" pitchFamily="34" charset="0"/>
              <a:buChar char="•"/>
            </a:pPr>
            <a:endParaRPr lang="en-US" dirty="0"/>
          </a:p>
          <a:p>
            <a:pPr marL="285750" indent="-285750" algn="just">
              <a:buClr>
                <a:srgbClr val="000080"/>
              </a:buClr>
              <a:buFont typeface="Arial" panose="020B0604020202020204" pitchFamily="34" charset="0"/>
              <a:buChar char="•"/>
            </a:pPr>
            <a:r>
              <a:rPr lang="tr-TR" b="1" dirty="0" smtClean="0"/>
              <a:t>Ağ Bilgisi</a:t>
            </a:r>
            <a:r>
              <a:rPr lang="en-US" dirty="0" smtClean="0"/>
              <a:t>: Mod </a:t>
            </a:r>
            <a:r>
              <a:rPr lang="en-US" dirty="0"/>
              <a:t>(DHCP, </a:t>
            </a:r>
            <a:r>
              <a:rPr lang="tr-TR" dirty="0" smtClean="0"/>
              <a:t>Statik</a:t>
            </a:r>
            <a:r>
              <a:rPr lang="en-US" dirty="0" smtClean="0"/>
              <a:t> </a:t>
            </a:r>
            <a:r>
              <a:rPr lang="en-US" dirty="0"/>
              <a:t>IP, PPPoE), IP </a:t>
            </a:r>
            <a:r>
              <a:rPr lang="en-US" dirty="0" err="1" smtClean="0"/>
              <a:t>adres</a:t>
            </a:r>
            <a:r>
              <a:rPr lang="tr-TR" dirty="0"/>
              <a:t>i</a:t>
            </a:r>
            <a:r>
              <a:rPr lang="en-US" dirty="0" smtClean="0"/>
              <a:t>, </a:t>
            </a:r>
            <a:r>
              <a:rPr lang="tr-TR" dirty="0" smtClean="0"/>
              <a:t>Alt Ağ Maskesi</a:t>
            </a:r>
            <a:r>
              <a:rPr lang="en-US" dirty="0" smtClean="0"/>
              <a:t>.</a:t>
            </a:r>
            <a:endParaRPr lang="en-US" dirty="0"/>
          </a:p>
          <a:p>
            <a:pPr marL="285750" indent="-285750" algn="just">
              <a:buClr>
                <a:srgbClr val="000080"/>
              </a:buClr>
              <a:buFont typeface="Arial" panose="020B0604020202020204" pitchFamily="34" charset="0"/>
              <a:buChar char="•"/>
            </a:pPr>
            <a:endParaRPr lang="en-US" dirty="0"/>
          </a:p>
          <a:p>
            <a:pPr marL="285750" indent="-285750" algn="just">
              <a:buClr>
                <a:srgbClr val="000080"/>
              </a:buClr>
              <a:buFont typeface="Arial" panose="020B0604020202020204" pitchFamily="34" charset="0"/>
              <a:buChar char="•"/>
            </a:pPr>
            <a:r>
              <a:rPr lang="tr-TR" b="1" dirty="0" smtClean="0"/>
              <a:t>Ağ Menüsü</a:t>
            </a:r>
            <a:r>
              <a:rPr lang="en-US" dirty="0" smtClean="0"/>
              <a:t>: LAN/WAN </a:t>
            </a:r>
            <a:r>
              <a:rPr lang="tr-TR" dirty="0" smtClean="0"/>
              <a:t>için ağ ayarları</a:t>
            </a:r>
            <a:r>
              <a:rPr lang="en-US" dirty="0" smtClean="0"/>
              <a:t>(DHCP</a:t>
            </a:r>
            <a:r>
              <a:rPr lang="en-US" dirty="0"/>
              <a:t>, </a:t>
            </a:r>
            <a:r>
              <a:rPr lang="en-US" dirty="0" err="1" smtClean="0"/>
              <a:t>Stati</a:t>
            </a:r>
            <a:r>
              <a:rPr lang="tr-TR" dirty="0" smtClean="0"/>
              <a:t>k</a:t>
            </a:r>
            <a:r>
              <a:rPr lang="en-US" dirty="0" smtClean="0"/>
              <a:t> </a:t>
            </a:r>
            <a:r>
              <a:rPr lang="en-US" dirty="0"/>
              <a:t>IP, </a:t>
            </a:r>
            <a:r>
              <a:rPr lang="en-US" dirty="0" err="1"/>
              <a:t>PPPoE</a:t>
            </a:r>
            <a:r>
              <a:rPr lang="en-US" dirty="0"/>
              <a:t>).</a:t>
            </a:r>
          </a:p>
          <a:p>
            <a:pPr marL="285750" indent="-285750" algn="just">
              <a:buClr>
                <a:srgbClr val="000080"/>
              </a:buClr>
              <a:buFont typeface="Arial" panose="020B0604020202020204" pitchFamily="34" charset="0"/>
              <a:buChar char="•"/>
            </a:pPr>
            <a:endParaRPr lang="en-US" dirty="0"/>
          </a:p>
          <a:p>
            <a:pPr marL="285750" indent="-285750" algn="just">
              <a:buClr>
                <a:srgbClr val="000080"/>
              </a:buClr>
              <a:buFont typeface="Arial" panose="020B0604020202020204" pitchFamily="34" charset="0"/>
              <a:buChar char="•"/>
            </a:pPr>
            <a:r>
              <a:rPr lang="tr-TR" b="1" dirty="0" smtClean="0"/>
              <a:t>Fabrika</a:t>
            </a:r>
            <a:r>
              <a:rPr lang="en-US" b="1" dirty="0" smtClean="0"/>
              <a:t> Men</a:t>
            </a:r>
            <a:r>
              <a:rPr lang="tr-TR" b="1" dirty="0" smtClean="0"/>
              <a:t>üsü</a:t>
            </a:r>
            <a:r>
              <a:rPr lang="en-US" dirty="0" smtClean="0"/>
              <a:t>: </a:t>
            </a:r>
            <a:r>
              <a:rPr lang="tr-TR" dirty="0" smtClean="0"/>
              <a:t>Yeniden başlatma</a:t>
            </a:r>
            <a:r>
              <a:rPr lang="en-US" dirty="0" smtClean="0"/>
              <a:t>, </a:t>
            </a:r>
            <a:r>
              <a:rPr lang="tr-TR" dirty="0" smtClean="0"/>
              <a:t>Sıfırlama</a:t>
            </a:r>
            <a:r>
              <a:rPr lang="en-US" dirty="0"/>
              <a:t>, LCD Test </a:t>
            </a:r>
            <a:r>
              <a:rPr lang="en-US" dirty="0" err="1"/>
              <a:t>Modelleri</a:t>
            </a:r>
            <a:r>
              <a:rPr lang="en-US" dirty="0"/>
              <a:t>, </a:t>
            </a:r>
            <a:r>
              <a:rPr lang="en-US" dirty="0"/>
              <a:t>Fan </a:t>
            </a:r>
            <a:r>
              <a:rPr lang="en-US" dirty="0" smtClean="0"/>
              <a:t>Mod</a:t>
            </a:r>
            <a:r>
              <a:rPr lang="tr-TR" dirty="0" smtClean="0"/>
              <a:t>u</a:t>
            </a:r>
            <a:r>
              <a:rPr lang="en-US" dirty="0" smtClean="0"/>
              <a:t>, </a:t>
            </a:r>
            <a:r>
              <a:rPr lang="en-US" dirty="0"/>
              <a:t>LED Test </a:t>
            </a:r>
            <a:r>
              <a:rPr lang="tr-TR" dirty="0" smtClean="0"/>
              <a:t>Modelleri</a:t>
            </a:r>
            <a:r>
              <a:rPr lang="en-US" dirty="0" smtClean="0"/>
              <a:t>.</a:t>
            </a:r>
            <a:endParaRPr lang="en-US" dirty="0"/>
          </a:p>
          <a:p>
            <a:pPr marL="285750" indent="-285750" algn="just">
              <a:buClr>
                <a:srgbClr val="000080"/>
              </a:buClr>
              <a:buFont typeface="Arial" panose="020B0604020202020204" pitchFamily="34" charset="0"/>
              <a:buChar char="•"/>
            </a:pPr>
            <a:endParaRPr lang="en-US" dirty="0"/>
          </a:p>
          <a:p>
            <a:pPr marL="285750" indent="-285750" algn="just">
              <a:buClr>
                <a:srgbClr val="000080"/>
              </a:buClr>
              <a:buFont typeface="Arial" panose="020B0604020202020204" pitchFamily="34" charset="0"/>
              <a:buChar char="•"/>
            </a:pPr>
            <a:r>
              <a:rPr lang="en-US" b="1" dirty="0"/>
              <a:t>Web </a:t>
            </a:r>
            <a:r>
              <a:rPr lang="tr-TR" b="1" dirty="0" smtClean="0"/>
              <a:t>Bilgisi</a:t>
            </a:r>
            <a:r>
              <a:rPr lang="en-US" dirty="0" smtClean="0"/>
              <a:t>: </a:t>
            </a:r>
            <a:r>
              <a:rPr lang="en-US" dirty="0"/>
              <a:t>HTTP/HTTPS, Port </a:t>
            </a:r>
            <a:r>
              <a:rPr lang="tr-TR" dirty="0" smtClean="0"/>
              <a:t>numarası</a:t>
            </a:r>
            <a:r>
              <a:rPr lang="en-US" dirty="0" smtClean="0"/>
              <a:t>.</a:t>
            </a:r>
            <a:endParaRPr lang="en-US" dirty="0"/>
          </a:p>
        </p:txBody>
      </p:sp>
      <p:sp>
        <p:nvSpPr>
          <p:cNvPr id="5" name="TextBox 4"/>
          <p:cNvSpPr txBox="1"/>
          <p:nvPr/>
        </p:nvSpPr>
        <p:spPr>
          <a:xfrm>
            <a:off x="0" y="811194"/>
            <a:ext cx="12192000" cy="630942"/>
          </a:xfrm>
          <a:prstGeom prst="rect">
            <a:avLst/>
          </a:prstGeom>
          <a:noFill/>
        </p:spPr>
        <p:txBody>
          <a:bodyPr wrap="square" rtlCol="0">
            <a:spAutoFit/>
          </a:bodyPr>
          <a:lstStyle/>
          <a:p>
            <a:pPr algn="r"/>
            <a:r>
              <a:rPr lang="tr-TR" sz="3500" b="1" dirty="0">
                <a:solidFill>
                  <a:schemeClr val="accent2"/>
                </a:solidFill>
              </a:rPr>
              <a:t>Hızlı Kurulum</a:t>
            </a:r>
            <a:endParaRPr lang="en-US" sz="3500" b="1" dirty="0">
              <a:solidFill>
                <a:schemeClr val="accent2"/>
              </a:solidFill>
            </a:endParaRPr>
          </a:p>
        </p:txBody>
      </p:sp>
    </p:spTree>
    <p:extLst>
      <p:ext uri="{BB962C8B-B14F-4D97-AF65-F5344CB8AC3E}">
        <p14:creationId xmlns:p14="http://schemas.microsoft.com/office/powerpoint/2010/main" val="35776850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62827"/>
            <a:ext cx="12192000" cy="630942"/>
          </a:xfrm>
          <a:prstGeom prst="rect">
            <a:avLst/>
          </a:prstGeom>
          <a:noFill/>
        </p:spPr>
        <p:txBody>
          <a:bodyPr wrap="square" rtlCol="0">
            <a:spAutoFit/>
          </a:bodyPr>
          <a:lstStyle/>
          <a:p>
            <a:pPr algn="r"/>
            <a:r>
              <a:rPr lang="en-US" sz="3500" b="1" dirty="0">
                <a:solidFill>
                  <a:schemeClr val="accent2"/>
                </a:solidFill>
              </a:rPr>
              <a:t>Troubleshooting</a:t>
            </a:r>
          </a:p>
        </p:txBody>
      </p:sp>
      <p:sp>
        <p:nvSpPr>
          <p:cNvPr id="7" name="Content Placeholder 2"/>
          <p:cNvSpPr txBox="1">
            <a:spLocks/>
          </p:cNvSpPr>
          <p:nvPr/>
        </p:nvSpPr>
        <p:spPr>
          <a:xfrm>
            <a:off x="322114" y="1317626"/>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Ethernet Capture</a:t>
            </a:r>
          </a:p>
        </p:txBody>
      </p:sp>
      <p:sp>
        <p:nvSpPr>
          <p:cNvPr id="5" name="Rectangle 4"/>
          <p:cNvSpPr/>
          <p:nvPr/>
        </p:nvSpPr>
        <p:spPr>
          <a:xfrm>
            <a:off x="322114" y="2101032"/>
            <a:ext cx="5460500" cy="3416320"/>
          </a:xfrm>
          <a:prstGeom prst="rect">
            <a:avLst/>
          </a:prstGeom>
        </p:spPr>
        <p:txBody>
          <a:bodyPr wrap="square">
            <a:spAutoFit/>
          </a:bodyPr>
          <a:lstStyle/>
          <a:p>
            <a:pPr algn="just"/>
            <a:r>
              <a:rPr lang="en-US" dirty="0"/>
              <a:t>Users could capture traces for troubleshooting purpose under Web GUI &gt; </a:t>
            </a:r>
            <a:r>
              <a:rPr lang="en-US" b="1" dirty="0"/>
              <a:t>Maintenance &gt; Troubleshooting &gt; Ethernet Capture</a:t>
            </a:r>
            <a:r>
              <a:rPr lang="en-US" dirty="0"/>
              <a:t>.</a:t>
            </a:r>
          </a:p>
          <a:p>
            <a:pPr algn="just"/>
            <a:endParaRPr lang="en-US" dirty="0"/>
          </a:p>
          <a:p>
            <a:pPr algn="just"/>
            <a:r>
              <a:rPr lang="en-US" dirty="0"/>
              <a:t>Press “Start” to initiate the capture, then Stop and Download to save the capture to local PC.</a:t>
            </a:r>
          </a:p>
          <a:p>
            <a:pPr algn="just"/>
            <a:endParaRPr lang="en-US" dirty="0"/>
          </a:p>
          <a:p>
            <a:pPr algn="just"/>
            <a:r>
              <a:rPr lang="en-US" dirty="0"/>
              <a:t>The output result is in .</a:t>
            </a:r>
            <a:r>
              <a:rPr lang="en-US" dirty="0" err="1"/>
              <a:t>pcap</a:t>
            </a:r>
            <a:r>
              <a:rPr lang="en-US" dirty="0"/>
              <a:t> format. Therefore, users could specify the capture filter as used in general network traffic capture tool (host, </a:t>
            </a:r>
            <a:r>
              <a:rPr lang="en-US" dirty="0" err="1"/>
              <a:t>src</a:t>
            </a:r>
            <a:r>
              <a:rPr lang="en-US" dirty="0"/>
              <a:t>, </a:t>
            </a:r>
            <a:r>
              <a:rPr lang="en-US" dirty="0" err="1"/>
              <a:t>dst</a:t>
            </a:r>
            <a:r>
              <a:rPr lang="en-US" dirty="0"/>
              <a:t>, net, protocol, port, port range) before starting capturing the trace.</a:t>
            </a:r>
          </a:p>
          <a:p>
            <a:pPr algn="just"/>
            <a:endParaRPr lang="en-US" dirty="0"/>
          </a:p>
        </p:txBody>
      </p:sp>
      <p:pic>
        <p:nvPicPr>
          <p:cNvPr id="9" name="Picture 8"/>
          <p:cNvPicPr/>
          <p:nvPr/>
        </p:nvPicPr>
        <p:blipFill>
          <a:blip r:embed="rId2"/>
          <a:stretch>
            <a:fillRect/>
          </a:stretch>
        </p:blipFill>
        <p:spPr>
          <a:xfrm>
            <a:off x="6641809" y="1927227"/>
            <a:ext cx="5038725" cy="3257550"/>
          </a:xfrm>
          <a:prstGeom prst="rect">
            <a:avLst/>
          </a:prstGeom>
          <a:ln>
            <a:solidFill>
              <a:schemeClr val="accent1"/>
            </a:solidFill>
          </a:ln>
        </p:spPr>
      </p:pic>
    </p:spTree>
    <p:extLst>
      <p:ext uri="{BB962C8B-B14F-4D97-AF65-F5344CB8AC3E}">
        <p14:creationId xmlns:p14="http://schemas.microsoft.com/office/powerpoint/2010/main" val="1792304063"/>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762827"/>
            <a:ext cx="12192000" cy="630942"/>
          </a:xfrm>
          <a:prstGeom prst="rect">
            <a:avLst/>
          </a:prstGeom>
          <a:noFill/>
        </p:spPr>
        <p:txBody>
          <a:bodyPr wrap="square" rtlCol="0">
            <a:spAutoFit/>
          </a:bodyPr>
          <a:lstStyle/>
          <a:p>
            <a:pPr algn="r"/>
            <a:r>
              <a:rPr lang="en-US" sz="3500" b="1" dirty="0">
                <a:solidFill>
                  <a:schemeClr val="accent2"/>
                </a:solidFill>
              </a:rPr>
              <a:t>Troubleshooting</a:t>
            </a:r>
          </a:p>
        </p:txBody>
      </p:sp>
      <p:sp>
        <p:nvSpPr>
          <p:cNvPr id="7" name="Content Placeholder 2"/>
          <p:cNvSpPr txBox="1">
            <a:spLocks/>
          </p:cNvSpPr>
          <p:nvPr/>
        </p:nvSpPr>
        <p:spPr>
          <a:xfrm>
            <a:off x="322114" y="1317626"/>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Analog Record Trace</a:t>
            </a:r>
          </a:p>
        </p:txBody>
      </p:sp>
      <p:sp>
        <p:nvSpPr>
          <p:cNvPr id="5" name="Rectangle 4"/>
          <p:cNvSpPr/>
          <p:nvPr/>
        </p:nvSpPr>
        <p:spPr>
          <a:xfrm>
            <a:off x="322114" y="2101032"/>
            <a:ext cx="4507463" cy="2308324"/>
          </a:xfrm>
          <a:prstGeom prst="rect">
            <a:avLst/>
          </a:prstGeom>
        </p:spPr>
        <p:txBody>
          <a:bodyPr wrap="square">
            <a:spAutoFit/>
          </a:bodyPr>
          <a:lstStyle/>
          <a:p>
            <a:pPr algn="just"/>
            <a:r>
              <a:rPr lang="en-US" dirty="0"/>
              <a:t>Analog record trace can be used to troubleshoot analog trunk issue, for example, the UCM6200 user has caller ID issue for incoming call from Analog trunk. </a:t>
            </a:r>
          </a:p>
          <a:p>
            <a:pPr algn="just"/>
            <a:endParaRPr lang="en-US" dirty="0"/>
          </a:p>
          <a:p>
            <a:pPr algn="just"/>
            <a:r>
              <a:rPr lang="en-US" dirty="0"/>
              <a:t>Users can access analog record trance under web GUI &gt; </a:t>
            </a:r>
            <a:r>
              <a:rPr lang="en-US" b="1" dirty="0"/>
              <a:t>Maintenance </a:t>
            </a:r>
            <a:r>
              <a:rPr lang="en-US" dirty="0"/>
              <a:t>&gt; </a:t>
            </a:r>
            <a:r>
              <a:rPr lang="en-US" b="1" dirty="0"/>
              <a:t>Troubleshooting </a:t>
            </a:r>
            <a:r>
              <a:rPr lang="en-US" dirty="0"/>
              <a:t>&gt; </a:t>
            </a:r>
            <a:r>
              <a:rPr lang="en-US" b="1" dirty="0"/>
              <a:t>Analog Record Trace</a:t>
            </a:r>
            <a:r>
              <a:rPr lang="en-US" dirty="0"/>
              <a:t>.</a:t>
            </a:r>
          </a:p>
        </p:txBody>
      </p:sp>
      <p:pic>
        <p:nvPicPr>
          <p:cNvPr id="9" name="Picture 8" descr="analog"/>
          <p:cNvPicPr/>
          <p:nvPr/>
        </p:nvPicPr>
        <p:blipFill>
          <a:blip r:embed="rId2">
            <a:extLst>
              <a:ext uri="{28A0092B-C50C-407E-A947-70E740481C1C}">
                <a14:useLocalDpi xmlns:a14="http://schemas.microsoft.com/office/drawing/2010/main" val="0"/>
              </a:ext>
            </a:extLst>
          </a:blip>
          <a:srcRect/>
          <a:stretch>
            <a:fillRect/>
          </a:stretch>
        </p:blipFill>
        <p:spPr bwMode="auto">
          <a:xfrm>
            <a:off x="5024441" y="2081775"/>
            <a:ext cx="7004602" cy="1854556"/>
          </a:xfrm>
          <a:prstGeom prst="rect">
            <a:avLst/>
          </a:prstGeom>
          <a:noFill/>
          <a:ln>
            <a:solidFill>
              <a:schemeClr val="accent1"/>
            </a:solidFill>
          </a:ln>
        </p:spPr>
      </p:pic>
      <p:sp>
        <p:nvSpPr>
          <p:cNvPr id="10" name="Rectangle 9"/>
          <p:cNvSpPr/>
          <p:nvPr/>
        </p:nvSpPr>
        <p:spPr>
          <a:xfrm>
            <a:off x="412266" y="5008120"/>
            <a:ext cx="9404654" cy="923330"/>
          </a:xfrm>
          <a:prstGeom prst="rect">
            <a:avLst/>
          </a:prstGeom>
        </p:spPr>
        <p:txBody>
          <a:bodyPr wrap="square">
            <a:spAutoFit/>
          </a:bodyPr>
          <a:lstStyle/>
          <a:p>
            <a:pPr algn="just"/>
            <a:r>
              <a:rPr lang="en-US" dirty="0"/>
              <a:t>Analog Trunks documentation available including Analog Record Trace feature in our website:</a:t>
            </a:r>
          </a:p>
          <a:p>
            <a:pPr algn="just"/>
            <a:r>
              <a:rPr lang="en-US" dirty="0">
                <a:hlinkClick r:id="rId3"/>
              </a:rPr>
              <a:t>http://www.grandstream.com/sites/default/files/Resources/ucm6xxx_analog_trunk_guide.pdf</a:t>
            </a:r>
            <a:endParaRPr lang="en-US" dirty="0"/>
          </a:p>
          <a:p>
            <a:pPr algn="just"/>
            <a:endParaRPr lang="en-US" dirty="0"/>
          </a:p>
        </p:txBody>
      </p:sp>
    </p:spTree>
    <p:extLst>
      <p:ext uri="{BB962C8B-B14F-4D97-AF65-F5344CB8AC3E}">
        <p14:creationId xmlns:p14="http://schemas.microsoft.com/office/powerpoint/2010/main" val="1756520954"/>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ChangeArrowheads="1"/>
          </p:cNvSpPr>
          <p:nvPr/>
        </p:nvSpPr>
        <p:spPr bwMode="auto">
          <a:xfrm>
            <a:off x="3253753" y="2021349"/>
            <a:ext cx="5266383"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1950" b="1" dirty="0">
                <a:solidFill>
                  <a:schemeClr val="bg1"/>
                </a:solidFill>
                <a:latin typeface="+mn-lt"/>
              </a:rPr>
              <a:t>Quick</a:t>
            </a:r>
            <a:r>
              <a:rPr lang="en-US" sz="1950" b="1" dirty="0">
                <a:solidFill>
                  <a:schemeClr val="bg1"/>
                </a:solidFill>
                <a:latin typeface="+mj-lt"/>
              </a:rPr>
              <a:t> </a:t>
            </a:r>
            <a:r>
              <a:rPr lang="en-US" sz="1950" b="1" dirty="0">
                <a:solidFill>
                  <a:schemeClr val="bg1"/>
                </a:solidFill>
                <a:latin typeface="+mn-lt"/>
              </a:rPr>
              <a:t>Setup &amp; Zero Config</a:t>
            </a:r>
          </a:p>
        </p:txBody>
      </p:sp>
      <p:sp>
        <p:nvSpPr>
          <p:cNvPr id="5" name="TextBox 4"/>
          <p:cNvSpPr txBox="1"/>
          <p:nvPr/>
        </p:nvSpPr>
        <p:spPr>
          <a:xfrm>
            <a:off x="3245020" y="1406675"/>
            <a:ext cx="5275115" cy="390100"/>
          </a:xfrm>
          <a:prstGeom prst="rect">
            <a:avLst/>
          </a:prstGeom>
          <a:noFill/>
        </p:spPr>
        <p:txBody>
          <a:bodyPr wrap="square">
            <a:spAutoFit/>
          </a:bodyPr>
          <a:lstStyle/>
          <a:p>
            <a:pPr>
              <a:defRPr/>
            </a:pPr>
            <a:r>
              <a:rPr lang="en-US" sz="1950" b="1" dirty="0">
                <a:solidFill>
                  <a:schemeClr val="bg1"/>
                </a:solidFill>
              </a:rPr>
              <a:t>Introduction to UCM6XXX series</a:t>
            </a:r>
          </a:p>
        </p:txBody>
      </p:sp>
      <p:sp>
        <p:nvSpPr>
          <p:cNvPr id="7" name="TextBox 11"/>
          <p:cNvSpPr txBox="1">
            <a:spLocks noChangeArrowheads="1"/>
          </p:cNvSpPr>
          <p:nvPr/>
        </p:nvSpPr>
        <p:spPr bwMode="auto">
          <a:xfrm>
            <a:off x="3273722" y="2634021"/>
            <a:ext cx="5226443"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950" b="1" dirty="0">
                <a:solidFill>
                  <a:schemeClr val="bg1"/>
                </a:solidFill>
                <a:latin typeface="+mn-lt"/>
              </a:rPr>
              <a:t>UC</a:t>
            </a:r>
            <a:r>
              <a:rPr lang="en-US" sz="1950" b="1" dirty="0">
                <a:solidFill>
                  <a:schemeClr val="bg1"/>
                </a:solidFill>
                <a:latin typeface="+mj-lt"/>
              </a:rPr>
              <a:t> </a:t>
            </a:r>
            <a:r>
              <a:rPr lang="en-US" sz="1950" b="1" dirty="0">
                <a:solidFill>
                  <a:schemeClr val="bg1"/>
                </a:solidFill>
                <a:latin typeface="+mn-lt"/>
              </a:rPr>
              <a:t>Features</a:t>
            </a:r>
            <a:r>
              <a:rPr lang="en-US" sz="1950" b="1" dirty="0">
                <a:solidFill>
                  <a:schemeClr val="bg1"/>
                </a:solidFill>
                <a:latin typeface="+mj-lt"/>
              </a:rPr>
              <a:t> </a:t>
            </a:r>
            <a:r>
              <a:rPr lang="en-US" sz="1950" b="1" dirty="0">
                <a:solidFill>
                  <a:schemeClr val="bg1"/>
                </a:solidFill>
                <a:latin typeface="+mn-lt"/>
              </a:rPr>
              <a:t>&amp;</a:t>
            </a:r>
            <a:r>
              <a:rPr lang="en-US" sz="1950" b="1" dirty="0">
                <a:solidFill>
                  <a:schemeClr val="bg1"/>
                </a:solidFill>
                <a:latin typeface="+mj-lt"/>
              </a:rPr>
              <a:t> </a:t>
            </a:r>
            <a:r>
              <a:rPr lang="en-US" sz="1950" b="1" dirty="0">
                <a:solidFill>
                  <a:schemeClr val="bg1"/>
                </a:solidFill>
                <a:latin typeface="+mn-lt"/>
              </a:rPr>
              <a:t>Positioning</a:t>
            </a:r>
          </a:p>
        </p:txBody>
      </p:sp>
      <p:sp>
        <p:nvSpPr>
          <p:cNvPr id="8" name="TextBox 7"/>
          <p:cNvSpPr txBox="1"/>
          <p:nvPr/>
        </p:nvSpPr>
        <p:spPr>
          <a:xfrm>
            <a:off x="3261797" y="817946"/>
            <a:ext cx="5221804" cy="392415"/>
          </a:xfrm>
          <a:prstGeom prst="rect">
            <a:avLst/>
          </a:prstGeom>
          <a:noFill/>
        </p:spPr>
        <p:txBody>
          <a:bodyPr wrap="square">
            <a:spAutoFit/>
          </a:bodyPr>
          <a:lstStyle/>
          <a:p>
            <a:pPr>
              <a:defRPr/>
            </a:pPr>
            <a:r>
              <a:rPr lang="en-US" sz="1950" b="1" dirty="0">
                <a:solidFill>
                  <a:schemeClr val="bg1"/>
                </a:solidFill>
              </a:rPr>
              <a:t>Company Overview</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588" y="2599426"/>
            <a:ext cx="2314557" cy="2314557"/>
          </a:xfrm>
          <a:prstGeom prst="rect">
            <a:avLst/>
          </a:prstGeom>
        </p:spPr>
      </p:pic>
      <p:sp>
        <p:nvSpPr>
          <p:cNvPr id="10" name="TextBox 13"/>
          <p:cNvSpPr txBox="1">
            <a:spLocks noChangeArrowheads="1"/>
          </p:cNvSpPr>
          <p:nvPr/>
        </p:nvSpPr>
        <p:spPr bwMode="auto">
          <a:xfrm>
            <a:off x="3275503" y="4390802"/>
            <a:ext cx="5244631" cy="392415"/>
          </a:xfrm>
          <a:prstGeom prst="rect">
            <a:avLst/>
          </a:prstGeom>
          <a:solidFill>
            <a:srgbClr val="20A9DD"/>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Security</a:t>
            </a:r>
          </a:p>
        </p:txBody>
      </p:sp>
      <p:sp>
        <p:nvSpPr>
          <p:cNvPr id="11" name="TextBox 10"/>
          <p:cNvSpPr txBox="1"/>
          <p:nvPr/>
        </p:nvSpPr>
        <p:spPr>
          <a:xfrm>
            <a:off x="3245021" y="3831827"/>
            <a:ext cx="5231040" cy="392415"/>
          </a:xfrm>
          <a:prstGeom prst="rect">
            <a:avLst/>
          </a:prstGeom>
          <a:noFill/>
        </p:spPr>
        <p:txBody>
          <a:bodyPr wrap="square">
            <a:spAutoFit/>
          </a:bodyPr>
          <a:lstStyle/>
          <a:p>
            <a:pPr>
              <a:defRPr/>
            </a:pPr>
            <a:r>
              <a:rPr lang="en-US" sz="1950" b="1" dirty="0">
                <a:solidFill>
                  <a:schemeClr val="bg1"/>
                </a:solidFill>
              </a:rPr>
              <a:t>Reporting, Maintenance</a:t>
            </a:r>
            <a:r>
              <a:rPr lang="en-US" sz="1950" b="1" dirty="0">
                <a:solidFill>
                  <a:schemeClr val="bg1"/>
                </a:solidFill>
                <a:latin typeface="+mj-lt"/>
              </a:rPr>
              <a:t> </a:t>
            </a:r>
            <a:r>
              <a:rPr lang="en-US" sz="1950" b="1" dirty="0">
                <a:solidFill>
                  <a:schemeClr val="bg1"/>
                </a:solidFill>
              </a:rPr>
              <a:t>&amp;</a:t>
            </a:r>
            <a:r>
              <a:rPr lang="en-US" sz="1950" b="1" dirty="0">
                <a:solidFill>
                  <a:schemeClr val="bg1"/>
                </a:solidFill>
                <a:latin typeface="+mj-lt"/>
              </a:rPr>
              <a:t> </a:t>
            </a:r>
            <a:r>
              <a:rPr lang="en-US" sz="1950" b="1" dirty="0">
                <a:solidFill>
                  <a:schemeClr val="bg1"/>
                </a:solidFill>
              </a:rPr>
              <a:t>Troubleshooting</a:t>
            </a:r>
          </a:p>
        </p:txBody>
      </p:sp>
      <p:sp>
        <p:nvSpPr>
          <p:cNvPr id="14" name="TextBox 13"/>
          <p:cNvSpPr txBox="1"/>
          <p:nvPr/>
        </p:nvSpPr>
        <p:spPr>
          <a:xfrm>
            <a:off x="3254524" y="3214837"/>
            <a:ext cx="5231040" cy="392415"/>
          </a:xfrm>
          <a:prstGeom prst="rect">
            <a:avLst/>
          </a:prstGeom>
          <a:noFill/>
        </p:spPr>
        <p:txBody>
          <a:bodyPr wrap="square">
            <a:spAutoFit/>
          </a:bodyPr>
          <a:lstStyle/>
          <a:p>
            <a:pPr>
              <a:defRPr/>
            </a:pPr>
            <a:r>
              <a:rPr lang="en-US" sz="1950" b="1" dirty="0">
                <a:solidFill>
                  <a:schemeClr val="bg1"/>
                </a:solidFill>
              </a:rPr>
              <a:t>UCM6xxx</a:t>
            </a:r>
            <a:r>
              <a:rPr lang="en-US" sz="1950" b="1" dirty="0">
                <a:solidFill>
                  <a:schemeClr val="bg1"/>
                </a:solidFill>
                <a:latin typeface="+mj-lt"/>
              </a:rPr>
              <a:t> </a:t>
            </a:r>
            <a:r>
              <a:rPr lang="en-US" sz="1950" b="1" dirty="0">
                <a:solidFill>
                  <a:schemeClr val="bg1"/>
                </a:solidFill>
              </a:rPr>
              <a:t>APIs &amp; 3</a:t>
            </a:r>
            <a:r>
              <a:rPr lang="en-US" sz="1950" b="1" baseline="30000" dirty="0">
                <a:solidFill>
                  <a:schemeClr val="bg1"/>
                </a:solidFill>
              </a:rPr>
              <a:t>rd</a:t>
            </a:r>
            <a:r>
              <a:rPr lang="en-US" sz="1950" b="1" dirty="0">
                <a:solidFill>
                  <a:schemeClr val="bg1"/>
                </a:solidFill>
              </a:rPr>
              <a:t> party integration </a:t>
            </a:r>
          </a:p>
        </p:txBody>
      </p:sp>
      <p:sp>
        <p:nvSpPr>
          <p:cNvPr id="15" name="TextBox 13"/>
          <p:cNvSpPr txBox="1">
            <a:spLocks noChangeArrowheads="1"/>
          </p:cNvSpPr>
          <p:nvPr/>
        </p:nvSpPr>
        <p:spPr bwMode="auto">
          <a:xfrm>
            <a:off x="3288383" y="4945594"/>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Live Demo</a:t>
            </a:r>
          </a:p>
        </p:txBody>
      </p:sp>
      <p:sp>
        <p:nvSpPr>
          <p:cNvPr id="16" name="TextBox 13"/>
          <p:cNvSpPr txBox="1">
            <a:spLocks noChangeArrowheads="1"/>
          </p:cNvSpPr>
          <p:nvPr/>
        </p:nvSpPr>
        <p:spPr bwMode="auto">
          <a:xfrm>
            <a:off x="3264279" y="5500386"/>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Certification Exam</a:t>
            </a:r>
          </a:p>
        </p:txBody>
      </p:sp>
    </p:spTree>
    <p:extLst>
      <p:ext uri="{BB962C8B-B14F-4D97-AF65-F5344CB8AC3E}">
        <p14:creationId xmlns:p14="http://schemas.microsoft.com/office/powerpoint/2010/main" val="6965269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00968" y="1869141"/>
            <a:ext cx="3050118" cy="1581972"/>
          </a:xfrm>
          <a:prstGeom prst="rect">
            <a:avLst/>
          </a:prstGeom>
          <a:noFill/>
        </p:spPr>
        <p:txBody>
          <a:bodyPr wrap="square" rtlCol="0">
            <a:spAutoFit/>
          </a:bodyPr>
          <a:lstStyle/>
          <a:p>
            <a:pPr marL="228600" indent="-228600">
              <a:lnSpc>
                <a:spcPct val="110000"/>
              </a:lnSpc>
              <a:buFont typeface="Arial" pitchFamily="34" charset="0"/>
              <a:buChar char="•"/>
            </a:pPr>
            <a:r>
              <a:rPr lang="en-US" sz="2200" dirty="0"/>
              <a:t>Fail2Ban</a:t>
            </a:r>
          </a:p>
          <a:p>
            <a:pPr marL="228600" indent="-228600">
              <a:lnSpc>
                <a:spcPct val="110000"/>
              </a:lnSpc>
              <a:buFont typeface="Arial" pitchFamily="34" charset="0"/>
              <a:buChar char="•"/>
            </a:pPr>
            <a:r>
              <a:rPr lang="en-US" sz="2200" dirty="0"/>
              <a:t>Blacklist + Whitelist</a:t>
            </a:r>
          </a:p>
          <a:p>
            <a:pPr marL="228600" indent="-228600">
              <a:lnSpc>
                <a:spcPct val="110000"/>
              </a:lnSpc>
              <a:buFont typeface="Arial" pitchFamily="34" charset="0"/>
              <a:buChar char="•"/>
            </a:pPr>
            <a:r>
              <a:rPr lang="en-US" sz="2200" dirty="0"/>
              <a:t>Dynamic </a:t>
            </a:r>
            <a:r>
              <a:rPr lang="en-US" sz="2200" dirty="0" err="1"/>
              <a:t>Defese</a:t>
            </a:r>
            <a:endParaRPr lang="en-US" sz="2200" dirty="0"/>
          </a:p>
          <a:p>
            <a:pPr marL="228600" indent="-228600">
              <a:lnSpc>
                <a:spcPct val="110000"/>
              </a:lnSpc>
              <a:buFont typeface="Arial" pitchFamily="34" charset="0"/>
              <a:buChar char="•"/>
            </a:pPr>
            <a:r>
              <a:rPr lang="en-US" sz="2200" dirty="0"/>
              <a:t>Static Defense</a:t>
            </a:r>
          </a:p>
        </p:txBody>
      </p:sp>
      <p:sp>
        <p:nvSpPr>
          <p:cNvPr id="12" name="Content Placeholder 2"/>
          <p:cNvSpPr txBox="1">
            <a:spLocks/>
          </p:cNvSpPr>
          <p:nvPr/>
        </p:nvSpPr>
        <p:spPr>
          <a:xfrm>
            <a:off x="535718" y="1368109"/>
            <a:ext cx="3927100" cy="609601"/>
          </a:xfrm>
          <a:prstGeom prst="rect">
            <a:avLst/>
          </a:prstGeom>
        </p:spPr>
        <p:txBody>
          <a:bodyPr>
            <a:noAutofit/>
          </a:bodyPr>
          <a:lstStyle/>
          <a:p>
            <a:pPr>
              <a:spcBef>
                <a:spcPct val="20000"/>
              </a:spcBef>
              <a:defRPr/>
            </a:pPr>
            <a:r>
              <a:rPr lang="en-US" sz="3000" b="1" dirty="0">
                <a:solidFill>
                  <a:srgbClr val="000080"/>
                </a:solidFill>
              </a:rPr>
              <a:t>Preventive Measures</a:t>
            </a:r>
          </a:p>
        </p:txBody>
      </p:sp>
      <p:pic>
        <p:nvPicPr>
          <p:cNvPr id="2" name="Picture 1"/>
          <p:cNvPicPr>
            <a:picLocks noChangeAspect="1"/>
          </p:cNvPicPr>
          <p:nvPr/>
        </p:nvPicPr>
        <p:blipFill>
          <a:blip r:embed="rId2"/>
          <a:stretch>
            <a:fillRect/>
          </a:stretch>
        </p:blipFill>
        <p:spPr>
          <a:xfrm>
            <a:off x="6096000" y="1568803"/>
            <a:ext cx="5924513" cy="4286650"/>
          </a:xfrm>
          <a:prstGeom prst="rect">
            <a:avLst/>
          </a:prstGeom>
          <a:effectLst>
            <a:outerShdw blurRad="50800" dist="38100" dir="2700000" algn="tl" rotWithShape="0">
              <a:prstClr val="black">
                <a:alpha val="40000"/>
              </a:prstClr>
            </a:outerShdw>
          </a:effectLst>
        </p:spPr>
      </p:pic>
      <p:pic>
        <p:nvPicPr>
          <p:cNvPr id="2051" name="Picture 3"/>
          <p:cNvPicPr>
            <a:picLocks noChangeAspect="1" noChangeArrowheads="1"/>
          </p:cNvPicPr>
          <p:nvPr/>
        </p:nvPicPr>
        <p:blipFill>
          <a:blip r:embed="rId3" cstate="print"/>
          <a:srcRect/>
          <a:stretch>
            <a:fillRect/>
          </a:stretch>
        </p:blipFill>
        <p:spPr bwMode="auto">
          <a:xfrm>
            <a:off x="1383775" y="3451113"/>
            <a:ext cx="2872514" cy="3358746"/>
          </a:xfrm>
          <a:prstGeom prst="rect">
            <a:avLst/>
          </a:prstGeom>
          <a:ln>
            <a:noFill/>
          </a:ln>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3924943" y="2222871"/>
            <a:ext cx="3383345" cy="3932920"/>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0" y="735531"/>
            <a:ext cx="12192000" cy="630942"/>
          </a:xfrm>
          <a:prstGeom prst="rect">
            <a:avLst/>
          </a:prstGeom>
          <a:noFill/>
        </p:spPr>
        <p:txBody>
          <a:bodyPr wrap="square" rtlCol="0">
            <a:spAutoFit/>
          </a:bodyPr>
          <a:lstStyle/>
          <a:p>
            <a:pPr algn="r"/>
            <a:r>
              <a:rPr lang="en-US" sz="3500" b="1" dirty="0">
                <a:solidFill>
                  <a:schemeClr val="accent2"/>
                </a:solidFill>
              </a:rPr>
              <a:t>Security</a:t>
            </a:r>
          </a:p>
        </p:txBody>
      </p:sp>
    </p:spTree>
    <p:extLst>
      <p:ext uri="{BB962C8B-B14F-4D97-AF65-F5344CB8AC3E}">
        <p14:creationId xmlns:p14="http://schemas.microsoft.com/office/powerpoint/2010/main" val="255353726"/>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953" y="2474851"/>
            <a:ext cx="5885697" cy="1477328"/>
          </a:xfrm>
          <a:prstGeom prst="rect">
            <a:avLst/>
          </a:prstGeom>
          <a:noFill/>
        </p:spPr>
        <p:txBody>
          <a:bodyPr wrap="square" rtlCol="0">
            <a:spAutoFit/>
          </a:bodyPr>
          <a:lstStyle/>
          <a:p>
            <a:pPr algn="just"/>
            <a:r>
              <a:rPr lang="en-US" dirty="0"/>
              <a:t>Enable Fail2Ban on the UCM for SIP authentication errors</a:t>
            </a:r>
          </a:p>
          <a:p>
            <a:pPr algn="just"/>
            <a:endParaRPr lang="en-US" dirty="0"/>
          </a:p>
          <a:p>
            <a:pPr marL="285750" indent="-285750" algn="just"/>
            <a:r>
              <a:rPr lang="en-US" dirty="0"/>
              <a:t>         - </a:t>
            </a:r>
            <a:r>
              <a:rPr lang="en-US" b="1" dirty="0"/>
              <a:t>SIP REGISTRATION</a:t>
            </a:r>
          </a:p>
          <a:p>
            <a:pPr marL="285750" indent="-285750" algn="just"/>
            <a:r>
              <a:rPr lang="en-US" b="1" dirty="0"/>
              <a:t>         - SIP INVITE</a:t>
            </a:r>
          </a:p>
          <a:p>
            <a:pPr marL="285750" indent="-285750" algn="just"/>
            <a:r>
              <a:rPr lang="en-US" b="1" dirty="0"/>
              <a:t>         - SIP SUBSCRIBE</a:t>
            </a:r>
            <a:endParaRPr lang="en-US" sz="1600" b="1" dirty="0"/>
          </a:p>
        </p:txBody>
      </p:sp>
      <p:pic>
        <p:nvPicPr>
          <p:cNvPr id="2" name="Picture 1"/>
          <p:cNvPicPr>
            <a:picLocks noChangeAspect="1"/>
          </p:cNvPicPr>
          <p:nvPr/>
        </p:nvPicPr>
        <p:blipFill>
          <a:blip r:embed="rId2"/>
          <a:stretch>
            <a:fillRect/>
          </a:stretch>
        </p:blipFill>
        <p:spPr>
          <a:xfrm>
            <a:off x="6726024" y="1750067"/>
            <a:ext cx="4721651" cy="4517562"/>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0" y="762827"/>
            <a:ext cx="12192000" cy="630942"/>
          </a:xfrm>
          <a:prstGeom prst="rect">
            <a:avLst/>
          </a:prstGeom>
          <a:noFill/>
        </p:spPr>
        <p:txBody>
          <a:bodyPr wrap="square" rtlCol="0">
            <a:spAutoFit/>
          </a:bodyPr>
          <a:lstStyle/>
          <a:p>
            <a:pPr algn="r"/>
            <a:r>
              <a:rPr lang="en-US" sz="3500" b="1" dirty="0">
                <a:solidFill>
                  <a:schemeClr val="accent2"/>
                </a:solidFill>
              </a:rPr>
              <a:t>Security</a:t>
            </a:r>
          </a:p>
        </p:txBody>
      </p:sp>
      <p:sp>
        <p:nvSpPr>
          <p:cNvPr id="11" name="Content Placeholder 2"/>
          <p:cNvSpPr txBox="1">
            <a:spLocks/>
          </p:cNvSpPr>
          <p:nvPr/>
        </p:nvSpPr>
        <p:spPr>
          <a:xfrm>
            <a:off x="457953" y="1554450"/>
            <a:ext cx="9309502" cy="609601"/>
          </a:xfrm>
          <a:prstGeom prst="rect">
            <a:avLst/>
          </a:prstGeom>
        </p:spPr>
        <p:txBody>
          <a:bodyPr vert="horz" lIns="91440" tIns="45720" rIns="91440" bIns="45720" rtlCol="0">
            <a:noAutofit/>
          </a:bodyPr>
          <a:lstStyle/>
          <a:p>
            <a:pPr>
              <a:lnSpc>
                <a:spcPct val="150000"/>
              </a:lnSpc>
              <a:spcAft>
                <a:spcPct val="0"/>
              </a:spcAft>
            </a:pPr>
            <a:r>
              <a:rPr lang="en-US" altLang="en-US" sz="3000" b="1" dirty="0">
                <a:solidFill>
                  <a:srgbClr val="000099"/>
                </a:solidFill>
              </a:rPr>
              <a:t>Fail2Ban</a:t>
            </a:r>
          </a:p>
          <a:p>
            <a:pPr>
              <a:lnSpc>
                <a:spcPct val="150000"/>
              </a:lnSpc>
              <a:spcAft>
                <a:spcPct val="0"/>
              </a:spcAft>
            </a:pPr>
            <a:endParaRPr lang="en-US" altLang="en-US" sz="3000" b="1" dirty="0">
              <a:solidFill>
                <a:srgbClr val="000080"/>
              </a:solidFill>
            </a:endParaRPr>
          </a:p>
        </p:txBody>
      </p:sp>
    </p:spTree>
    <p:extLst>
      <p:ext uri="{BB962C8B-B14F-4D97-AF65-F5344CB8AC3E}">
        <p14:creationId xmlns:p14="http://schemas.microsoft.com/office/powerpoint/2010/main" val="10951521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3"/>
          <p:cNvSpPr txBox="1"/>
          <p:nvPr/>
        </p:nvSpPr>
        <p:spPr>
          <a:xfrm>
            <a:off x="326939" y="2461166"/>
            <a:ext cx="4383606" cy="175432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just">
              <a:buFont typeface="Wingdings" charset="0"/>
              <a:buChar char="q"/>
            </a:pPr>
            <a:r>
              <a:rPr lang="en-US" dirty="0"/>
              <a:t>The UCM6XXX supports fail2ban blacklist. Users will be able to view the IP address that have been blocked by UCM. </a:t>
            </a:r>
          </a:p>
          <a:p>
            <a:pPr marL="285750" indent="-285750" algn="just">
              <a:buFont typeface="Wingdings" charset="0"/>
              <a:buChar char="q"/>
            </a:pPr>
            <a:endParaRPr lang="en-US" dirty="0"/>
          </a:p>
          <a:p>
            <a:pPr marL="285750" indent="-285750" algn="just">
              <a:buFont typeface="Wingdings" charset="0"/>
              <a:buChar char="q"/>
            </a:pPr>
            <a:r>
              <a:rPr lang="en-US" dirty="0"/>
              <a:t>This feature can be found under web UI-&gt; Settings -&gt; Fail2Ban -&gt; Blacklist.</a:t>
            </a:r>
          </a:p>
        </p:txBody>
      </p:sp>
      <p:grpSp>
        <p:nvGrpSpPr>
          <p:cNvPr id="2" name="Group 1"/>
          <p:cNvGrpSpPr/>
          <p:nvPr/>
        </p:nvGrpSpPr>
        <p:grpSpPr>
          <a:xfrm>
            <a:off x="4835895" y="1750219"/>
            <a:ext cx="7120520" cy="4165323"/>
            <a:chOff x="4835895" y="1334932"/>
            <a:chExt cx="7120520" cy="4165323"/>
          </a:xfrm>
        </p:grpSpPr>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895" y="1334932"/>
              <a:ext cx="7120520" cy="4165323"/>
            </a:xfrm>
            <a:prstGeom prst="rect">
              <a:avLst/>
            </a:prstGeom>
            <a:noFill/>
            <a:ln w="9525">
              <a:solidFill>
                <a:srgbClr val="5B9BD5"/>
              </a:solidFill>
              <a:rou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13"/>
            <p:cNvSpPr>
              <a:spLocks noChangeArrowheads="1"/>
            </p:cNvSpPr>
            <p:nvPr/>
          </p:nvSpPr>
          <p:spPr bwMode="auto">
            <a:xfrm>
              <a:off x="4943340" y="4298674"/>
              <a:ext cx="7013075" cy="561732"/>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grpSp>
      <p:sp>
        <p:nvSpPr>
          <p:cNvPr id="12" name="TextBox 11"/>
          <p:cNvSpPr txBox="1"/>
          <p:nvPr/>
        </p:nvSpPr>
        <p:spPr>
          <a:xfrm>
            <a:off x="0" y="735531"/>
            <a:ext cx="12192000" cy="630942"/>
          </a:xfrm>
          <a:prstGeom prst="rect">
            <a:avLst/>
          </a:prstGeom>
          <a:noFill/>
        </p:spPr>
        <p:txBody>
          <a:bodyPr wrap="square" rtlCol="0">
            <a:spAutoFit/>
          </a:bodyPr>
          <a:lstStyle/>
          <a:p>
            <a:pPr algn="r"/>
            <a:r>
              <a:rPr lang="en-US" sz="3500" b="1" dirty="0">
                <a:solidFill>
                  <a:schemeClr val="accent2"/>
                </a:solidFill>
              </a:rPr>
              <a:t>Security</a:t>
            </a:r>
          </a:p>
        </p:txBody>
      </p:sp>
      <p:sp>
        <p:nvSpPr>
          <p:cNvPr id="15" name="Content Placeholder 2"/>
          <p:cNvSpPr txBox="1">
            <a:spLocks/>
          </p:cNvSpPr>
          <p:nvPr/>
        </p:nvSpPr>
        <p:spPr>
          <a:xfrm>
            <a:off x="326939" y="1516516"/>
            <a:ext cx="4231413"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Fail2Ban Blacklist</a:t>
            </a:r>
          </a:p>
          <a:p>
            <a:pPr>
              <a:lnSpc>
                <a:spcPct val="150000"/>
              </a:lnSpc>
              <a:spcAft>
                <a:spcPct val="0"/>
              </a:spcAft>
            </a:pPr>
            <a:endParaRPr lang="en-US" altLang="en-US" sz="2800" b="1" dirty="0">
              <a:solidFill>
                <a:srgbClr val="000080"/>
              </a:solidFill>
            </a:endParaRPr>
          </a:p>
        </p:txBody>
      </p:sp>
    </p:spTree>
    <p:extLst>
      <p:ext uri="{BB962C8B-B14F-4D97-AF65-F5344CB8AC3E}">
        <p14:creationId xmlns:p14="http://schemas.microsoft.com/office/powerpoint/2010/main" val="19138083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9867" y="2456778"/>
            <a:ext cx="4626664" cy="3139321"/>
          </a:xfrm>
          <a:prstGeom prst="rect">
            <a:avLst/>
          </a:prstGeom>
          <a:noFill/>
        </p:spPr>
        <p:txBody>
          <a:bodyPr wrap="square" rtlCol="0">
            <a:spAutoFit/>
          </a:bodyPr>
          <a:lstStyle/>
          <a:p>
            <a:pPr marL="285750" indent="-285750" algn="just">
              <a:buFont typeface="Arial" panose="020B0604020202020204" pitchFamily="34" charset="0"/>
              <a:buChar char="•"/>
            </a:pPr>
            <a:r>
              <a:rPr lang="en-US" dirty="0"/>
              <a:t>It can blacklist hosts dynamically when the LAN mode is set to "Route".</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If enabled, the traffic coming into the UCM can be monitored, which helps prevent massive connection attempts or brute force attacks to the device.</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The blacklist can be created and updated by the UCM firewall, which will then be displayed in the web page. </a:t>
            </a:r>
            <a:endParaRPr lang="en-US" sz="1600" b="1" dirty="0"/>
          </a:p>
        </p:txBody>
      </p:sp>
      <p:pic>
        <p:nvPicPr>
          <p:cNvPr id="3" name="Picture 2"/>
          <p:cNvPicPr>
            <a:picLocks noChangeAspect="1"/>
          </p:cNvPicPr>
          <p:nvPr/>
        </p:nvPicPr>
        <p:blipFill>
          <a:blip r:embed="rId2"/>
          <a:stretch>
            <a:fillRect/>
          </a:stretch>
        </p:blipFill>
        <p:spPr>
          <a:xfrm>
            <a:off x="5750034" y="2008734"/>
            <a:ext cx="6240898" cy="4035408"/>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0" y="694587"/>
            <a:ext cx="12192000" cy="630942"/>
          </a:xfrm>
          <a:prstGeom prst="rect">
            <a:avLst/>
          </a:prstGeom>
          <a:noFill/>
        </p:spPr>
        <p:txBody>
          <a:bodyPr wrap="square" rtlCol="0">
            <a:spAutoFit/>
          </a:bodyPr>
          <a:lstStyle/>
          <a:p>
            <a:pPr algn="r"/>
            <a:r>
              <a:rPr lang="en-US" sz="3500" b="1" dirty="0">
                <a:solidFill>
                  <a:schemeClr val="accent2"/>
                </a:solidFill>
              </a:rPr>
              <a:t>Security</a:t>
            </a:r>
          </a:p>
        </p:txBody>
      </p:sp>
      <p:sp>
        <p:nvSpPr>
          <p:cNvPr id="9" name="Content Placeholder 2"/>
          <p:cNvSpPr txBox="1">
            <a:spLocks/>
          </p:cNvSpPr>
          <p:nvPr/>
        </p:nvSpPr>
        <p:spPr>
          <a:xfrm>
            <a:off x="429867" y="1270882"/>
            <a:ext cx="9309502" cy="609601"/>
          </a:xfrm>
          <a:prstGeom prst="rect">
            <a:avLst/>
          </a:prstGeom>
        </p:spPr>
        <p:txBody>
          <a:bodyPr vert="horz" lIns="91440" tIns="45720" rIns="91440" bIns="45720" rtlCol="0">
            <a:noAutofit/>
          </a:bodyPr>
          <a:lstStyle/>
          <a:p>
            <a:pPr>
              <a:lnSpc>
                <a:spcPct val="150000"/>
              </a:lnSpc>
              <a:spcAft>
                <a:spcPct val="0"/>
              </a:spcAft>
            </a:pPr>
            <a:r>
              <a:rPr lang="en-US" sz="3000" b="1" dirty="0">
                <a:solidFill>
                  <a:srgbClr val="000099"/>
                </a:solidFill>
              </a:rPr>
              <a:t>Dynamic Defense</a:t>
            </a:r>
          </a:p>
        </p:txBody>
      </p:sp>
    </p:spTree>
    <p:extLst>
      <p:ext uri="{BB962C8B-B14F-4D97-AF65-F5344CB8AC3E}">
        <p14:creationId xmlns:p14="http://schemas.microsoft.com/office/powerpoint/2010/main" val="26202266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01004" y="1992644"/>
            <a:ext cx="6026728" cy="4118046"/>
            <a:chOff x="5832765" y="1779324"/>
            <a:chExt cx="6026728" cy="4118046"/>
          </a:xfrm>
        </p:grpSpPr>
        <p:pic>
          <p:nvPicPr>
            <p:cNvPr id="10"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765" y="1779324"/>
              <a:ext cx="6026728" cy="4118046"/>
            </a:xfrm>
            <a:prstGeom prst="rect">
              <a:avLst/>
            </a:prstGeom>
            <a:noFill/>
            <a:ln w="9525">
              <a:noFill/>
              <a:rou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tangle 130"/>
            <p:cNvSpPr>
              <a:spLocks noChangeArrowheads="1"/>
            </p:cNvSpPr>
            <p:nvPr/>
          </p:nvSpPr>
          <p:spPr bwMode="auto">
            <a:xfrm>
              <a:off x="7969615" y="3910010"/>
              <a:ext cx="1617729" cy="705626"/>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grpSp>
      <p:sp>
        <p:nvSpPr>
          <p:cNvPr id="12" name="TextBox 11"/>
          <p:cNvSpPr txBox="1"/>
          <p:nvPr/>
        </p:nvSpPr>
        <p:spPr>
          <a:xfrm>
            <a:off x="457953" y="2569058"/>
            <a:ext cx="5029625" cy="3108543"/>
          </a:xfrm>
          <a:prstGeom prst="rect">
            <a:avLst/>
          </a:prstGeom>
          <a:noFill/>
        </p:spPr>
        <p:txBody>
          <a:bodyPr wrap="square" rtlCol="0">
            <a:spAutoFit/>
          </a:bodyPr>
          <a:lstStyle/>
          <a:p>
            <a:pPr marL="285750" indent="-285750" algn="just">
              <a:buFont typeface="Wingdings" charset="0"/>
              <a:buChar char="q"/>
            </a:pPr>
            <a:r>
              <a:rPr lang="en-US" dirty="0"/>
              <a:t>The UCM6XXX now supports whitelist to filter a range of IP addresses and ports. </a:t>
            </a:r>
          </a:p>
          <a:p>
            <a:pPr marL="285750" indent="-285750" algn="just">
              <a:buFont typeface="Wingdings" charset="0"/>
              <a:buChar char="q"/>
            </a:pPr>
            <a:endParaRPr lang="en-US" dirty="0"/>
          </a:p>
          <a:p>
            <a:pPr marL="285750" indent="-285750" algn="just">
              <a:buFont typeface="Wingdings" charset="0"/>
              <a:buChar char="q"/>
            </a:pPr>
            <a:r>
              <a:rPr lang="en-US" dirty="0"/>
              <a:t>Users can determine a range of IP addresses in the white list instead of keying in IP address one by one. </a:t>
            </a:r>
          </a:p>
          <a:p>
            <a:pPr marL="285750" indent="-285750" algn="just">
              <a:buFont typeface="Wingdings" charset="0"/>
              <a:buChar char="q"/>
            </a:pPr>
            <a:endParaRPr lang="en-US" dirty="0"/>
          </a:p>
          <a:p>
            <a:pPr marL="285750" indent="-285750" algn="just">
              <a:buFont typeface="Wingdings" charset="0"/>
              <a:buChar char="q"/>
            </a:pPr>
            <a:r>
              <a:rPr lang="en-US" dirty="0"/>
              <a:t>This feature can be found under web UI-&gt; Settings -&gt; Firewall -&gt; Dynamic Defense-&gt; Dynamic Defense: Dynamic Defense Whitelist.</a:t>
            </a:r>
          </a:p>
          <a:p>
            <a:endParaRPr lang="en-US" sz="1600" dirty="0"/>
          </a:p>
        </p:txBody>
      </p:sp>
      <p:sp>
        <p:nvSpPr>
          <p:cNvPr id="7" name="TextBox 6"/>
          <p:cNvSpPr txBox="1"/>
          <p:nvPr/>
        </p:nvSpPr>
        <p:spPr>
          <a:xfrm>
            <a:off x="0" y="721883"/>
            <a:ext cx="12192000" cy="630942"/>
          </a:xfrm>
          <a:prstGeom prst="rect">
            <a:avLst/>
          </a:prstGeom>
          <a:noFill/>
        </p:spPr>
        <p:txBody>
          <a:bodyPr wrap="square" rtlCol="0">
            <a:spAutoFit/>
          </a:bodyPr>
          <a:lstStyle/>
          <a:p>
            <a:pPr algn="r"/>
            <a:r>
              <a:rPr lang="en-US" sz="3500" b="1" dirty="0">
                <a:solidFill>
                  <a:schemeClr val="accent2"/>
                </a:solidFill>
              </a:rPr>
              <a:t>Security</a:t>
            </a:r>
          </a:p>
        </p:txBody>
      </p:sp>
      <p:sp>
        <p:nvSpPr>
          <p:cNvPr id="9" name="Content Placeholder 2"/>
          <p:cNvSpPr txBox="1">
            <a:spLocks/>
          </p:cNvSpPr>
          <p:nvPr/>
        </p:nvSpPr>
        <p:spPr>
          <a:xfrm>
            <a:off x="457953" y="1052463"/>
            <a:ext cx="9309502" cy="609601"/>
          </a:xfrm>
          <a:prstGeom prst="rect">
            <a:avLst/>
          </a:prstGeom>
        </p:spPr>
        <p:txBody>
          <a:bodyPr vert="horz" lIns="91440" tIns="45720" rIns="91440" bIns="45720" rtlCol="0">
            <a:noAutofit/>
          </a:bodyPr>
          <a:lstStyle/>
          <a:p>
            <a:pPr>
              <a:lnSpc>
                <a:spcPct val="150000"/>
              </a:lnSpc>
              <a:spcAft>
                <a:spcPct val="0"/>
              </a:spcAft>
            </a:pPr>
            <a:r>
              <a:rPr lang="en-US" sz="3000" b="1" dirty="0">
                <a:solidFill>
                  <a:srgbClr val="000099"/>
                </a:solidFill>
              </a:rPr>
              <a:t>Dynamic Defense:</a:t>
            </a:r>
          </a:p>
        </p:txBody>
      </p:sp>
      <p:sp>
        <p:nvSpPr>
          <p:cNvPr id="2" name="Rectangle 1"/>
          <p:cNvSpPr/>
          <p:nvPr/>
        </p:nvSpPr>
        <p:spPr>
          <a:xfrm>
            <a:off x="457953" y="1731034"/>
            <a:ext cx="4176721" cy="523220"/>
          </a:xfrm>
          <a:prstGeom prst="rect">
            <a:avLst/>
          </a:prstGeom>
        </p:spPr>
        <p:txBody>
          <a:bodyPr wrap="none">
            <a:spAutoFit/>
          </a:bodyPr>
          <a:lstStyle/>
          <a:p>
            <a:r>
              <a:rPr lang="en-US" sz="2800" b="1" dirty="0">
                <a:solidFill>
                  <a:srgbClr val="20A9DD"/>
                </a:solidFill>
              </a:rPr>
              <a:t>Whitelist IP Range Support</a:t>
            </a:r>
            <a:endParaRPr lang="en-US" sz="2800" dirty="0">
              <a:solidFill>
                <a:srgbClr val="20A9DD"/>
              </a:solidFill>
            </a:endParaRPr>
          </a:p>
        </p:txBody>
      </p:sp>
    </p:spTree>
    <p:extLst>
      <p:ext uri="{BB962C8B-B14F-4D97-AF65-F5344CB8AC3E}">
        <p14:creationId xmlns:p14="http://schemas.microsoft.com/office/powerpoint/2010/main" val="351154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0135" y="2417196"/>
            <a:ext cx="4654374" cy="2585323"/>
          </a:xfrm>
          <a:prstGeom prst="rect">
            <a:avLst/>
          </a:prstGeom>
          <a:noFill/>
        </p:spPr>
        <p:txBody>
          <a:bodyPr wrap="square" rtlCol="0">
            <a:spAutoFit/>
          </a:bodyPr>
          <a:lstStyle/>
          <a:p>
            <a:pPr algn="just"/>
            <a:r>
              <a:rPr lang="en-US" dirty="0"/>
              <a:t>Users could configure to allow, restrict or reject specific traffic through the device for security and bandwidth purpose using customized rules.</a:t>
            </a:r>
          </a:p>
          <a:p>
            <a:pPr algn="just"/>
            <a:endParaRPr lang="en-US" dirty="0"/>
          </a:p>
          <a:p>
            <a:pPr algn="just"/>
            <a:r>
              <a:rPr lang="en-US" dirty="0"/>
              <a:t>Users could use typical firewall settings including:</a:t>
            </a:r>
          </a:p>
          <a:p>
            <a:pPr algn="just"/>
            <a:endParaRPr lang="en-US" dirty="0"/>
          </a:p>
          <a:p>
            <a:pPr marL="285750" indent="-285750" algn="just"/>
            <a:r>
              <a:rPr lang="en-US" b="1" dirty="0"/>
              <a:t>- Ping Defense Enable</a:t>
            </a:r>
          </a:p>
          <a:p>
            <a:pPr algn="just"/>
            <a:r>
              <a:rPr lang="en-US" b="1" dirty="0"/>
              <a:t>- Ping-of-Death Defense Enable</a:t>
            </a:r>
            <a:endParaRPr lang="en-US" sz="1600" b="1" dirty="0"/>
          </a:p>
        </p:txBody>
      </p:sp>
      <p:pic>
        <p:nvPicPr>
          <p:cNvPr id="3" name="Picture 2"/>
          <p:cNvPicPr>
            <a:picLocks noChangeAspect="1"/>
          </p:cNvPicPr>
          <p:nvPr/>
        </p:nvPicPr>
        <p:blipFill>
          <a:blip r:embed="rId2"/>
          <a:stretch>
            <a:fillRect/>
          </a:stretch>
        </p:blipFill>
        <p:spPr>
          <a:xfrm>
            <a:off x="5139623" y="1966864"/>
            <a:ext cx="6734742" cy="3818589"/>
          </a:xfrm>
          <a:prstGeom prst="rect">
            <a:avLst/>
          </a:prstGeom>
          <a:effectLst>
            <a:outerShdw blurRad="50800" dist="38100" dir="2700000" algn="tl" rotWithShape="0">
              <a:prstClr val="black">
                <a:alpha val="40000"/>
              </a:prstClr>
            </a:outerShdw>
          </a:effectLst>
        </p:spPr>
      </p:pic>
      <p:sp>
        <p:nvSpPr>
          <p:cNvPr id="7" name="TextBox 6"/>
          <p:cNvSpPr txBox="1"/>
          <p:nvPr/>
        </p:nvSpPr>
        <p:spPr>
          <a:xfrm>
            <a:off x="0" y="708235"/>
            <a:ext cx="12192000" cy="630942"/>
          </a:xfrm>
          <a:prstGeom prst="rect">
            <a:avLst/>
          </a:prstGeom>
          <a:noFill/>
        </p:spPr>
        <p:txBody>
          <a:bodyPr wrap="square" rtlCol="0">
            <a:spAutoFit/>
          </a:bodyPr>
          <a:lstStyle/>
          <a:p>
            <a:pPr algn="r"/>
            <a:r>
              <a:rPr lang="en-US" sz="3500" b="1" dirty="0">
                <a:solidFill>
                  <a:schemeClr val="accent2"/>
                </a:solidFill>
              </a:rPr>
              <a:t>Security</a:t>
            </a:r>
          </a:p>
        </p:txBody>
      </p:sp>
      <p:sp>
        <p:nvSpPr>
          <p:cNvPr id="9" name="Content Placeholder 2"/>
          <p:cNvSpPr txBox="1">
            <a:spLocks/>
          </p:cNvSpPr>
          <p:nvPr/>
        </p:nvSpPr>
        <p:spPr>
          <a:xfrm>
            <a:off x="250135" y="1357263"/>
            <a:ext cx="2687029" cy="609601"/>
          </a:xfrm>
          <a:prstGeom prst="rect">
            <a:avLst/>
          </a:prstGeom>
        </p:spPr>
        <p:txBody>
          <a:bodyPr vert="horz" lIns="91440" tIns="45720" rIns="91440" bIns="45720" rtlCol="0">
            <a:noAutofit/>
          </a:bodyPr>
          <a:lstStyle/>
          <a:p>
            <a:r>
              <a:rPr lang="en-US" sz="3000" b="1" dirty="0">
                <a:solidFill>
                  <a:srgbClr val="000099"/>
                </a:solidFill>
              </a:rPr>
              <a:t>Static Defense</a:t>
            </a:r>
          </a:p>
        </p:txBody>
      </p:sp>
    </p:spTree>
    <p:extLst>
      <p:ext uri="{BB962C8B-B14F-4D97-AF65-F5344CB8AC3E}">
        <p14:creationId xmlns:p14="http://schemas.microsoft.com/office/powerpoint/2010/main" val="4940796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ChangeArrowheads="1"/>
          </p:cNvSpPr>
          <p:nvPr/>
        </p:nvSpPr>
        <p:spPr bwMode="auto">
          <a:xfrm>
            <a:off x="3253753" y="2021349"/>
            <a:ext cx="5266383"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1950" b="1" dirty="0">
                <a:solidFill>
                  <a:schemeClr val="bg1"/>
                </a:solidFill>
                <a:latin typeface="+mn-lt"/>
              </a:rPr>
              <a:t>Quick</a:t>
            </a:r>
            <a:r>
              <a:rPr lang="en-US" sz="1950" b="1" dirty="0">
                <a:solidFill>
                  <a:schemeClr val="bg1"/>
                </a:solidFill>
                <a:latin typeface="+mj-lt"/>
              </a:rPr>
              <a:t> </a:t>
            </a:r>
            <a:r>
              <a:rPr lang="en-US" sz="1950" b="1" dirty="0">
                <a:solidFill>
                  <a:schemeClr val="bg1"/>
                </a:solidFill>
                <a:latin typeface="+mn-lt"/>
              </a:rPr>
              <a:t>Setup &amp; Zero Config</a:t>
            </a:r>
          </a:p>
        </p:txBody>
      </p:sp>
      <p:sp>
        <p:nvSpPr>
          <p:cNvPr id="5" name="TextBox 4"/>
          <p:cNvSpPr txBox="1"/>
          <p:nvPr/>
        </p:nvSpPr>
        <p:spPr>
          <a:xfrm>
            <a:off x="3245020" y="1406675"/>
            <a:ext cx="5275115" cy="390100"/>
          </a:xfrm>
          <a:prstGeom prst="rect">
            <a:avLst/>
          </a:prstGeom>
          <a:noFill/>
        </p:spPr>
        <p:txBody>
          <a:bodyPr wrap="square">
            <a:spAutoFit/>
          </a:bodyPr>
          <a:lstStyle/>
          <a:p>
            <a:pPr>
              <a:defRPr/>
            </a:pPr>
            <a:r>
              <a:rPr lang="en-US" sz="1950" b="1" dirty="0">
                <a:solidFill>
                  <a:schemeClr val="bg1"/>
                </a:solidFill>
              </a:rPr>
              <a:t>Introduction to UCM6XXX series</a:t>
            </a:r>
          </a:p>
        </p:txBody>
      </p:sp>
      <p:sp>
        <p:nvSpPr>
          <p:cNvPr id="7" name="TextBox 11"/>
          <p:cNvSpPr txBox="1">
            <a:spLocks noChangeArrowheads="1"/>
          </p:cNvSpPr>
          <p:nvPr/>
        </p:nvSpPr>
        <p:spPr bwMode="auto">
          <a:xfrm>
            <a:off x="3273722" y="2634021"/>
            <a:ext cx="5226443"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950" b="1" dirty="0">
                <a:solidFill>
                  <a:schemeClr val="bg1"/>
                </a:solidFill>
                <a:latin typeface="+mn-lt"/>
              </a:rPr>
              <a:t>UC</a:t>
            </a:r>
            <a:r>
              <a:rPr lang="en-US" sz="1950" b="1" dirty="0">
                <a:solidFill>
                  <a:schemeClr val="bg1"/>
                </a:solidFill>
                <a:latin typeface="+mj-lt"/>
              </a:rPr>
              <a:t> </a:t>
            </a:r>
            <a:r>
              <a:rPr lang="en-US" sz="1950" b="1" dirty="0">
                <a:solidFill>
                  <a:schemeClr val="bg1"/>
                </a:solidFill>
                <a:latin typeface="+mn-lt"/>
              </a:rPr>
              <a:t>Features</a:t>
            </a:r>
            <a:r>
              <a:rPr lang="en-US" sz="1950" b="1" dirty="0">
                <a:solidFill>
                  <a:schemeClr val="bg1"/>
                </a:solidFill>
                <a:latin typeface="+mj-lt"/>
              </a:rPr>
              <a:t> </a:t>
            </a:r>
            <a:r>
              <a:rPr lang="en-US" sz="1950" b="1" dirty="0">
                <a:solidFill>
                  <a:schemeClr val="bg1"/>
                </a:solidFill>
                <a:latin typeface="+mn-lt"/>
              </a:rPr>
              <a:t>&amp;</a:t>
            </a:r>
            <a:r>
              <a:rPr lang="en-US" sz="1950" b="1" dirty="0">
                <a:solidFill>
                  <a:schemeClr val="bg1"/>
                </a:solidFill>
                <a:latin typeface="+mj-lt"/>
              </a:rPr>
              <a:t> </a:t>
            </a:r>
            <a:r>
              <a:rPr lang="en-US" sz="1950" b="1" dirty="0">
                <a:solidFill>
                  <a:schemeClr val="bg1"/>
                </a:solidFill>
                <a:latin typeface="+mn-lt"/>
              </a:rPr>
              <a:t>Positioning</a:t>
            </a:r>
          </a:p>
        </p:txBody>
      </p:sp>
      <p:sp>
        <p:nvSpPr>
          <p:cNvPr id="8" name="TextBox 7"/>
          <p:cNvSpPr txBox="1"/>
          <p:nvPr/>
        </p:nvSpPr>
        <p:spPr>
          <a:xfrm>
            <a:off x="3261797" y="817946"/>
            <a:ext cx="5221804" cy="392415"/>
          </a:xfrm>
          <a:prstGeom prst="rect">
            <a:avLst/>
          </a:prstGeom>
          <a:noFill/>
        </p:spPr>
        <p:txBody>
          <a:bodyPr wrap="square">
            <a:spAutoFit/>
          </a:bodyPr>
          <a:lstStyle/>
          <a:p>
            <a:pPr>
              <a:defRPr/>
            </a:pPr>
            <a:r>
              <a:rPr lang="en-US" sz="1950" b="1" dirty="0">
                <a:solidFill>
                  <a:schemeClr val="bg1"/>
                </a:solidFill>
              </a:rPr>
              <a:t>Company Overview</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588" y="2599426"/>
            <a:ext cx="2314557" cy="2314557"/>
          </a:xfrm>
          <a:prstGeom prst="rect">
            <a:avLst/>
          </a:prstGeom>
        </p:spPr>
      </p:pic>
      <p:sp>
        <p:nvSpPr>
          <p:cNvPr id="10" name="TextBox 13"/>
          <p:cNvSpPr txBox="1">
            <a:spLocks noChangeArrowheads="1"/>
          </p:cNvSpPr>
          <p:nvPr/>
        </p:nvSpPr>
        <p:spPr bwMode="auto">
          <a:xfrm>
            <a:off x="3288383" y="4390802"/>
            <a:ext cx="5211782"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Security</a:t>
            </a:r>
          </a:p>
        </p:txBody>
      </p:sp>
      <p:sp>
        <p:nvSpPr>
          <p:cNvPr id="11" name="TextBox 10"/>
          <p:cNvSpPr txBox="1"/>
          <p:nvPr/>
        </p:nvSpPr>
        <p:spPr>
          <a:xfrm>
            <a:off x="3245021" y="3831827"/>
            <a:ext cx="5231040" cy="392415"/>
          </a:xfrm>
          <a:prstGeom prst="rect">
            <a:avLst/>
          </a:prstGeom>
          <a:noFill/>
        </p:spPr>
        <p:txBody>
          <a:bodyPr wrap="square">
            <a:spAutoFit/>
          </a:bodyPr>
          <a:lstStyle/>
          <a:p>
            <a:pPr>
              <a:defRPr/>
            </a:pPr>
            <a:r>
              <a:rPr lang="en-US" sz="1950" b="1" dirty="0">
                <a:solidFill>
                  <a:schemeClr val="bg1"/>
                </a:solidFill>
              </a:rPr>
              <a:t>Reporting, Maintenance</a:t>
            </a:r>
            <a:r>
              <a:rPr lang="en-US" sz="1950" b="1" dirty="0">
                <a:solidFill>
                  <a:schemeClr val="bg1"/>
                </a:solidFill>
                <a:latin typeface="+mj-lt"/>
              </a:rPr>
              <a:t> </a:t>
            </a:r>
            <a:r>
              <a:rPr lang="en-US" sz="1950" b="1" dirty="0">
                <a:solidFill>
                  <a:schemeClr val="bg1"/>
                </a:solidFill>
              </a:rPr>
              <a:t>&amp;</a:t>
            </a:r>
            <a:r>
              <a:rPr lang="en-US" sz="1950" b="1" dirty="0">
                <a:solidFill>
                  <a:schemeClr val="bg1"/>
                </a:solidFill>
                <a:latin typeface="+mj-lt"/>
              </a:rPr>
              <a:t> </a:t>
            </a:r>
            <a:r>
              <a:rPr lang="en-US" sz="1950" b="1" dirty="0">
                <a:solidFill>
                  <a:schemeClr val="bg1"/>
                </a:solidFill>
              </a:rPr>
              <a:t>Troubleshooting</a:t>
            </a:r>
          </a:p>
        </p:txBody>
      </p:sp>
      <p:sp>
        <p:nvSpPr>
          <p:cNvPr id="14" name="TextBox 13"/>
          <p:cNvSpPr txBox="1"/>
          <p:nvPr/>
        </p:nvSpPr>
        <p:spPr>
          <a:xfrm>
            <a:off x="3254524" y="3214837"/>
            <a:ext cx="5231040" cy="392415"/>
          </a:xfrm>
          <a:prstGeom prst="rect">
            <a:avLst/>
          </a:prstGeom>
          <a:noFill/>
        </p:spPr>
        <p:txBody>
          <a:bodyPr wrap="square">
            <a:spAutoFit/>
          </a:bodyPr>
          <a:lstStyle/>
          <a:p>
            <a:pPr>
              <a:defRPr/>
            </a:pPr>
            <a:r>
              <a:rPr lang="en-US" sz="1950" b="1" dirty="0">
                <a:solidFill>
                  <a:schemeClr val="bg1"/>
                </a:solidFill>
              </a:rPr>
              <a:t>UCM6xxx</a:t>
            </a:r>
            <a:r>
              <a:rPr lang="en-US" sz="1950" b="1" dirty="0">
                <a:solidFill>
                  <a:schemeClr val="bg1"/>
                </a:solidFill>
                <a:latin typeface="+mj-lt"/>
              </a:rPr>
              <a:t> </a:t>
            </a:r>
            <a:r>
              <a:rPr lang="en-US" sz="1950" b="1" dirty="0">
                <a:solidFill>
                  <a:schemeClr val="bg1"/>
                </a:solidFill>
              </a:rPr>
              <a:t>APIs &amp; 3</a:t>
            </a:r>
            <a:r>
              <a:rPr lang="en-US" sz="1950" b="1" baseline="30000" dirty="0">
                <a:solidFill>
                  <a:schemeClr val="bg1"/>
                </a:solidFill>
              </a:rPr>
              <a:t>rd</a:t>
            </a:r>
            <a:r>
              <a:rPr lang="en-US" sz="1950" b="1" dirty="0">
                <a:solidFill>
                  <a:schemeClr val="bg1"/>
                </a:solidFill>
              </a:rPr>
              <a:t> party integration </a:t>
            </a:r>
          </a:p>
        </p:txBody>
      </p:sp>
      <p:sp>
        <p:nvSpPr>
          <p:cNvPr id="15" name="TextBox 13"/>
          <p:cNvSpPr txBox="1">
            <a:spLocks noChangeArrowheads="1"/>
          </p:cNvSpPr>
          <p:nvPr/>
        </p:nvSpPr>
        <p:spPr bwMode="auto">
          <a:xfrm>
            <a:off x="3288383" y="4945594"/>
            <a:ext cx="5211782" cy="392415"/>
          </a:xfrm>
          <a:prstGeom prst="rect">
            <a:avLst/>
          </a:prstGeom>
          <a:solidFill>
            <a:srgbClr val="20A9DD"/>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Live Demo</a:t>
            </a:r>
          </a:p>
        </p:txBody>
      </p:sp>
      <p:sp>
        <p:nvSpPr>
          <p:cNvPr id="16" name="TextBox 13"/>
          <p:cNvSpPr txBox="1">
            <a:spLocks noChangeArrowheads="1"/>
          </p:cNvSpPr>
          <p:nvPr/>
        </p:nvSpPr>
        <p:spPr bwMode="auto">
          <a:xfrm>
            <a:off x="3264279" y="5500386"/>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Certification Exam</a:t>
            </a:r>
          </a:p>
        </p:txBody>
      </p:sp>
    </p:spTree>
    <p:extLst>
      <p:ext uri="{BB962C8B-B14F-4D97-AF65-F5344CB8AC3E}">
        <p14:creationId xmlns:p14="http://schemas.microsoft.com/office/powerpoint/2010/main" val="1990377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549703"/>
            <a:ext cx="6629400" cy="609600"/>
          </a:xfrm>
        </p:spPr>
        <p:txBody>
          <a:bodyPr>
            <a:normAutofit fontScale="85000" lnSpcReduction="10000"/>
          </a:bodyPr>
          <a:lstStyle/>
          <a:p>
            <a:pPr marL="0" indent="0">
              <a:buNone/>
            </a:pPr>
            <a:r>
              <a:rPr lang="en-US" b="1" dirty="0">
                <a:solidFill>
                  <a:srgbClr val="0000B4"/>
                </a:solidFill>
              </a:rPr>
              <a:t>Durum ve </a:t>
            </a:r>
            <a:r>
              <a:rPr lang="en-US" b="1" dirty="0" err="1">
                <a:solidFill>
                  <a:srgbClr val="0000B4"/>
                </a:solidFill>
              </a:rPr>
              <a:t>Yapılandırma</a:t>
            </a:r>
            <a:r>
              <a:rPr lang="en-US" b="1" dirty="0">
                <a:solidFill>
                  <a:srgbClr val="0000B4"/>
                </a:solidFill>
              </a:rPr>
              <a:t> </a:t>
            </a:r>
            <a:r>
              <a:rPr lang="en-US" b="1" dirty="0" err="1">
                <a:solidFill>
                  <a:srgbClr val="0000B4"/>
                </a:solidFill>
              </a:rPr>
              <a:t>için</a:t>
            </a:r>
            <a:r>
              <a:rPr lang="en-US" b="1" dirty="0">
                <a:solidFill>
                  <a:srgbClr val="0000B4"/>
                </a:solidFill>
              </a:rPr>
              <a:t> Web </a:t>
            </a:r>
            <a:r>
              <a:rPr lang="en-US" b="1" dirty="0" err="1">
                <a:solidFill>
                  <a:srgbClr val="0000B4"/>
                </a:solidFill>
              </a:rPr>
              <a:t>Arayüzüne</a:t>
            </a:r>
            <a:r>
              <a:rPr lang="en-US" b="1" dirty="0">
                <a:solidFill>
                  <a:srgbClr val="0000B4"/>
                </a:solidFill>
              </a:rPr>
              <a:t> </a:t>
            </a:r>
            <a:r>
              <a:rPr lang="en-US" b="1" dirty="0" err="1" smtClean="0">
                <a:solidFill>
                  <a:srgbClr val="0000B4"/>
                </a:solidFill>
              </a:rPr>
              <a:t>Erişi</a:t>
            </a:r>
            <a:r>
              <a:rPr lang="tr-TR" b="1" dirty="0" smtClean="0">
                <a:solidFill>
                  <a:srgbClr val="0000B4"/>
                </a:solidFill>
              </a:rPr>
              <a:t>m</a:t>
            </a:r>
            <a:endParaRPr lang="en-US" b="1" dirty="0">
              <a:solidFill>
                <a:srgbClr val="0000B4"/>
              </a:solidFill>
            </a:endParaRPr>
          </a:p>
        </p:txBody>
      </p:sp>
      <p:sp>
        <p:nvSpPr>
          <p:cNvPr id="4" name="TextBox 3"/>
          <p:cNvSpPr txBox="1"/>
          <p:nvPr/>
        </p:nvSpPr>
        <p:spPr>
          <a:xfrm>
            <a:off x="540321" y="2237502"/>
            <a:ext cx="8382000" cy="369332"/>
          </a:xfrm>
          <a:prstGeom prst="rect">
            <a:avLst/>
          </a:prstGeom>
          <a:noFill/>
        </p:spPr>
        <p:txBody>
          <a:bodyPr wrap="square" rtlCol="0">
            <a:spAutoFit/>
          </a:bodyPr>
          <a:lstStyle/>
          <a:p>
            <a:pPr indent="228600" algn="just">
              <a:buClr>
                <a:srgbClr val="000080"/>
              </a:buClr>
              <a:buFont typeface="Arial" pitchFamily="34" charset="0"/>
              <a:buChar char="•"/>
            </a:pPr>
            <a:r>
              <a:rPr lang="en-US" dirty="0" err="1"/>
              <a:t>Bir</a:t>
            </a:r>
            <a:r>
              <a:rPr lang="en-US" dirty="0"/>
              <a:t> </a:t>
            </a:r>
            <a:r>
              <a:rPr lang="en-US" dirty="0" err="1"/>
              <a:t>bilgisayarı</a:t>
            </a:r>
            <a:r>
              <a:rPr lang="en-US" dirty="0"/>
              <a:t> UCM </a:t>
            </a:r>
            <a:r>
              <a:rPr lang="en-US" dirty="0" err="1"/>
              <a:t>ile</a:t>
            </a:r>
            <a:r>
              <a:rPr lang="en-US" dirty="0"/>
              <a:t> </a:t>
            </a:r>
            <a:r>
              <a:rPr lang="en-US" dirty="0" err="1"/>
              <a:t>aynı</a:t>
            </a:r>
            <a:r>
              <a:rPr lang="en-US" dirty="0"/>
              <a:t> </a:t>
            </a:r>
            <a:r>
              <a:rPr lang="en-US" dirty="0" err="1"/>
              <a:t>ağa</a:t>
            </a:r>
            <a:r>
              <a:rPr lang="en-US" dirty="0"/>
              <a:t> </a:t>
            </a:r>
            <a:r>
              <a:rPr lang="en-US" dirty="0" err="1"/>
              <a:t>bağlayın</a:t>
            </a:r>
            <a:r>
              <a:rPr lang="en-US" dirty="0"/>
              <a:t>.</a:t>
            </a:r>
            <a:endParaRPr lang="en-US" dirty="0"/>
          </a:p>
        </p:txBody>
      </p:sp>
      <p:sp>
        <p:nvSpPr>
          <p:cNvPr id="11" name="Rectangle 10"/>
          <p:cNvSpPr/>
          <p:nvPr/>
        </p:nvSpPr>
        <p:spPr>
          <a:xfrm>
            <a:off x="540321" y="4287158"/>
            <a:ext cx="5715000" cy="646331"/>
          </a:xfrm>
          <a:prstGeom prst="rect">
            <a:avLst/>
          </a:prstGeom>
        </p:spPr>
        <p:txBody>
          <a:bodyPr wrap="square">
            <a:spAutoFit/>
          </a:bodyPr>
          <a:lstStyle/>
          <a:p>
            <a:pPr indent="228600">
              <a:buClr>
                <a:srgbClr val="000080"/>
              </a:buClr>
              <a:buFont typeface="Arial" pitchFamily="34" charset="0"/>
              <a:buChar char="•"/>
            </a:pPr>
            <a:r>
              <a:rPr lang="en-US" dirty="0" smtClean="0"/>
              <a:t>UCM</a:t>
            </a:r>
            <a:r>
              <a:rPr lang="tr-TR" dirty="0" smtClean="0"/>
              <a:t>’in</a:t>
            </a:r>
            <a:r>
              <a:rPr lang="en-US" dirty="0" smtClean="0"/>
              <a:t> </a:t>
            </a:r>
            <a:r>
              <a:rPr lang="tr-TR" dirty="0" smtClean="0"/>
              <a:t>varsayılan</a:t>
            </a:r>
            <a:r>
              <a:rPr lang="en-US" dirty="0" smtClean="0"/>
              <a:t> </a:t>
            </a:r>
            <a:r>
              <a:rPr lang="en-US" dirty="0"/>
              <a:t>LAN </a:t>
            </a:r>
            <a:r>
              <a:rPr lang="en-US" dirty="0" smtClean="0"/>
              <a:t>IP</a:t>
            </a:r>
            <a:r>
              <a:rPr lang="tr-TR" dirty="0" smtClean="0"/>
              <a:t>’si:</a:t>
            </a:r>
            <a:r>
              <a:rPr lang="en-US" dirty="0" smtClean="0"/>
              <a:t> </a:t>
            </a:r>
            <a:r>
              <a:rPr lang="en-US" dirty="0">
                <a:hlinkClick r:id="rId3"/>
              </a:rPr>
              <a:t>https://192.168.2.1:8089</a:t>
            </a:r>
            <a:endParaRPr lang="en-US" dirty="0"/>
          </a:p>
          <a:p>
            <a:pPr lvl="0" algn="just"/>
            <a:r>
              <a:rPr lang="en-US" dirty="0"/>
              <a:t> </a:t>
            </a:r>
          </a:p>
        </p:txBody>
      </p:sp>
      <p:sp>
        <p:nvSpPr>
          <p:cNvPr id="14" name="Rectangle 13"/>
          <p:cNvSpPr/>
          <p:nvPr/>
        </p:nvSpPr>
        <p:spPr>
          <a:xfrm>
            <a:off x="540321" y="2713573"/>
            <a:ext cx="8229600" cy="1477328"/>
          </a:xfrm>
          <a:prstGeom prst="rect">
            <a:avLst/>
          </a:prstGeom>
        </p:spPr>
        <p:txBody>
          <a:bodyPr wrap="square">
            <a:spAutoFit/>
          </a:bodyPr>
          <a:lstStyle/>
          <a:p>
            <a:pPr indent="228600" algn="just">
              <a:buClr>
                <a:srgbClr val="000080"/>
              </a:buClr>
              <a:buFont typeface="Arial" pitchFamily="34" charset="0"/>
              <a:buChar char="•"/>
            </a:pPr>
            <a:r>
              <a:rPr lang="en-US" dirty="0" err="1"/>
              <a:t>URL'yi</a:t>
            </a:r>
            <a:r>
              <a:rPr lang="en-US" dirty="0"/>
              <a:t> </a:t>
            </a:r>
            <a:r>
              <a:rPr lang="en-US" dirty="0" err="1"/>
              <a:t>aşağıdaki</a:t>
            </a:r>
            <a:r>
              <a:rPr lang="en-US" dirty="0"/>
              <a:t> </a:t>
            </a:r>
            <a:r>
              <a:rPr lang="en-US" dirty="0" err="1"/>
              <a:t>biçimde</a:t>
            </a:r>
            <a:r>
              <a:rPr lang="en-US" dirty="0"/>
              <a:t> web </a:t>
            </a:r>
            <a:r>
              <a:rPr lang="en-US" dirty="0" err="1"/>
              <a:t>tarayıcısına</a:t>
            </a:r>
            <a:r>
              <a:rPr lang="en-US" dirty="0"/>
              <a:t> </a:t>
            </a:r>
            <a:r>
              <a:rPr lang="en-US" dirty="0" err="1"/>
              <a:t>girin</a:t>
            </a:r>
            <a:r>
              <a:rPr lang="en-US" dirty="0"/>
              <a:t> :</a:t>
            </a:r>
            <a:endParaRPr lang="en-US" dirty="0"/>
          </a:p>
          <a:p>
            <a:pPr indent="228600" algn="just"/>
            <a:r>
              <a:rPr lang="en-US" b="1" i="1" dirty="0"/>
              <a:t>http(s)://IP-</a:t>
            </a:r>
            <a:r>
              <a:rPr lang="en-US" b="1" i="1" dirty="0" err="1"/>
              <a:t>Address:Port</a:t>
            </a:r>
            <a:r>
              <a:rPr lang="en-US" dirty="0"/>
              <a:t> </a:t>
            </a:r>
          </a:p>
          <a:p>
            <a:r>
              <a:rPr lang="en-US" dirty="0"/>
              <a:t>     </a:t>
            </a:r>
            <a:r>
              <a:rPr lang="tr-TR" dirty="0" smtClean="0"/>
              <a:t>Varsayılan </a:t>
            </a:r>
            <a:r>
              <a:rPr lang="en-US" dirty="0" smtClean="0"/>
              <a:t>proto</a:t>
            </a:r>
            <a:r>
              <a:rPr lang="tr-TR" dirty="0" smtClean="0"/>
              <a:t>k</a:t>
            </a:r>
            <a:r>
              <a:rPr lang="en-US" dirty="0" err="1" smtClean="0"/>
              <a:t>ol</a:t>
            </a:r>
            <a:r>
              <a:rPr lang="en-US" dirty="0" smtClean="0"/>
              <a:t> </a:t>
            </a:r>
            <a:r>
              <a:rPr lang="en-US" dirty="0"/>
              <a:t>HTTPS .</a:t>
            </a:r>
          </a:p>
          <a:p>
            <a:r>
              <a:rPr lang="en-US" dirty="0"/>
              <a:t>     </a:t>
            </a:r>
            <a:r>
              <a:rPr lang="tr-TR" dirty="0" smtClean="0"/>
              <a:t>Varsayılan port numarası </a:t>
            </a:r>
            <a:r>
              <a:rPr lang="en-US" dirty="0" smtClean="0"/>
              <a:t>8089</a:t>
            </a:r>
            <a:r>
              <a:rPr lang="en-US" dirty="0"/>
              <a:t>.</a:t>
            </a:r>
          </a:p>
          <a:p>
            <a:r>
              <a:rPr lang="en-US" dirty="0"/>
              <a:t>     </a:t>
            </a:r>
            <a:r>
              <a:rPr lang="tr-TR" dirty="0" smtClean="0"/>
              <a:t>Örnek</a:t>
            </a:r>
            <a:r>
              <a:rPr lang="en-US" dirty="0" smtClean="0"/>
              <a:t>: </a:t>
            </a:r>
            <a:r>
              <a:rPr lang="en-US" dirty="0">
                <a:hlinkClick r:id="rId4"/>
              </a:rPr>
              <a:t>https://192.168.40.167:8089</a:t>
            </a:r>
            <a:endParaRPr lang="en-US" dirty="0"/>
          </a:p>
        </p:txBody>
      </p:sp>
      <p:sp>
        <p:nvSpPr>
          <p:cNvPr id="13" name="Rectangle 12"/>
          <p:cNvSpPr/>
          <p:nvPr/>
        </p:nvSpPr>
        <p:spPr>
          <a:xfrm>
            <a:off x="540321" y="4837233"/>
            <a:ext cx="5715000" cy="369332"/>
          </a:xfrm>
          <a:prstGeom prst="rect">
            <a:avLst/>
          </a:prstGeom>
        </p:spPr>
        <p:txBody>
          <a:bodyPr wrap="square">
            <a:spAutoFit/>
          </a:bodyPr>
          <a:lstStyle/>
          <a:p>
            <a:pPr marL="285750" indent="-285750" algn="just">
              <a:buClr>
                <a:srgbClr val="000080"/>
              </a:buClr>
              <a:buFont typeface="Arial" panose="020B0604020202020204" pitchFamily="34" charset="0"/>
              <a:buChar char="•"/>
            </a:pPr>
            <a:r>
              <a:rPr lang="en-US" dirty="0" err="1"/>
              <a:t>Giriş</a:t>
            </a:r>
            <a:r>
              <a:rPr lang="en-US" dirty="0"/>
              <a:t> </a:t>
            </a:r>
            <a:r>
              <a:rPr lang="en-US" dirty="0" err="1"/>
              <a:t>kullanıcı</a:t>
            </a:r>
            <a:r>
              <a:rPr lang="en-US" dirty="0"/>
              <a:t> </a:t>
            </a:r>
            <a:r>
              <a:rPr lang="en-US" dirty="0" err="1"/>
              <a:t>adı</a:t>
            </a:r>
            <a:r>
              <a:rPr lang="en-US" dirty="0"/>
              <a:t> ve </a:t>
            </a:r>
            <a:r>
              <a:rPr lang="en-US" dirty="0" err="1"/>
              <a:t>parolasını</a:t>
            </a:r>
            <a:r>
              <a:rPr lang="en-US" dirty="0"/>
              <a:t> </a:t>
            </a:r>
            <a:r>
              <a:rPr lang="en-US" dirty="0" err="1"/>
              <a:t>girin</a:t>
            </a:r>
            <a:r>
              <a:rPr lang="en-US" dirty="0"/>
              <a:t> (</a:t>
            </a:r>
            <a:r>
              <a:rPr lang="en-US" dirty="0" err="1"/>
              <a:t>varsayılan</a:t>
            </a:r>
            <a:r>
              <a:rPr lang="en-US" dirty="0"/>
              <a:t>: admin).</a:t>
            </a:r>
            <a:endParaRPr lang="en-US" dirty="0"/>
          </a:p>
        </p:txBody>
      </p:sp>
      <p:pic>
        <p:nvPicPr>
          <p:cNvPr id="2" name="Picture 1"/>
          <p:cNvPicPr>
            <a:picLocks noChangeAspect="1"/>
          </p:cNvPicPr>
          <p:nvPr/>
        </p:nvPicPr>
        <p:blipFill>
          <a:blip r:embed="rId5"/>
          <a:stretch>
            <a:fillRect/>
          </a:stretch>
        </p:blipFill>
        <p:spPr>
          <a:xfrm>
            <a:off x="6576354" y="2393900"/>
            <a:ext cx="5322316" cy="2766498"/>
          </a:xfrm>
          <a:prstGeom prst="rect">
            <a:avLst/>
          </a:prstGeom>
        </p:spPr>
      </p:pic>
      <p:sp>
        <p:nvSpPr>
          <p:cNvPr id="10" name="TextBox 9"/>
          <p:cNvSpPr txBox="1"/>
          <p:nvPr/>
        </p:nvSpPr>
        <p:spPr>
          <a:xfrm>
            <a:off x="0" y="811194"/>
            <a:ext cx="12192000" cy="630942"/>
          </a:xfrm>
          <a:prstGeom prst="rect">
            <a:avLst/>
          </a:prstGeom>
          <a:noFill/>
        </p:spPr>
        <p:txBody>
          <a:bodyPr wrap="square" rtlCol="0">
            <a:spAutoFit/>
          </a:bodyPr>
          <a:lstStyle/>
          <a:p>
            <a:pPr algn="r"/>
            <a:r>
              <a:rPr lang="tr-TR" sz="3500" b="1" dirty="0" smtClean="0">
                <a:solidFill>
                  <a:schemeClr val="accent2"/>
                </a:solidFill>
              </a:rPr>
              <a:t>Hızlı Kurulum</a:t>
            </a:r>
            <a:endParaRPr lang="en-US" sz="3500" b="1" dirty="0">
              <a:solidFill>
                <a:schemeClr val="accent2"/>
              </a:solidFill>
            </a:endParaRPr>
          </a:p>
        </p:txBody>
      </p:sp>
    </p:spTree>
    <p:extLst>
      <p:ext uri="{BB962C8B-B14F-4D97-AF65-F5344CB8AC3E}">
        <p14:creationId xmlns:p14="http://schemas.microsoft.com/office/powerpoint/2010/main" val="35480379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74018" y="2452719"/>
            <a:ext cx="3392240" cy="3392240"/>
          </a:xfrm>
          <a:prstGeom prst="rect">
            <a:avLst/>
          </a:prstGeom>
        </p:spPr>
      </p:pic>
      <p:sp>
        <p:nvSpPr>
          <p:cNvPr id="14" name="TextBox 13"/>
          <p:cNvSpPr txBox="1"/>
          <p:nvPr/>
        </p:nvSpPr>
        <p:spPr>
          <a:xfrm>
            <a:off x="1" y="1463926"/>
            <a:ext cx="12192000" cy="769441"/>
          </a:xfrm>
          <a:prstGeom prst="rect">
            <a:avLst/>
          </a:prstGeom>
          <a:noFill/>
        </p:spPr>
        <p:txBody>
          <a:bodyPr wrap="square" rtlCol="0">
            <a:spAutoFit/>
          </a:bodyPr>
          <a:lstStyle/>
          <a:p>
            <a:pPr algn="ctr"/>
            <a:r>
              <a:rPr lang="en-US" sz="4400" b="1" dirty="0">
                <a:solidFill>
                  <a:srgbClr val="00B0F0"/>
                </a:solidFill>
              </a:rPr>
              <a:t>Live Demo</a:t>
            </a:r>
          </a:p>
        </p:txBody>
      </p:sp>
    </p:spTree>
    <p:extLst>
      <p:ext uri="{BB962C8B-B14F-4D97-AF65-F5344CB8AC3E}">
        <p14:creationId xmlns:p14="http://schemas.microsoft.com/office/powerpoint/2010/main" val="106574987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ChangeArrowheads="1"/>
          </p:cNvSpPr>
          <p:nvPr/>
        </p:nvSpPr>
        <p:spPr bwMode="auto">
          <a:xfrm>
            <a:off x="3253753" y="2021349"/>
            <a:ext cx="5266383"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1950" b="1" dirty="0">
                <a:solidFill>
                  <a:schemeClr val="bg1"/>
                </a:solidFill>
                <a:latin typeface="+mn-lt"/>
              </a:rPr>
              <a:t>Quick</a:t>
            </a:r>
            <a:r>
              <a:rPr lang="en-US" sz="1950" b="1" dirty="0">
                <a:solidFill>
                  <a:schemeClr val="bg1"/>
                </a:solidFill>
                <a:latin typeface="+mj-lt"/>
              </a:rPr>
              <a:t> </a:t>
            </a:r>
            <a:r>
              <a:rPr lang="en-US" sz="1950" b="1" dirty="0">
                <a:solidFill>
                  <a:schemeClr val="bg1"/>
                </a:solidFill>
                <a:latin typeface="+mn-lt"/>
              </a:rPr>
              <a:t>Setup &amp; Zero Config</a:t>
            </a:r>
          </a:p>
        </p:txBody>
      </p:sp>
      <p:sp>
        <p:nvSpPr>
          <p:cNvPr id="5" name="TextBox 4"/>
          <p:cNvSpPr txBox="1"/>
          <p:nvPr/>
        </p:nvSpPr>
        <p:spPr>
          <a:xfrm>
            <a:off x="3245020" y="1406675"/>
            <a:ext cx="5275115" cy="390100"/>
          </a:xfrm>
          <a:prstGeom prst="rect">
            <a:avLst/>
          </a:prstGeom>
          <a:noFill/>
        </p:spPr>
        <p:txBody>
          <a:bodyPr wrap="square">
            <a:spAutoFit/>
          </a:bodyPr>
          <a:lstStyle/>
          <a:p>
            <a:pPr>
              <a:defRPr/>
            </a:pPr>
            <a:r>
              <a:rPr lang="en-US" sz="1950" b="1" dirty="0">
                <a:solidFill>
                  <a:schemeClr val="bg1"/>
                </a:solidFill>
              </a:rPr>
              <a:t>Introduction to UCM6XXX series</a:t>
            </a:r>
          </a:p>
        </p:txBody>
      </p:sp>
      <p:sp>
        <p:nvSpPr>
          <p:cNvPr id="7" name="TextBox 11"/>
          <p:cNvSpPr txBox="1">
            <a:spLocks noChangeArrowheads="1"/>
          </p:cNvSpPr>
          <p:nvPr/>
        </p:nvSpPr>
        <p:spPr bwMode="auto">
          <a:xfrm>
            <a:off x="3273722" y="2634021"/>
            <a:ext cx="5226443"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950" b="1" dirty="0">
                <a:solidFill>
                  <a:schemeClr val="bg1"/>
                </a:solidFill>
                <a:latin typeface="+mn-lt"/>
              </a:rPr>
              <a:t>UC</a:t>
            </a:r>
            <a:r>
              <a:rPr lang="en-US" sz="1950" b="1" dirty="0">
                <a:solidFill>
                  <a:schemeClr val="bg1"/>
                </a:solidFill>
                <a:latin typeface="+mj-lt"/>
              </a:rPr>
              <a:t> </a:t>
            </a:r>
            <a:r>
              <a:rPr lang="en-US" sz="1950" b="1" dirty="0">
                <a:solidFill>
                  <a:schemeClr val="bg1"/>
                </a:solidFill>
                <a:latin typeface="+mn-lt"/>
              </a:rPr>
              <a:t>Features</a:t>
            </a:r>
            <a:r>
              <a:rPr lang="en-US" sz="1950" b="1" dirty="0">
                <a:solidFill>
                  <a:schemeClr val="bg1"/>
                </a:solidFill>
                <a:latin typeface="+mj-lt"/>
              </a:rPr>
              <a:t> </a:t>
            </a:r>
            <a:r>
              <a:rPr lang="en-US" sz="1950" b="1" dirty="0">
                <a:solidFill>
                  <a:schemeClr val="bg1"/>
                </a:solidFill>
                <a:latin typeface="+mn-lt"/>
              </a:rPr>
              <a:t>&amp;</a:t>
            </a:r>
            <a:r>
              <a:rPr lang="en-US" sz="1950" b="1" dirty="0">
                <a:solidFill>
                  <a:schemeClr val="bg1"/>
                </a:solidFill>
                <a:latin typeface="+mj-lt"/>
              </a:rPr>
              <a:t> </a:t>
            </a:r>
            <a:r>
              <a:rPr lang="en-US" sz="1950" b="1" dirty="0">
                <a:solidFill>
                  <a:schemeClr val="bg1"/>
                </a:solidFill>
                <a:latin typeface="+mn-lt"/>
              </a:rPr>
              <a:t>Positioning</a:t>
            </a:r>
          </a:p>
        </p:txBody>
      </p:sp>
      <p:sp>
        <p:nvSpPr>
          <p:cNvPr id="8" name="TextBox 7"/>
          <p:cNvSpPr txBox="1"/>
          <p:nvPr/>
        </p:nvSpPr>
        <p:spPr>
          <a:xfrm>
            <a:off x="3261797" y="817946"/>
            <a:ext cx="5221804" cy="392415"/>
          </a:xfrm>
          <a:prstGeom prst="rect">
            <a:avLst/>
          </a:prstGeom>
          <a:noFill/>
        </p:spPr>
        <p:txBody>
          <a:bodyPr wrap="square">
            <a:spAutoFit/>
          </a:bodyPr>
          <a:lstStyle/>
          <a:p>
            <a:pPr>
              <a:defRPr/>
            </a:pPr>
            <a:r>
              <a:rPr lang="en-US" sz="1950" b="1" dirty="0">
                <a:solidFill>
                  <a:schemeClr val="bg1"/>
                </a:solidFill>
              </a:rPr>
              <a:t>Company Overview</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588" y="2599426"/>
            <a:ext cx="2314557" cy="2314557"/>
          </a:xfrm>
          <a:prstGeom prst="rect">
            <a:avLst/>
          </a:prstGeom>
        </p:spPr>
      </p:pic>
      <p:sp>
        <p:nvSpPr>
          <p:cNvPr id="10" name="TextBox 13"/>
          <p:cNvSpPr txBox="1">
            <a:spLocks noChangeArrowheads="1"/>
          </p:cNvSpPr>
          <p:nvPr/>
        </p:nvSpPr>
        <p:spPr bwMode="auto">
          <a:xfrm>
            <a:off x="3288383" y="4390802"/>
            <a:ext cx="5211782"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Security</a:t>
            </a:r>
          </a:p>
        </p:txBody>
      </p:sp>
      <p:sp>
        <p:nvSpPr>
          <p:cNvPr id="11" name="TextBox 10"/>
          <p:cNvSpPr txBox="1"/>
          <p:nvPr/>
        </p:nvSpPr>
        <p:spPr>
          <a:xfrm>
            <a:off x="3245021" y="3831827"/>
            <a:ext cx="5231040" cy="392415"/>
          </a:xfrm>
          <a:prstGeom prst="rect">
            <a:avLst/>
          </a:prstGeom>
          <a:noFill/>
        </p:spPr>
        <p:txBody>
          <a:bodyPr wrap="square">
            <a:spAutoFit/>
          </a:bodyPr>
          <a:lstStyle/>
          <a:p>
            <a:pPr>
              <a:defRPr/>
            </a:pPr>
            <a:r>
              <a:rPr lang="en-US" sz="1950" b="1" dirty="0">
                <a:solidFill>
                  <a:schemeClr val="bg1"/>
                </a:solidFill>
              </a:rPr>
              <a:t>Reporting, Maintenance</a:t>
            </a:r>
            <a:r>
              <a:rPr lang="en-US" sz="1950" b="1" dirty="0">
                <a:solidFill>
                  <a:schemeClr val="bg1"/>
                </a:solidFill>
                <a:latin typeface="+mj-lt"/>
              </a:rPr>
              <a:t> </a:t>
            </a:r>
            <a:r>
              <a:rPr lang="en-US" sz="1950" b="1" dirty="0">
                <a:solidFill>
                  <a:schemeClr val="bg1"/>
                </a:solidFill>
              </a:rPr>
              <a:t>&amp;</a:t>
            </a:r>
            <a:r>
              <a:rPr lang="en-US" sz="1950" b="1" dirty="0">
                <a:solidFill>
                  <a:schemeClr val="bg1"/>
                </a:solidFill>
                <a:latin typeface="+mj-lt"/>
              </a:rPr>
              <a:t> </a:t>
            </a:r>
            <a:r>
              <a:rPr lang="en-US" sz="1950" b="1" dirty="0">
                <a:solidFill>
                  <a:schemeClr val="bg1"/>
                </a:solidFill>
              </a:rPr>
              <a:t>Troubleshooting</a:t>
            </a:r>
          </a:p>
        </p:txBody>
      </p:sp>
      <p:sp>
        <p:nvSpPr>
          <p:cNvPr id="14" name="TextBox 13"/>
          <p:cNvSpPr txBox="1"/>
          <p:nvPr/>
        </p:nvSpPr>
        <p:spPr>
          <a:xfrm>
            <a:off x="3254524" y="3214837"/>
            <a:ext cx="5231040" cy="392415"/>
          </a:xfrm>
          <a:prstGeom prst="rect">
            <a:avLst/>
          </a:prstGeom>
          <a:noFill/>
        </p:spPr>
        <p:txBody>
          <a:bodyPr wrap="square">
            <a:spAutoFit/>
          </a:bodyPr>
          <a:lstStyle/>
          <a:p>
            <a:pPr>
              <a:defRPr/>
            </a:pPr>
            <a:r>
              <a:rPr lang="en-US" sz="1950" b="1" dirty="0">
                <a:solidFill>
                  <a:schemeClr val="bg1"/>
                </a:solidFill>
              </a:rPr>
              <a:t>UCM6xxx</a:t>
            </a:r>
            <a:r>
              <a:rPr lang="en-US" sz="1950" b="1" dirty="0">
                <a:solidFill>
                  <a:schemeClr val="bg1"/>
                </a:solidFill>
                <a:latin typeface="+mj-lt"/>
              </a:rPr>
              <a:t> </a:t>
            </a:r>
            <a:r>
              <a:rPr lang="en-US" sz="1950" b="1" dirty="0">
                <a:solidFill>
                  <a:schemeClr val="bg1"/>
                </a:solidFill>
              </a:rPr>
              <a:t>APIs &amp; 3</a:t>
            </a:r>
            <a:r>
              <a:rPr lang="en-US" sz="1950" b="1" baseline="30000" dirty="0">
                <a:solidFill>
                  <a:schemeClr val="bg1"/>
                </a:solidFill>
              </a:rPr>
              <a:t>rd</a:t>
            </a:r>
            <a:r>
              <a:rPr lang="en-US" sz="1950" b="1" dirty="0">
                <a:solidFill>
                  <a:schemeClr val="bg1"/>
                </a:solidFill>
              </a:rPr>
              <a:t> party integration </a:t>
            </a:r>
          </a:p>
        </p:txBody>
      </p:sp>
      <p:sp>
        <p:nvSpPr>
          <p:cNvPr id="15" name="TextBox 13"/>
          <p:cNvSpPr txBox="1">
            <a:spLocks noChangeArrowheads="1"/>
          </p:cNvSpPr>
          <p:nvPr/>
        </p:nvSpPr>
        <p:spPr bwMode="auto">
          <a:xfrm>
            <a:off x="3288383" y="4945594"/>
            <a:ext cx="5211782"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Live Demo</a:t>
            </a:r>
          </a:p>
        </p:txBody>
      </p:sp>
      <p:sp>
        <p:nvSpPr>
          <p:cNvPr id="16" name="TextBox 13"/>
          <p:cNvSpPr txBox="1">
            <a:spLocks noChangeArrowheads="1"/>
          </p:cNvSpPr>
          <p:nvPr/>
        </p:nvSpPr>
        <p:spPr bwMode="auto">
          <a:xfrm>
            <a:off x="3264279" y="5500386"/>
            <a:ext cx="5211782" cy="392415"/>
          </a:xfrm>
          <a:prstGeom prst="rect">
            <a:avLst/>
          </a:prstGeom>
          <a:solidFill>
            <a:srgbClr val="20A9DD"/>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Certification Exam</a:t>
            </a:r>
          </a:p>
        </p:txBody>
      </p:sp>
    </p:spTree>
    <p:extLst>
      <p:ext uri="{BB962C8B-B14F-4D97-AF65-F5344CB8AC3E}">
        <p14:creationId xmlns:p14="http://schemas.microsoft.com/office/powerpoint/2010/main" val="36782789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rot="20710262">
            <a:off x="8179123" y="5358816"/>
            <a:ext cx="4283456" cy="646331"/>
          </a:xfrm>
          <a:prstGeom prst="rect">
            <a:avLst/>
          </a:prstGeom>
          <a:noFill/>
        </p:spPr>
        <p:txBody>
          <a:bodyPr wrap="square" rtlCol="0">
            <a:spAutoFit/>
          </a:bodyPr>
          <a:lstStyle/>
          <a:p>
            <a:pPr algn="ctr"/>
            <a:r>
              <a:rPr lang="en-US" sz="3600" dirty="0">
                <a:solidFill>
                  <a:srgbClr val="00B050"/>
                </a:solidFill>
                <a:latin typeface="Forte" panose="03060902040502070203" pitchFamily="66" charset="0"/>
                <a:ea typeface="MingLiU-ExtB" panose="02020500000000000000" pitchFamily="18" charset="-120"/>
              </a:rPr>
              <a:t>Good Luck !</a:t>
            </a:r>
          </a:p>
        </p:txBody>
      </p:sp>
      <p:sp>
        <p:nvSpPr>
          <p:cNvPr id="17" name="TextBox 16"/>
          <p:cNvSpPr txBox="1"/>
          <p:nvPr/>
        </p:nvSpPr>
        <p:spPr>
          <a:xfrm>
            <a:off x="-2130938" y="5541344"/>
            <a:ext cx="7906727" cy="646331"/>
          </a:xfrm>
          <a:prstGeom prst="rect">
            <a:avLst/>
          </a:prstGeom>
          <a:noFill/>
        </p:spPr>
        <p:txBody>
          <a:bodyPr wrap="square" rtlCol="0">
            <a:spAutoFit/>
          </a:bodyPr>
          <a:lstStyle/>
          <a:p>
            <a:pPr algn="ctr"/>
            <a:r>
              <a:rPr lang="en-US" sz="3600" b="1" dirty="0">
                <a:solidFill>
                  <a:srgbClr val="00B0F0"/>
                </a:solidFill>
              </a:rPr>
              <a:t>Duration: 30min</a:t>
            </a:r>
          </a:p>
        </p:txBody>
      </p:sp>
      <p:pic>
        <p:nvPicPr>
          <p:cNvPr id="24" name="Picture 2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68267" y="2648248"/>
            <a:ext cx="3392240" cy="3392240"/>
          </a:xfrm>
          <a:prstGeom prst="rect">
            <a:avLst/>
          </a:prstGeom>
        </p:spPr>
      </p:pic>
      <p:sp>
        <p:nvSpPr>
          <p:cNvPr id="30" name="TextBox 29"/>
          <p:cNvSpPr txBox="1"/>
          <p:nvPr/>
        </p:nvSpPr>
        <p:spPr>
          <a:xfrm>
            <a:off x="5912" y="1638301"/>
            <a:ext cx="12191999"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000" b="1" dirty="0">
                <a:solidFill>
                  <a:srgbClr val="000099"/>
                </a:solidFill>
              </a:rPr>
              <a:t>Certification Exam</a:t>
            </a:r>
          </a:p>
        </p:txBody>
      </p:sp>
    </p:spTree>
    <p:extLst>
      <p:ext uri="{BB962C8B-B14F-4D97-AF65-F5344CB8AC3E}">
        <p14:creationId xmlns:p14="http://schemas.microsoft.com/office/powerpoint/2010/main" val="2156657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6533" y="1748637"/>
            <a:ext cx="3787167" cy="1754326"/>
          </a:xfrm>
          <a:prstGeom prst="rect">
            <a:avLst/>
          </a:prstGeom>
          <a:noFill/>
        </p:spPr>
        <p:txBody>
          <a:bodyPr wrap="square" rtlCol="0">
            <a:spAutoFit/>
          </a:bodyPr>
          <a:lstStyle/>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UCM6XXX system setup wizard is provided to guide the user to set up basic configurations step by step.</a:t>
            </a:r>
          </a:p>
          <a:p>
            <a:pPr defTabSz="457200" eaLnBrk="0" fontAlgn="base" hangingPunct="0">
              <a:spcBef>
                <a:spcPct val="0"/>
              </a:spcBef>
              <a:spcAft>
                <a:spcPct val="0"/>
              </a:spcAft>
            </a:pPr>
            <a:r>
              <a:rPr lang="en-US" dirty="0">
                <a:solidFill>
                  <a:srgbClr val="000000"/>
                </a:solidFill>
                <a:latin typeface="Arial" panose="020B0604020202020204" pitchFamily="34" charset="0"/>
              </a:rPr>
              <a:t> </a:t>
            </a:r>
          </a:p>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Settings in setup wizard include:</a:t>
            </a:r>
          </a:p>
        </p:txBody>
      </p:sp>
      <p:sp>
        <p:nvSpPr>
          <p:cNvPr id="7" name="Rectangle 6"/>
          <p:cNvSpPr/>
          <p:nvPr/>
        </p:nvSpPr>
        <p:spPr>
          <a:xfrm>
            <a:off x="598913" y="3759174"/>
            <a:ext cx="2679884" cy="1754326"/>
          </a:xfrm>
          <a:prstGeom prst="rect">
            <a:avLst/>
          </a:prstGeom>
        </p:spPr>
        <p:txBody>
          <a:bodyPr wrap="square">
            <a:spAutoFit/>
          </a:bodyPr>
          <a:lstStyle/>
          <a:p>
            <a:pPr marL="285750" indent="-285750" defTabSz="457200" eaLnBrk="0" fontAlgn="base" hangingPunct="0">
              <a:spcBef>
                <a:spcPct val="0"/>
              </a:spcBef>
              <a:spcAft>
                <a:spcPct val="0"/>
              </a:spcAft>
              <a:buFont typeface="Arial" panose="020B0604020202020204" pitchFamily="34" charset="0"/>
              <a:buChar char="•"/>
            </a:pPr>
            <a:r>
              <a:rPr lang="en-US" b="1" dirty="0">
                <a:solidFill>
                  <a:srgbClr val="000000"/>
                </a:solidFill>
                <a:latin typeface="Arial" panose="020B0604020202020204" pitchFamily="34" charset="0"/>
              </a:rPr>
              <a:t>Change password</a:t>
            </a:r>
          </a:p>
          <a:p>
            <a:pPr marL="285750" indent="-285750" defTabSz="457200" eaLnBrk="0" fontAlgn="base" hangingPunct="0">
              <a:spcBef>
                <a:spcPct val="0"/>
              </a:spcBef>
              <a:spcAft>
                <a:spcPct val="0"/>
              </a:spcAft>
              <a:buFont typeface="Arial" panose="020B0604020202020204" pitchFamily="34" charset="0"/>
              <a:buChar char="•"/>
            </a:pPr>
            <a:r>
              <a:rPr lang="en-US" b="1" dirty="0">
                <a:solidFill>
                  <a:srgbClr val="000000"/>
                </a:solidFill>
                <a:latin typeface="Arial" panose="020B0604020202020204" pitchFamily="34" charset="0"/>
              </a:rPr>
              <a:t>Network settings</a:t>
            </a:r>
          </a:p>
          <a:p>
            <a:pPr marL="285750" indent="-285750" defTabSz="457200" eaLnBrk="0" fontAlgn="base" hangingPunct="0">
              <a:spcBef>
                <a:spcPct val="0"/>
              </a:spcBef>
              <a:spcAft>
                <a:spcPct val="0"/>
              </a:spcAft>
              <a:buFont typeface="Arial" panose="020B0604020202020204" pitchFamily="34" charset="0"/>
              <a:buChar char="•"/>
            </a:pPr>
            <a:r>
              <a:rPr lang="en-US" b="1" dirty="0">
                <a:solidFill>
                  <a:srgbClr val="000000"/>
                </a:solidFill>
                <a:latin typeface="Arial" panose="020B0604020202020204" pitchFamily="34" charset="0"/>
              </a:rPr>
              <a:t>Time zone</a:t>
            </a:r>
          </a:p>
          <a:p>
            <a:pPr marL="285750" indent="-285750" defTabSz="457200" eaLnBrk="0" fontAlgn="base" hangingPunct="0">
              <a:spcBef>
                <a:spcPct val="0"/>
              </a:spcBef>
              <a:spcAft>
                <a:spcPct val="0"/>
              </a:spcAft>
              <a:buFont typeface="Arial" panose="020B0604020202020204" pitchFamily="34" charset="0"/>
              <a:buChar char="•"/>
            </a:pPr>
            <a:r>
              <a:rPr lang="en-US" b="1" dirty="0">
                <a:solidFill>
                  <a:srgbClr val="000000"/>
                </a:solidFill>
                <a:latin typeface="Arial" panose="020B0604020202020204" pitchFamily="34" charset="0"/>
              </a:rPr>
              <a:t>Extensions</a:t>
            </a:r>
          </a:p>
          <a:p>
            <a:pPr marL="285750" indent="-285750" defTabSz="457200" eaLnBrk="0" fontAlgn="base" hangingPunct="0">
              <a:spcBef>
                <a:spcPct val="0"/>
              </a:spcBef>
              <a:spcAft>
                <a:spcPct val="0"/>
              </a:spcAft>
              <a:buFont typeface="Arial" panose="020B0604020202020204" pitchFamily="34" charset="0"/>
              <a:buChar char="•"/>
            </a:pPr>
            <a:r>
              <a:rPr lang="en-US" b="1" dirty="0">
                <a:solidFill>
                  <a:srgbClr val="000000"/>
                </a:solidFill>
                <a:latin typeface="Arial" panose="020B0604020202020204" pitchFamily="34" charset="0"/>
              </a:rPr>
              <a:t>Trunks and routes</a:t>
            </a:r>
          </a:p>
          <a:p>
            <a:pPr marL="285750" indent="-285750" defTabSz="457200" eaLnBrk="0" fontAlgn="base" hangingPunct="0">
              <a:spcBef>
                <a:spcPct val="0"/>
              </a:spcBef>
              <a:spcAft>
                <a:spcPct val="0"/>
              </a:spcAft>
              <a:buFont typeface="Arial" panose="020B0604020202020204" pitchFamily="34" charset="0"/>
              <a:buChar char="•"/>
            </a:pPr>
            <a:r>
              <a:rPr lang="en-US" b="1" dirty="0">
                <a:solidFill>
                  <a:srgbClr val="000000"/>
                </a:solidFill>
                <a:latin typeface="Arial" panose="020B0604020202020204" pitchFamily="34" charset="0"/>
              </a:rPr>
              <a:t>Summary</a:t>
            </a:r>
          </a:p>
        </p:txBody>
      </p:sp>
      <p:pic>
        <p:nvPicPr>
          <p:cNvPr id="3" name="Picture 2"/>
          <p:cNvPicPr>
            <a:picLocks noChangeAspect="1"/>
          </p:cNvPicPr>
          <p:nvPr/>
        </p:nvPicPr>
        <p:blipFill>
          <a:blip r:embed="rId2"/>
          <a:stretch>
            <a:fillRect/>
          </a:stretch>
        </p:blipFill>
        <p:spPr>
          <a:xfrm>
            <a:off x="4406900" y="1640767"/>
            <a:ext cx="7616893" cy="4806776"/>
          </a:xfrm>
          <a:prstGeom prst="rect">
            <a:avLst/>
          </a:prstGeom>
          <a:effectLst>
            <a:outerShdw blurRad="50800" dist="38100" dir="18900000" algn="bl" rotWithShape="0">
              <a:prstClr val="black">
                <a:alpha val="40000"/>
              </a:prstClr>
            </a:outerShdw>
          </a:effectLst>
        </p:spPr>
      </p:pic>
      <p:sp>
        <p:nvSpPr>
          <p:cNvPr id="8" name="TextBox 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Setup Wizard</a:t>
            </a:r>
          </a:p>
        </p:txBody>
      </p:sp>
    </p:spTree>
    <p:extLst>
      <p:ext uri="{BB962C8B-B14F-4D97-AF65-F5344CB8AC3E}">
        <p14:creationId xmlns:p14="http://schemas.microsoft.com/office/powerpoint/2010/main" val="695226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2520" y="1921639"/>
            <a:ext cx="3813880" cy="2585323"/>
          </a:xfrm>
          <a:prstGeom prst="rect">
            <a:avLst/>
          </a:prstGeom>
          <a:noFill/>
        </p:spPr>
        <p:txBody>
          <a:bodyPr wrap="square" rtlCol="0">
            <a:spAutoFit/>
          </a:bodyPr>
          <a:lstStyle/>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The user can always quit the setup wizard at any time to start over with manual configuration </a:t>
            </a:r>
          </a:p>
          <a:p>
            <a:pPr marL="285750" indent="-285750" defTabSz="457200" eaLnBrk="0" fontAlgn="base" hangingPunct="0">
              <a:spcBef>
                <a:spcPct val="0"/>
              </a:spcBef>
              <a:spcAft>
                <a:spcPct val="0"/>
              </a:spcAft>
              <a:buFont typeface="Wingdings" panose="05000000000000000000" pitchFamily="2" charset="2"/>
              <a:buChar char="q"/>
            </a:pPr>
            <a:endParaRPr lang="en-US" dirty="0">
              <a:solidFill>
                <a:srgbClr val="000000"/>
              </a:solidFill>
              <a:latin typeface="Arial" panose="020B0604020202020204" pitchFamily="34" charset="0"/>
            </a:endParaRPr>
          </a:p>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At the last step, the user is provided with summary for review, before the configuration is loaded.</a:t>
            </a:r>
          </a:p>
          <a:p>
            <a:pPr defTabSz="457200"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10" name="Rectangle 9"/>
          <p:cNvSpPr/>
          <p:nvPr/>
        </p:nvSpPr>
        <p:spPr>
          <a:xfrm>
            <a:off x="643777" y="4783961"/>
            <a:ext cx="3194016" cy="369332"/>
          </a:xfrm>
          <a:prstGeom prst="rect">
            <a:avLst/>
          </a:prstGeom>
        </p:spPr>
        <p:txBody>
          <a:bodyPr wrap="none">
            <a:spAutoFit/>
          </a:bodyPr>
          <a:lstStyle/>
          <a:p>
            <a:pPr defTabSz="457200" eaLnBrk="0" fontAlgn="base" hangingPunct="0">
              <a:spcBef>
                <a:spcPct val="0"/>
              </a:spcBef>
              <a:spcAft>
                <a:spcPct val="0"/>
              </a:spcAft>
            </a:pPr>
            <a:r>
              <a:rPr lang="en-US" b="1" dirty="0">
                <a:solidFill>
                  <a:srgbClr val="000000"/>
                </a:solidFill>
                <a:latin typeface="Arial" panose="020B0604020202020204" pitchFamily="34" charset="0"/>
              </a:rPr>
              <a:t>Your system is ready to go!</a:t>
            </a:r>
          </a:p>
        </p:txBody>
      </p:sp>
      <p:pic>
        <p:nvPicPr>
          <p:cNvPr id="3" name="Picture 2"/>
          <p:cNvPicPr>
            <a:picLocks noChangeAspect="1"/>
          </p:cNvPicPr>
          <p:nvPr/>
        </p:nvPicPr>
        <p:blipFill>
          <a:blip r:embed="rId2"/>
          <a:stretch>
            <a:fillRect/>
          </a:stretch>
        </p:blipFill>
        <p:spPr>
          <a:xfrm>
            <a:off x="4671680" y="1668953"/>
            <a:ext cx="7172632" cy="4525439"/>
          </a:xfrm>
          <a:prstGeom prst="rect">
            <a:avLst/>
          </a:prstGeom>
          <a:effectLst>
            <a:outerShdw blurRad="50800" dist="38100" dir="13500000" algn="br" rotWithShape="0">
              <a:prstClr val="black">
                <a:alpha val="40000"/>
              </a:prstClr>
            </a:outerShdw>
          </a:effectLst>
        </p:spPr>
      </p:pic>
      <p:sp>
        <p:nvSpPr>
          <p:cNvPr id="7" name="Rectangle 6"/>
          <p:cNvSpPr/>
          <p:nvPr/>
        </p:nvSpPr>
        <p:spPr bwMode="auto">
          <a:xfrm>
            <a:off x="8162825" y="3090329"/>
            <a:ext cx="759519" cy="166789"/>
          </a:xfrm>
          <a:prstGeom prst="rect">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dirty="0">
              <a:solidFill>
                <a:srgbClr val="000000"/>
              </a:solidFill>
              <a:latin typeface="Arial" panose="020B0604020202020204" pitchFamily="34" charset="0"/>
            </a:endParaRPr>
          </a:p>
        </p:txBody>
      </p:sp>
      <p:sp>
        <p:nvSpPr>
          <p:cNvPr id="12" name="Rectangle 11"/>
          <p:cNvSpPr/>
          <p:nvPr/>
        </p:nvSpPr>
        <p:spPr bwMode="auto">
          <a:xfrm>
            <a:off x="9019685" y="5726062"/>
            <a:ext cx="670006" cy="206723"/>
          </a:xfrm>
          <a:prstGeom prst="rect">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dirty="0">
              <a:solidFill>
                <a:srgbClr val="000000"/>
              </a:solidFill>
              <a:latin typeface="Arial" panose="020B0604020202020204" pitchFamily="34" charset="0"/>
            </a:endParaRPr>
          </a:p>
        </p:txBody>
      </p:sp>
      <p:sp>
        <p:nvSpPr>
          <p:cNvPr id="13" name="TextBox 12"/>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Setup Wizard</a:t>
            </a:r>
          </a:p>
        </p:txBody>
      </p:sp>
    </p:spTree>
    <p:extLst>
      <p:ext uri="{BB962C8B-B14F-4D97-AF65-F5344CB8AC3E}">
        <p14:creationId xmlns:p14="http://schemas.microsoft.com/office/powerpoint/2010/main" val="934021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 name="TextBox 8"/>
          <p:cNvSpPr txBox="1"/>
          <p:nvPr/>
        </p:nvSpPr>
        <p:spPr>
          <a:xfrm>
            <a:off x="6634317" y="2812028"/>
            <a:ext cx="3810000" cy="769441"/>
          </a:xfrm>
          <a:prstGeom prst="rect">
            <a:avLst/>
          </a:prstGeom>
          <a:noFill/>
        </p:spPr>
        <p:txBody>
          <a:bodyPr wrap="square" rtlCol="0">
            <a:spAutoFit/>
          </a:bodyPr>
          <a:lstStyle/>
          <a:p>
            <a:pPr marL="228600" indent="-228600">
              <a:lnSpc>
                <a:spcPct val="110000"/>
              </a:lnSpc>
              <a:buFont typeface="Arial" pitchFamily="34" charset="0"/>
              <a:buChar char="•"/>
            </a:pPr>
            <a:r>
              <a:rPr lang="en-US" sz="2000" dirty="0"/>
              <a:t>Departmentalize/Segmentation</a:t>
            </a:r>
          </a:p>
          <a:p>
            <a:pPr marL="228600" indent="-228600">
              <a:lnSpc>
                <a:spcPct val="110000"/>
              </a:lnSpc>
              <a:buFont typeface="Arial" pitchFamily="34" charset="0"/>
              <a:buChar char="•"/>
            </a:pPr>
            <a:r>
              <a:rPr lang="en-US" sz="2000" dirty="0"/>
              <a:t>Plan for Expansion</a:t>
            </a:r>
          </a:p>
        </p:txBody>
      </p:sp>
      <p:sp>
        <p:nvSpPr>
          <p:cNvPr id="11" name="TextBox 10"/>
          <p:cNvSpPr txBox="1"/>
          <p:nvPr/>
        </p:nvSpPr>
        <p:spPr>
          <a:xfrm>
            <a:off x="6657475" y="2278627"/>
            <a:ext cx="3482043" cy="523220"/>
          </a:xfrm>
          <a:prstGeom prst="rect">
            <a:avLst/>
          </a:prstGeom>
          <a:noFill/>
        </p:spPr>
        <p:txBody>
          <a:bodyPr wrap="none" rtlCol="0">
            <a:spAutoFit/>
          </a:bodyPr>
          <a:lstStyle/>
          <a:p>
            <a:r>
              <a:rPr lang="en-US" sz="2800" b="1" dirty="0"/>
              <a:t>Design Considerations</a:t>
            </a:r>
          </a:p>
        </p:txBody>
      </p:sp>
      <p:sp>
        <p:nvSpPr>
          <p:cNvPr id="12" name="TextBox 11"/>
          <p:cNvSpPr txBox="1"/>
          <p:nvPr/>
        </p:nvSpPr>
        <p:spPr>
          <a:xfrm>
            <a:off x="6669211" y="4031227"/>
            <a:ext cx="3089307" cy="523220"/>
          </a:xfrm>
          <a:prstGeom prst="rect">
            <a:avLst/>
          </a:prstGeom>
          <a:noFill/>
        </p:spPr>
        <p:txBody>
          <a:bodyPr wrap="none" rtlCol="0">
            <a:spAutoFit/>
          </a:bodyPr>
          <a:lstStyle/>
          <a:p>
            <a:r>
              <a:rPr lang="en-US" sz="2800" b="1" dirty="0"/>
              <a:t>What to Configure?</a:t>
            </a:r>
          </a:p>
        </p:txBody>
      </p:sp>
      <p:sp>
        <p:nvSpPr>
          <p:cNvPr id="13" name="TextBox 12"/>
          <p:cNvSpPr txBox="1"/>
          <p:nvPr/>
        </p:nvSpPr>
        <p:spPr>
          <a:xfrm>
            <a:off x="6634317" y="4523432"/>
            <a:ext cx="3810000" cy="769441"/>
          </a:xfrm>
          <a:prstGeom prst="rect">
            <a:avLst/>
          </a:prstGeom>
          <a:noFill/>
        </p:spPr>
        <p:txBody>
          <a:bodyPr wrap="square" rtlCol="0">
            <a:spAutoFit/>
          </a:bodyPr>
          <a:lstStyle/>
          <a:p>
            <a:pPr marL="228600" indent="-228600">
              <a:lnSpc>
                <a:spcPct val="110000"/>
              </a:lnSpc>
              <a:buFont typeface="Arial" pitchFamily="34" charset="0"/>
              <a:buChar char="•"/>
            </a:pPr>
            <a:r>
              <a:rPr lang="en-US" sz="2000" dirty="0"/>
              <a:t>User Extensions</a:t>
            </a:r>
          </a:p>
          <a:p>
            <a:pPr marL="228600" indent="-228600">
              <a:lnSpc>
                <a:spcPct val="110000"/>
              </a:lnSpc>
              <a:buFont typeface="Arial" pitchFamily="34" charset="0"/>
              <a:buChar char="•"/>
            </a:pPr>
            <a:r>
              <a:rPr lang="en-US" sz="2000" dirty="0"/>
              <a:t>Conference Extensions</a:t>
            </a:r>
          </a:p>
        </p:txBody>
      </p:sp>
      <p:pic>
        <p:nvPicPr>
          <p:cNvPr id="1026" name="Picture 2"/>
          <p:cNvPicPr>
            <a:picLocks noChangeAspect="1" noChangeArrowheads="1"/>
          </p:cNvPicPr>
          <p:nvPr/>
        </p:nvPicPr>
        <p:blipFill>
          <a:blip r:embed="rId2" cstate="print"/>
          <a:srcRect/>
          <a:stretch>
            <a:fillRect/>
          </a:stretch>
        </p:blipFill>
        <p:spPr bwMode="auto">
          <a:xfrm>
            <a:off x="302559" y="2410096"/>
            <a:ext cx="5253341" cy="4188474"/>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Create User Extensions</a:t>
            </a:r>
          </a:p>
        </p:txBody>
      </p:sp>
      <p:sp>
        <p:nvSpPr>
          <p:cNvPr id="19" name="Content Placeholder 2"/>
          <p:cNvSpPr txBox="1">
            <a:spLocks/>
          </p:cNvSpPr>
          <p:nvPr/>
        </p:nvSpPr>
        <p:spPr>
          <a:xfrm>
            <a:off x="364420" y="1513629"/>
            <a:ext cx="4213726" cy="609601"/>
          </a:xfrm>
          <a:prstGeom prst="rect">
            <a:avLst/>
          </a:prstGeom>
        </p:spPr>
        <p:txBody>
          <a:bodyPr vert="horz" lIns="91440" tIns="45720" rIns="91440" bIns="45720" rtlCol="0">
            <a:noAutofit/>
          </a:bodyPr>
          <a:lstStyle/>
          <a:p>
            <a:pPr>
              <a:spcBef>
                <a:spcPct val="20000"/>
              </a:spcBef>
              <a:defRPr/>
            </a:pPr>
            <a:r>
              <a:rPr lang="en-US" sz="2800" b="1" dirty="0">
                <a:solidFill>
                  <a:srgbClr val="000099"/>
                </a:solidFill>
              </a:rPr>
              <a:t>Configure Extension Range</a:t>
            </a:r>
          </a:p>
        </p:txBody>
      </p:sp>
      <p:sp>
        <p:nvSpPr>
          <p:cNvPr id="20" name="Content Placeholder 2"/>
          <p:cNvSpPr txBox="1">
            <a:spLocks/>
          </p:cNvSpPr>
          <p:nvPr/>
        </p:nvSpPr>
        <p:spPr>
          <a:xfrm>
            <a:off x="364420" y="1927518"/>
            <a:ext cx="5853257" cy="500489"/>
          </a:xfrm>
          <a:prstGeom prst="rect">
            <a:avLst/>
          </a:prstGeom>
        </p:spPr>
        <p:txBody>
          <a:bodyPr vert="horz" lIns="91440" tIns="45720" rIns="91440" bIns="45720" rtlCol="0">
            <a:normAutofit/>
          </a:bodyPr>
          <a:lstStyle/>
          <a:p>
            <a:pPr>
              <a:spcBef>
                <a:spcPct val="20000"/>
              </a:spcBef>
              <a:defRPr/>
            </a:pPr>
            <a:r>
              <a:rPr lang="en-US" sz="2000" b="1" i="1" dirty="0">
                <a:solidFill>
                  <a:schemeClr val="bg1">
                    <a:lumMod val="50000"/>
                  </a:schemeClr>
                </a:solidFill>
              </a:rPr>
              <a:t>PBX &gt; Internal Options &gt; General</a:t>
            </a:r>
          </a:p>
        </p:txBody>
      </p:sp>
    </p:spTree>
    <p:extLst>
      <p:ext uri="{BB962C8B-B14F-4D97-AF65-F5344CB8AC3E}">
        <p14:creationId xmlns:p14="http://schemas.microsoft.com/office/powerpoint/2010/main" val="1995162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 name="TextBox 7"/>
          <p:cNvSpPr txBox="1"/>
          <p:nvPr/>
        </p:nvSpPr>
        <p:spPr>
          <a:xfrm>
            <a:off x="7069393" y="2389239"/>
            <a:ext cx="2895600" cy="3322448"/>
          </a:xfrm>
          <a:prstGeom prst="rect">
            <a:avLst/>
          </a:prstGeom>
          <a:noFill/>
        </p:spPr>
        <p:txBody>
          <a:bodyPr wrap="square" rtlCol="0">
            <a:spAutoFit/>
          </a:bodyPr>
          <a:lstStyle/>
          <a:p>
            <a:pPr marL="228600" indent="-228600">
              <a:lnSpc>
                <a:spcPct val="110000"/>
              </a:lnSpc>
              <a:spcAft>
                <a:spcPts val="600"/>
              </a:spcAft>
              <a:buFont typeface="Arial" pitchFamily="34" charset="0"/>
              <a:buChar char="•"/>
            </a:pPr>
            <a:r>
              <a:rPr lang="en-US" sz="2000" dirty="0"/>
              <a:t>Permissions</a:t>
            </a:r>
          </a:p>
          <a:p>
            <a:pPr marL="228600" indent="-228600">
              <a:lnSpc>
                <a:spcPct val="110000"/>
              </a:lnSpc>
              <a:spcAft>
                <a:spcPts val="600"/>
              </a:spcAft>
              <a:buFont typeface="Arial" pitchFamily="34" charset="0"/>
              <a:buChar char="•"/>
            </a:pPr>
            <a:r>
              <a:rPr lang="en-US" sz="2000" dirty="0"/>
              <a:t>Strong Password</a:t>
            </a:r>
          </a:p>
          <a:p>
            <a:pPr marL="228600" indent="-228600">
              <a:lnSpc>
                <a:spcPct val="110000"/>
              </a:lnSpc>
              <a:spcAft>
                <a:spcPts val="600"/>
              </a:spcAft>
              <a:buFont typeface="Arial" pitchFamily="34" charset="0"/>
              <a:buChar char="•"/>
            </a:pPr>
            <a:r>
              <a:rPr lang="en-US" sz="2000" dirty="0"/>
              <a:t>Voicemail Password</a:t>
            </a:r>
          </a:p>
          <a:p>
            <a:pPr marL="228600" indent="-228600">
              <a:lnSpc>
                <a:spcPct val="110000"/>
              </a:lnSpc>
              <a:spcAft>
                <a:spcPts val="600"/>
              </a:spcAft>
              <a:buFont typeface="Arial" pitchFamily="34" charset="0"/>
              <a:buChar char="•"/>
            </a:pPr>
            <a:r>
              <a:rPr lang="en-US" sz="2000" dirty="0"/>
              <a:t>Email Address</a:t>
            </a:r>
          </a:p>
          <a:p>
            <a:pPr marL="228600" indent="-228600">
              <a:lnSpc>
                <a:spcPct val="110000"/>
              </a:lnSpc>
              <a:spcAft>
                <a:spcPts val="600"/>
              </a:spcAft>
              <a:buFont typeface="Arial" pitchFamily="34" charset="0"/>
              <a:buChar char="•"/>
            </a:pPr>
            <a:r>
              <a:rPr lang="en-US" sz="2000" dirty="0"/>
              <a:t>SIP/IAX</a:t>
            </a:r>
          </a:p>
          <a:p>
            <a:pPr marL="228600" indent="-228600">
              <a:lnSpc>
                <a:spcPct val="110000"/>
              </a:lnSpc>
              <a:spcAft>
                <a:spcPts val="600"/>
              </a:spcAft>
              <a:buFont typeface="Arial" pitchFamily="34" charset="0"/>
              <a:buChar char="•"/>
            </a:pPr>
            <a:r>
              <a:rPr lang="en-US" sz="2000" dirty="0"/>
              <a:t>Strategy</a:t>
            </a:r>
          </a:p>
          <a:p>
            <a:pPr marL="228600" indent="-228600">
              <a:lnSpc>
                <a:spcPct val="110000"/>
              </a:lnSpc>
              <a:spcAft>
                <a:spcPts val="600"/>
              </a:spcAft>
              <a:buFont typeface="Arial" pitchFamily="34" charset="0"/>
              <a:buChar char="•"/>
            </a:pPr>
            <a:r>
              <a:rPr lang="en-US" sz="2000" dirty="0"/>
              <a:t>Codecs</a:t>
            </a:r>
          </a:p>
          <a:p>
            <a:pPr marL="228600" indent="-228600">
              <a:lnSpc>
                <a:spcPct val="110000"/>
              </a:lnSpc>
              <a:spcAft>
                <a:spcPts val="600"/>
              </a:spcAft>
              <a:buFont typeface="Arial" pitchFamily="34" charset="0"/>
              <a:buChar char="•"/>
            </a:pPr>
            <a:r>
              <a:rPr lang="en-US" sz="2000" dirty="0"/>
              <a:t>Fax Detection</a:t>
            </a:r>
          </a:p>
        </p:txBody>
      </p:sp>
      <p:pic>
        <p:nvPicPr>
          <p:cNvPr id="2" name="Picture 1"/>
          <p:cNvPicPr>
            <a:picLocks noChangeAspect="1"/>
          </p:cNvPicPr>
          <p:nvPr/>
        </p:nvPicPr>
        <p:blipFill>
          <a:blip r:embed="rId2"/>
          <a:stretch>
            <a:fillRect/>
          </a:stretch>
        </p:blipFill>
        <p:spPr>
          <a:xfrm>
            <a:off x="426881" y="2245019"/>
            <a:ext cx="5563396" cy="4125055"/>
          </a:xfrm>
          <a:prstGeom prst="rect">
            <a:avLst/>
          </a:prstGeom>
          <a:effectLst>
            <a:outerShdw blurRad="50800" dist="38100" dir="2700000" algn="tl" rotWithShape="0">
              <a:prstClr val="black">
                <a:alpha val="40000"/>
              </a:prstClr>
            </a:outerShdw>
          </a:effectLst>
        </p:spPr>
      </p:pic>
      <p:sp>
        <p:nvSpPr>
          <p:cNvPr id="16" name="Content Placeholder 2"/>
          <p:cNvSpPr txBox="1">
            <a:spLocks/>
          </p:cNvSpPr>
          <p:nvPr/>
        </p:nvSpPr>
        <p:spPr>
          <a:xfrm>
            <a:off x="402520" y="1424729"/>
            <a:ext cx="4641428" cy="609601"/>
          </a:xfrm>
          <a:prstGeom prst="rect">
            <a:avLst/>
          </a:prstGeom>
        </p:spPr>
        <p:txBody>
          <a:bodyPr vert="horz" lIns="91440" tIns="45720" rIns="91440" bIns="45720" rtlCol="0">
            <a:noAutofit/>
          </a:bodyPr>
          <a:lstStyle/>
          <a:p>
            <a:r>
              <a:rPr lang="en-US" sz="2800" b="1" dirty="0">
                <a:solidFill>
                  <a:srgbClr val="000099"/>
                </a:solidFill>
              </a:rPr>
              <a:t>Batch &amp; Single User Creation</a:t>
            </a:r>
          </a:p>
        </p:txBody>
      </p:sp>
      <p:sp>
        <p:nvSpPr>
          <p:cNvPr id="17" name="Content Placeholder 2"/>
          <p:cNvSpPr txBox="1">
            <a:spLocks/>
          </p:cNvSpPr>
          <p:nvPr/>
        </p:nvSpPr>
        <p:spPr>
          <a:xfrm>
            <a:off x="402520" y="1813218"/>
            <a:ext cx="4139983" cy="500489"/>
          </a:xfrm>
          <a:prstGeom prst="rect">
            <a:avLst/>
          </a:prstGeom>
        </p:spPr>
        <p:txBody>
          <a:bodyPr vert="horz" lIns="91440" tIns="45720" rIns="91440" bIns="45720" rtlCol="0">
            <a:normAutofit/>
          </a:bodyPr>
          <a:lstStyle/>
          <a:p>
            <a:pPr>
              <a:spcBef>
                <a:spcPct val="20000"/>
              </a:spcBef>
              <a:defRPr/>
            </a:pPr>
            <a:r>
              <a:rPr lang="en-US" sz="2000" b="1" i="1" dirty="0">
                <a:solidFill>
                  <a:schemeClr val="bg1">
                    <a:lumMod val="50000"/>
                  </a:schemeClr>
                </a:solidFill>
              </a:rPr>
              <a:t>PBX &gt; Basic/Call Routes &gt; Extensions</a:t>
            </a:r>
          </a:p>
        </p:txBody>
      </p:sp>
      <p:sp>
        <p:nvSpPr>
          <p:cNvPr id="18" name="TextBox 1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Create User Extensions</a:t>
            </a:r>
          </a:p>
        </p:txBody>
      </p:sp>
    </p:spTree>
    <p:extLst>
      <p:ext uri="{BB962C8B-B14F-4D97-AF65-F5344CB8AC3E}">
        <p14:creationId xmlns:p14="http://schemas.microsoft.com/office/powerpoint/2010/main" val="3632901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p:cNvPicPr>
            <a:picLocks noChangeAspect="1"/>
          </p:cNvPicPr>
          <p:nvPr/>
        </p:nvPicPr>
        <p:blipFill>
          <a:blip r:embed="rId2"/>
          <a:stretch>
            <a:fillRect/>
          </a:stretch>
        </p:blipFill>
        <p:spPr>
          <a:xfrm>
            <a:off x="5043948" y="1568545"/>
            <a:ext cx="6651523" cy="4554783"/>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148520" y="2943519"/>
            <a:ext cx="4272719" cy="2616101"/>
          </a:xfrm>
          <a:prstGeom prst="rect">
            <a:avLst/>
          </a:prstGeom>
          <a:noFill/>
        </p:spPr>
        <p:txBody>
          <a:bodyPr wrap="square" rtlCol="0">
            <a:spAutoFit/>
          </a:bodyPr>
          <a:lstStyle/>
          <a:p>
            <a:pPr marL="285750" indent="-285750" algn="just">
              <a:buFont typeface="Wingdings" panose="05000000000000000000" charset="0"/>
              <a:buChar char="q"/>
            </a:pPr>
            <a:r>
              <a:rPr lang="en-US" dirty="0">
                <a:sym typeface="+mn-ea"/>
              </a:rPr>
              <a:t>When adding SIP extensions in batch, users can set the “Extension Interval” as preferred.</a:t>
            </a:r>
          </a:p>
          <a:p>
            <a:pPr marL="285750" indent="-285750">
              <a:buFont typeface="Wingdings" panose="05000000000000000000" charset="0"/>
              <a:buChar char="q"/>
            </a:pPr>
            <a:endParaRPr lang="en-US" dirty="0">
              <a:sym typeface="+mn-ea"/>
            </a:endParaRPr>
          </a:p>
          <a:p>
            <a:pPr marL="285750" indent="-285750" algn="just">
              <a:buFont typeface="Wingdings" panose="05000000000000000000" charset="0"/>
              <a:buChar char="q"/>
            </a:pPr>
            <a:r>
              <a:rPr lang="en-US" dirty="0">
                <a:sym typeface="+mn-ea"/>
              </a:rPr>
              <a:t>For example, if starting extension is 2000 and “Extension Interval” is set to 2, the extensions added in batch are 1000, 1002, 1004...  </a:t>
            </a:r>
            <a:endParaRPr lang="en-US" dirty="0"/>
          </a:p>
          <a:p>
            <a:pPr marL="285750" indent="-285750">
              <a:buFont typeface="Wingdings" panose="05000000000000000000" charset="0"/>
              <a:buChar char="q"/>
            </a:pPr>
            <a:endParaRPr lang="en-US" sz="2000" dirty="0"/>
          </a:p>
        </p:txBody>
      </p:sp>
      <p:sp>
        <p:nvSpPr>
          <p:cNvPr id="17" name="Rectangle 132"/>
          <p:cNvSpPr>
            <a:spLocks noChangeArrowheads="1"/>
          </p:cNvSpPr>
          <p:nvPr/>
        </p:nvSpPr>
        <p:spPr bwMode="auto">
          <a:xfrm>
            <a:off x="5043948" y="2418571"/>
            <a:ext cx="2262088" cy="291011"/>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sp>
        <p:nvSpPr>
          <p:cNvPr id="19" name="Content Placeholder 2"/>
          <p:cNvSpPr txBox="1">
            <a:spLocks/>
          </p:cNvSpPr>
          <p:nvPr/>
        </p:nvSpPr>
        <p:spPr>
          <a:xfrm>
            <a:off x="377120" y="1450129"/>
            <a:ext cx="4641428" cy="609601"/>
          </a:xfrm>
          <a:prstGeom prst="rect">
            <a:avLst/>
          </a:prstGeom>
        </p:spPr>
        <p:txBody>
          <a:bodyPr vert="horz" lIns="91440" tIns="45720" rIns="91440" bIns="45720" rtlCol="0">
            <a:noAutofit/>
          </a:bodyPr>
          <a:lstStyle/>
          <a:p>
            <a:r>
              <a:rPr lang="en-US" sz="2800" b="1" dirty="0">
                <a:solidFill>
                  <a:srgbClr val="000099"/>
                </a:solidFill>
              </a:rPr>
              <a:t>Batch Extension Interval </a:t>
            </a:r>
          </a:p>
        </p:txBody>
      </p:sp>
      <p:sp>
        <p:nvSpPr>
          <p:cNvPr id="20" name="Content Placeholder 2"/>
          <p:cNvSpPr txBox="1">
            <a:spLocks/>
          </p:cNvSpPr>
          <p:nvPr/>
        </p:nvSpPr>
        <p:spPr>
          <a:xfrm>
            <a:off x="377120" y="1864018"/>
            <a:ext cx="4139983" cy="500489"/>
          </a:xfrm>
          <a:prstGeom prst="rect">
            <a:avLst/>
          </a:prstGeom>
        </p:spPr>
        <p:txBody>
          <a:bodyPr vert="horz" lIns="91440" tIns="45720" rIns="91440" bIns="45720" rtlCol="0">
            <a:normAutofit/>
          </a:bodyPr>
          <a:lstStyle/>
          <a:p>
            <a:pPr>
              <a:spcBef>
                <a:spcPct val="20000"/>
              </a:spcBef>
              <a:defRPr/>
            </a:pPr>
            <a:r>
              <a:rPr lang="en-US" sz="2000" b="1" i="1" dirty="0">
                <a:solidFill>
                  <a:schemeClr val="bg1">
                    <a:lumMod val="50000"/>
                  </a:schemeClr>
                </a:solidFill>
              </a:rPr>
              <a:t>PBX &gt; Basic/Call Routes &gt; Extensions</a:t>
            </a:r>
          </a:p>
        </p:txBody>
      </p:sp>
      <p:sp>
        <p:nvSpPr>
          <p:cNvPr id="21" name="TextBox 20"/>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Create User Extensions</a:t>
            </a:r>
          </a:p>
        </p:txBody>
      </p:sp>
    </p:spTree>
    <p:extLst>
      <p:ext uri="{BB962C8B-B14F-4D97-AF65-F5344CB8AC3E}">
        <p14:creationId xmlns:p14="http://schemas.microsoft.com/office/powerpoint/2010/main" val="1694776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ChangeArrowheads="1"/>
          </p:cNvSpPr>
          <p:nvPr/>
        </p:nvSpPr>
        <p:spPr bwMode="auto">
          <a:xfrm>
            <a:off x="3253753" y="2021349"/>
            <a:ext cx="5266383"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tr-TR" sz="1950" b="1" dirty="0" smtClean="0">
                <a:solidFill>
                  <a:schemeClr val="bg1"/>
                </a:solidFill>
                <a:latin typeface="+mn-lt"/>
              </a:rPr>
              <a:t>Hızlı Kurulum </a:t>
            </a:r>
            <a:r>
              <a:rPr lang="en-US" sz="1950" b="1" dirty="0" smtClean="0">
                <a:solidFill>
                  <a:schemeClr val="bg1"/>
                </a:solidFill>
                <a:latin typeface="+mn-lt"/>
              </a:rPr>
              <a:t>&amp; </a:t>
            </a:r>
            <a:r>
              <a:rPr lang="en-US" sz="1950" b="1" dirty="0">
                <a:solidFill>
                  <a:schemeClr val="bg1"/>
                </a:solidFill>
                <a:latin typeface="+mn-lt"/>
              </a:rPr>
              <a:t>Zero Config</a:t>
            </a:r>
          </a:p>
        </p:txBody>
      </p:sp>
      <p:sp>
        <p:nvSpPr>
          <p:cNvPr id="5" name="TextBox 4"/>
          <p:cNvSpPr txBox="1"/>
          <p:nvPr/>
        </p:nvSpPr>
        <p:spPr>
          <a:xfrm>
            <a:off x="3245021" y="1406674"/>
            <a:ext cx="5195454" cy="392415"/>
          </a:xfrm>
          <a:prstGeom prst="rect">
            <a:avLst/>
          </a:prstGeom>
          <a:noFill/>
        </p:spPr>
        <p:txBody>
          <a:bodyPr wrap="square">
            <a:spAutoFit/>
          </a:bodyPr>
          <a:lstStyle/>
          <a:p>
            <a:pPr>
              <a:defRPr/>
            </a:pPr>
            <a:r>
              <a:rPr lang="en-US" sz="1950" b="1" dirty="0" smtClean="0">
                <a:solidFill>
                  <a:schemeClr val="bg1"/>
                </a:solidFill>
              </a:rPr>
              <a:t>UCM6XXX </a:t>
            </a:r>
            <a:r>
              <a:rPr lang="tr-TR" sz="1950" b="1" dirty="0" err="1">
                <a:solidFill>
                  <a:schemeClr val="bg1"/>
                </a:solidFill>
              </a:rPr>
              <a:t>S</a:t>
            </a:r>
            <a:r>
              <a:rPr lang="en-US" sz="1950" b="1" dirty="0" err="1" smtClean="0">
                <a:solidFill>
                  <a:schemeClr val="bg1"/>
                </a:solidFill>
              </a:rPr>
              <a:t>er</a:t>
            </a:r>
            <a:r>
              <a:rPr lang="tr-TR" sz="1950" b="1" dirty="0" smtClean="0">
                <a:solidFill>
                  <a:schemeClr val="bg1"/>
                </a:solidFill>
              </a:rPr>
              <a:t>isine Giriş</a:t>
            </a:r>
            <a:endParaRPr lang="en-US" sz="1950" b="1" dirty="0">
              <a:solidFill>
                <a:schemeClr val="bg1"/>
              </a:solidFill>
            </a:endParaRPr>
          </a:p>
        </p:txBody>
      </p:sp>
      <p:sp>
        <p:nvSpPr>
          <p:cNvPr id="7" name="TextBox 11"/>
          <p:cNvSpPr txBox="1">
            <a:spLocks noChangeArrowheads="1"/>
          </p:cNvSpPr>
          <p:nvPr/>
        </p:nvSpPr>
        <p:spPr bwMode="auto">
          <a:xfrm>
            <a:off x="3273722" y="2634021"/>
            <a:ext cx="5226443"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950" b="1" dirty="0">
                <a:solidFill>
                  <a:schemeClr val="bg1"/>
                </a:solidFill>
                <a:latin typeface="+mn-lt"/>
              </a:rPr>
              <a:t>UC</a:t>
            </a:r>
            <a:r>
              <a:rPr lang="en-US" sz="1950" b="1" dirty="0">
                <a:solidFill>
                  <a:schemeClr val="bg1"/>
                </a:solidFill>
                <a:latin typeface="+mj-lt"/>
              </a:rPr>
              <a:t> </a:t>
            </a:r>
            <a:r>
              <a:rPr lang="tr-TR" sz="1950" b="1" dirty="0" smtClean="0">
                <a:solidFill>
                  <a:schemeClr val="bg1"/>
                </a:solidFill>
                <a:latin typeface="+mn-lt"/>
              </a:rPr>
              <a:t>Özellikleri</a:t>
            </a:r>
            <a:r>
              <a:rPr lang="en-US" sz="1950" b="1" dirty="0" smtClean="0">
                <a:solidFill>
                  <a:schemeClr val="bg1"/>
                </a:solidFill>
                <a:latin typeface="+mj-lt"/>
              </a:rPr>
              <a:t> </a:t>
            </a:r>
            <a:r>
              <a:rPr lang="en-US" sz="1950" b="1" dirty="0">
                <a:solidFill>
                  <a:schemeClr val="bg1"/>
                </a:solidFill>
                <a:latin typeface="+mn-lt"/>
              </a:rPr>
              <a:t>&amp;</a:t>
            </a:r>
            <a:r>
              <a:rPr lang="en-US" sz="1950" b="1" dirty="0">
                <a:solidFill>
                  <a:schemeClr val="bg1"/>
                </a:solidFill>
                <a:latin typeface="+mj-lt"/>
              </a:rPr>
              <a:t> </a:t>
            </a:r>
            <a:r>
              <a:rPr lang="tr-TR" sz="1950" b="1" dirty="0" smtClean="0">
                <a:solidFill>
                  <a:schemeClr val="bg1"/>
                </a:solidFill>
                <a:latin typeface="+mn-lt"/>
              </a:rPr>
              <a:t>Konumlandırma</a:t>
            </a:r>
            <a:endParaRPr lang="en-US" sz="1950" b="1" dirty="0">
              <a:solidFill>
                <a:schemeClr val="bg1"/>
              </a:solidFill>
              <a:latin typeface="+mn-lt"/>
            </a:endParaRPr>
          </a:p>
        </p:txBody>
      </p:sp>
      <p:sp>
        <p:nvSpPr>
          <p:cNvPr id="8" name="TextBox 7"/>
          <p:cNvSpPr txBox="1"/>
          <p:nvPr/>
        </p:nvSpPr>
        <p:spPr>
          <a:xfrm>
            <a:off x="3261796" y="817945"/>
            <a:ext cx="5303233" cy="392415"/>
          </a:xfrm>
          <a:prstGeom prst="rect">
            <a:avLst/>
          </a:prstGeom>
          <a:noFill/>
        </p:spPr>
        <p:txBody>
          <a:bodyPr wrap="square">
            <a:spAutoFit/>
          </a:bodyPr>
          <a:lstStyle/>
          <a:p>
            <a:pPr>
              <a:defRPr/>
            </a:pPr>
            <a:r>
              <a:rPr lang="tr-TR" sz="1950" b="1" dirty="0" smtClean="0">
                <a:solidFill>
                  <a:schemeClr val="bg1"/>
                </a:solidFill>
              </a:rPr>
              <a:t>Şirkete Genel Bakış</a:t>
            </a:r>
            <a:endParaRPr lang="en-US" sz="1950" b="1" dirty="0">
              <a:solidFill>
                <a:schemeClr val="bg1"/>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588" y="2599426"/>
            <a:ext cx="2314557" cy="2314557"/>
          </a:xfrm>
          <a:prstGeom prst="rect">
            <a:avLst/>
          </a:prstGeom>
        </p:spPr>
      </p:pic>
      <p:sp>
        <p:nvSpPr>
          <p:cNvPr id="10" name="TextBox 13"/>
          <p:cNvSpPr txBox="1">
            <a:spLocks noChangeArrowheads="1"/>
          </p:cNvSpPr>
          <p:nvPr/>
        </p:nvSpPr>
        <p:spPr bwMode="auto">
          <a:xfrm>
            <a:off x="3288383" y="4390802"/>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tr-TR" sz="1950" b="1" dirty="0" smtClean="0">
                <a:solidFill>
                  <a:schemeClr val="bg1"/>
                </a:solidFill>
                <a:latin typeface="+mn-lt"/>
              </a:rPr>
              <a:t>Güvenlik</a:t>
            </a:r>
          </a:p>
        </p:txBody>
      </p:sp>
      <p:sp>
        <p:nvSpPr>
          <p:cNvPr id="11" name="TextBox 10"/>
          <p:cNvSpPr txBox="1"/>
          <p:nvPr/>
        </p:nvSpPr>
        <p:spPr>
          <a:xfrm>
            <a:off x="3245021" y="3831827"/>
            <a:ext cx="5231040" cy="392415"/>
          </a:xfrm>
          <a:prstGeom prst="rect">
            <a:avLst/>
          </a:prstGeom>
          <a:noFill/>
        </p:spPr>
        <p:txBody>
          <a:bodyPr wrap="square">
            <a:spAutoFit/>
          </a:bodyPr>
          <a:lstStyle/>
          <a:p>
            <a:pPr>
              <a:defRPr/>
            </a:pPr>
            <a:r>
              <a:rPr lang="en-US" sz="1950" b="1" dirty="0" smtClean="0">
                <a:solidFill>
                  <a:schemeClr val="bg1"/>
                </a:solidFill>
              </a:rPr>
              <a:t>R</a:t>
            </a:r>
            <a:r>
              <a:rPr lang="tr-TR" sz="1950" b="1" dirty="0" smtClean="0">
                <a:solidFill>
                  <a:schemeClr val="bg1"/>
                </a:solidFill>
              </a:rPr>
              <a:t>aporlama</a:t>
            </a:r>
            <a:r>
              <a:rPr lang="en-US" sz="1950" b="1" dirty="0" smtClean="0">
                <a:solidFill>
                  <a:schemeClr val="bg1"/>
                </a:solidFill>
              </a:rPr>
              <a:t>, </a:t>
            </a:r>
            <a:r>
              <a:rPr lang="tr-TR" sz="1950" b="1" dirty="0" smtClean="0">
                <a:solidFill>
                  <a:schemeClr val="bg1"/>
                </a:solidFill>
              </a:rPr>
              <a:t>Bakım</a:t>
            </a:r>
            <a:r>
              <a:rPr lang="en-US" sz="1950" b="1" dirty="0" smtClean="0">
                <a:solidFill>
                  <a:schemeClr val="bg1"/>
                </a:solidFill>
                <a:latin typeface="+mj-lt"/>
              </a:rPr>
              <a:t> </a:t>
            </a:r>
            <a:r>
              <a:rPr lang="en-US" sz="1950" b="1" dirty="0">
                <a:solidFill>
                  <a:schemeClr val="bg1"/>
                </a:solidFill>
              </a:rPr>
              <a:t>&amp;</a:t>
            </a:r>
            <a:r>
              <a:rPr lang="en-US" sz="1950" b="1" dirty="0">
                <a:solidFill>
                  <a:schemeClr val="bg1"/>
                </a:solidFill>
                <a:latin typeface="+mj-lt"/>
              </a:rPr>
              <a:t> </a:t>
            </a:r>
            <a:r>
              <a:rPr lang="tr-TR" sz="1950" b="1" dirty="0" smtClean="0">
                <a:solidFill>
                  <a:schemeClr val="bg1"/>
                </a:solidFill>
              </a:rPr>
              <a:t>Sorun Giderme</a:t>
            </a:r>
            <a:endParaRPr lang="en-US" sz="1950" b="1" dirty="0">
              <a:solidFill>
                <a:schemeClr val="bg1"/>
              </a:solidFill>
            </a:endParaRPr>
          </a:p>
        </p:txBody>
      </p:sp>
      <p:sp>
        <p:nvSpPr>
          <p:cNvPr id="14" name="TextBox 13"/>
          <p:cNvSpPr txBox="1"/>
          <p:nvPr/>
        </p:nvSpPr>
        <p:spPr>
          <a:xfrm>
            <a:off x="3254524" y="3214837"/>
            <a:ext cx="5231040" cy="392415"/>
          </a:xfrm>
          <a:prstGeom prst="rect">
            <a:avLst/>
          </a:prstGeom>
          <a:noFill/>
        </p:spPr>
        <p:txBody>
          <a:bodyPr wrap="square">
            <a:spAutoFit/>
          </a:bodyPr>
          <a:lstStyle/>
          <a:p>
            <a:pPr>
              <a:defRPr/>
            </a:pPr>
            <a:r>
              <a:rPr lang="en-US" sz="1950" b="1" dirty="0">
                <a:solidFill>
                  <a:schemeClr val="bg1"/>
                </a:solidFill>
              </a:rPr>
              <a:t>UCM</a:t>
            </a:r>
            <a:r>
              <a:rPr lang="en-US" sz="1950" b="1" dirty="0">
                <a:solidFill>
                  <a:schemeClr val="bg1"/>
                </a:solidFill>
                <a:latin typeface="+mj-lt"/>
              </a:rPr>
              <a:t> </a:t>
            </a:r>
            <a:r>
              <a:rPr lang="en-US" sz="1950" b="1" dirty="0">
                <a:solidFill>
                  <a:schemeClr val="bg1"/>
                </a:solidFill>
              </a:rPr>
              <a:t>API &amp; </a:t>
            </a:r>
            <a:r>
              <a:rPr lang="tr-TR" sz="1950" b="1" dirty="0" smtClean="0">
                <a:solidFill>
                  <a:schemeClr val="bg1"/>
                </a:solidFill>
              </a:rPr>
              <a:t>3. Parti Yazılım Entegrasyonu</a:t>
            </a:r>
            <a:endParaRPr lang="en-US" sz="1950" b="1" dirty="0">
              <a:solidFill>
                <a:schemeClr val="bg1"/>
              </a:solidFill>
            </a:endParaRPr>
          </a:p>
        </p:txBody>
      </p:sp>
    </p:spTree>
    <p:extLst>
      <p:ext uri="{BB962C8B-B14F-4D97-AF65-F5344CB8AC3E}">
        <p14:creationId xmlns:p14="http://schemas.microsoft.com/office/powerpoint/2010/main" val="677621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015266" y="2026438"/>
            <a:ext cx="3505200" cy="1446550"/>
          </a:xfrm>
          <a:prstGeom prst="rect">
            <a:avLst/>
          </a:prstGeom>
          <a:noFill/>
        </p:spPr>
        <p:txBody>
          <a:bodyPr wrap="square" rtlCol="0">
            <a:spAutoFit/>
          </a:bodyPr>
          <a:lstStyle/>
          <a:p>
            <a:pPr marL="228600" indent="-228600">
              <a:lnSpc>
                <a:spcPct val="110000"/>
              </a:lnSpc>
              <a:buFont typeface="Arial" pitchFamily="34" charset="0"/>
              <a:buChar char="•"/>
            </a:pPr>
            <a:r>
              <a:rPr lang="en-US" sz="2000" dirty="0"/>
              <a:t>Plug &amp; Play</a:t>
            </a:r>
          </a:p>
          <a:p>
            <a:pPr marL="228600" indent="-228600">
              <a:lnSpc>
                <a:spcPct val="110000"/>
              </a:lnSpc>
              <a:buFont typeface="Arial" pitchFamily="34" charset="0"/>
              <a:buChar char="•"/>
            </a:pPr>
            <a:r>
              <a:rPr lang="en-US" sz="2000" dirty="0"/>
              <a:t>Auto Discovery</a:t>
            </a:r>
          </a:p>
          <a:p>
            <a:pPr marL="228600" indent="-228600">
              <a:lnSpc>
                <a:spcPct val="110000"/>
              </a:lnSpc>
              <a:buFont typeface="Arial" pitchFamily="34" charset="0"/>
              <a:buChar char="•"/>
            </a:pPr>
            <a:r>
              <a:rPr lang="en-US" sz="2000" dirty="0"/>
              <a:t>Automatic Assignment</a:t>
            </a:r>
          </a:p>
          <a:p>
            <a:pPr marL="228600" indent="-228600">
              <a:lnSpc>
                <a:spcPct val="110000"/>
              </a:lnSpc>
              <a:buFont typeface="Arial" pitchFamily="34" charset="0"/>
              <a:buChar char="•"/>
            </a:pPr>
            <a:r>
              <a:rPr lang="en-US" sz="2000" dirty="0"/>
              <a:t>Minimal Manual Operation</a:t>
            </a:r>
          </a:p>
        </p:txBody>
      </p:sp>
      <p:sp>
        <p:nvSpPr>
          <p:cNvPr id="11" name="TextBox 10"/>
          <p:cNvSpPr txBox="1"/>
          <p:nvPr/>
        </p:nvSpPr>
        <p:spPr>
          <a:xfrm>
            <a:off x="8093032" y="1508177"/>
            <a:ext cx="2926570" cy="523220"/>
          </a:xfrm>
          <a:prstGeom prst="rect">
            <a:avLst/>
          </a:prstGeom>
          <a:noFill/>
        </p:spPr>
        <p:txBody>
          <a:bodyPr wrap="none" rtlCol="0">
            <a:spAutoFit/>
          </a:bodyPr>
          <a:lstStyle/>
          <a:p>
            <a:r>
              <a:rPr lang="en-US" sz="2800" b="1" dirty="0"/>
              <a:t>Setup Made EASY!</a:t>
            </a:r>
          </a:p>
        </p:txBody>
      </p:sp>
      <p:pic>
        <p:nvPicPr>
          <p:cNvPr id="2" name="Picture 1"/>
          <p:cNvPicPr>
            <a:picLocks noChangeAspect="1"/>
          </p:cNvPicPr>
          <p:nvPr/>
        </p:nvPicPr>
        <p:blipFill>
          <a:blip r:embed="rId2"/>
          <a:stretch>
            <a:fillRect/>
          </a:stretch>
        </p:blipFill>
        <p:spPr>
          <a:xfrm>
            <a:off x="113890" y="1478681"/>
            <a:ext cx="6198687" cy="3326793"/>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3"/>
          <a:stretch>
            <a:fillRect/>
          </a:stretch>
        </p:blipFill>
        <p:spPr>
          <a:xfrm>
            <a:off x="0" y="5136607"/>
            <a:ext cx="5389894" cy="1470670"/>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3865477" y="2943376"/>
            <a:ext cx="4040323" cy="2928566"/>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pic>
        <p:nvPicPr>
          <p:cNvPr id="4" name="Picture 3"/>
          <p:cNvPicPr>
            <a:picLocks noChangeAspect="1"/>
          </p:cNvPicPr>
          <p:nvPr/>
        </p:nvPicPr>
        <p:blipFill>
          <a:blip r:embed="rId5"/>
          <a:stretch>
            <a:fillRect/>
          </a:stretch>
        </p:blipFill>
        <p:spPr>
          <a:xfrm>
            <a:off x="6636948" y="4002600"/>
            <a:ext cx="4414330" cy="24533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25413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54004" y="2737423"/>
            <a:ext cx="5784267" cy="1860883"/>
          </a:xfrm>
        </p:spPr>
        <p:txBody>
          <a:bodyPr>
            <a:noAutofit/>
          </a:bodyPr>
          <a:lstStyle/>
          <a:p>
            <a:pPr marL="0" indent="0" algn="just">
              <a:buNone/>
            </a:pPr>
            <a:r>
              <a:rPr lang="en-US" sz="1800" dirty="0"/>
              <a:t>Three methods for the “interaction” between SIP End Device and the UCM:</a:t>
            </a:r>
          </a:p>
          <a:p>
            <a:pPr marL="0" indent="0" algn="just">
              <a:buNone/>
            </a:pPr>
            <a:endParaRPr lang="en-US" sz="1800" dirty="0"/>
          </a:p>
          <a:p>
            <a:pPr marL="0" indent="228600" algn="just"/>
            <a:r>
              <a:rPr lang="en-US" sz="1800" b="1" dirty="0"/>
              <a:t>SIP SUBSCRIBE</a:t>
            </a:r>
          </a:p>
          <a:p>
            <a:pPr marL="0" indent="228600" algn="just"/>
            <a:r>
              <a:rPr lang="en-US" sz="1800" b="1" dirty="0" err="1"/>
              <a:t>mDNS</a:t>
            </a:r>
            <a:endParaRPr lang="en-US" sz="1800" b="1" dirty="0"/>
          </a:p>
          <a:p>
            <a:pPr marL="0" indent="228600" algn="just"/>
            <a:r>
              <a:rPr lang="en-US" sz="1800" b="1" dirty="0"/>
              <a:t>Option 66 </a:t>
            </a:r>
            <a:r>
              <a:rPr lang="en-US" sz="1800" dirty="0"/>
              <a:t>(route mode only)</a:t>
            </a:r>
            <a:endParaRPr lang="en-US" sz="1800" b="1" dirty="0"/>
          </a:p>
        </p:txBody>
      </p:sp>
      <p:grpSp>
        <p:nvGrpSpPr>
          <p:cNvPr id="2" name="Group 1"/>
          <p:cNvGrpSpPr/>
          <p:nvPr/>
        </p:nvGrpSpPr>
        <p:grpSpPr>
          <a:xfrm>
            <a:off x="587479" y="2034330"/>
            <a:ext cx="4190999" cy="4419599"/>
            <a:chOff x="228600" y="2362200"/>
            <a:chExt cx="4114800" cy="4343400"/>
          </a:xfrm>
        </p:grpSpPr>
        <p:sp>
          <p:nvSpPr>
            <p:cNvPr id="34" name="Rounded Rectangle 33"/>
            <p:cNvSpPr/>
            <p:nvPr/>
          </p:nvSpPr>
          <p:spPr>
            <a:xfrm>
              <a:off x="228600" y="2743200"/>
              <a:ext cx="2057400" cy="3733800"/>
            </a:xfrm>
            <a:prstGeom prst="round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p:cNvSpPr/>
            <p:nvPr/>
          </p:nvSpPr>
          <p:spPr>
            <a:xfrm>
              <a:off x="2590800" y="2362200"/>
              <a:ext cx="1752600" cy="4343400"/>
            </a:xfrm>
            <a:prstGeom prst="roundRect">
              <a:avLst/>
            </a:prstGeom>
            <a:solidFill>
              <a:schemeClr val="accent2">
                <a:lumMod val="40000"/>
                <a:lumOff val="60000"/>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81000" y="3276600"/>
              <a:ext cx="16764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Discover Device</a:t>
              </a:r>
            </a:p>
          </p:txBody>
        </p:sp>
        <p:sp>
          <p:nvSpPr>
            <p:cNvPr id="14" name="Rounded Rectangle 13"/>
            <p:cNvSpPr/>
            <p:nvPr/>
          </p:nvSpPr>
          <p:spPr>
            <a:xfrm>
              <a:off x="381000" y="3886200"/>
              <a:ext cx="1676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Assign Extension to Device</a:t>
              </a:r>
            </a:p>
          </p:txBody>
        </p:sp>
        <p:sp>
          <p:nvSpPr>
            <p:cNvPr id="15" name="Rounded Rectangle 14"/>
            <p:cNvSpPr/>
            <p:nvPr/>
          </p:nvSpPr>
          <p:spPr>
            <a:xfrm>
              <a:off x="381000" y="4724400"/>
              <a:ext cx="1676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Create XML Config File</a:t>
              </a:r>
            </a:p>
          </p:txBody>
        </p:sp>
        <p:sp>
          <p:nvSpPr>
            <p:cNvPr id="16" name="Rounded Rectangle 15"/>
            <p:cNvSpPr/>
            <p:nvPr/>
          </p:nvSpPr>
          <p:spPr>
            <a:xfrm>
              <a:off x="304800" y="5638800"/>
              <a:ext cx="1828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Send Downloading URL to Device</a:t>
              </a:r>
            </a:p>
          </p:txBody>
        </p:sp>
        <p:sp>
          <p:nvSpPr>
            <p:cNvPr id="18" name="Rounded Rectangle 17"/>
            <p:cNvSpPr/>
            <p:nvPr/>
          </p:nvSpPr>
          <p:spPr>
            <a:xfrm>
              <a:off x="2819400" y="3124200"/>
              <a:ext cx="1295400" cy="3810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Boot up</a:t>
              </a:r>
            </a:p>
          </p:txBody>
        </p:sp>
        <p:sp>
          <p:nvSpPr>
            <p:cNvPr id="19" name="Rounded Rectangle 18"/>
            <p:cNvSpPr/>
            <p:nvPr/>
          </p:nvSpPr>
          <p:spPr>
            <a:xfrm>
              <a:off x="2819400" y="5181600"/>
              <a:ext cx="1295400" cy="533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Download Config File</a:t>
              </a:r>
            </a:p>
          </p:txBody>
        </p:sp>
        <p:sp>
          <p:nvSpPr>
            <p:cNvPr id="20" name="Rounded Rectangle 19"/>
            <p:cNvSpPr/>
            <p:nvPr/>
          </p:nvSpPr>
          <p:spPr>
            <a:xfrm>
              <a:off x="2819400" y="6019800"/>
              <a:ext cx="1295400" cy="5334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Reboot, Get Provisioned</a:t>
              </a:r>
            </a:p>
          </p:txBody>
        </p:sp>
        <p:cxnSp>
          <p:nvCxnSpPr>
            <p:cNvPr id="24" name="Straight Arrow Connector 23"/>
            <p:cNvCxnSpPr>
              <a:stCxn id="13" idx="2"/>
              <a:endCxn id="14" idx="0"/>
            </p:cNvCxnSpPr>
            <p:nvPr/>
          </p:nvCxnSpPr>
          <p:spPr>
            <a:xfrm>
              <a:off x="1219200" y="3657600"/>
              <a:ext cx="0" cy="228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 idx="2"/>
              <a:endCxn id="15" idx="0"/>
            </p:cNvCxnSpPr>
            <p:nvPr/>
          </p:nvCxnSpPr>
          <p:spPr>
            <a:xfrm>
              <a:off x="1219200" y="4495800"/>
              <a:ext cx="0" cy="228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219200" y="5410200"/>
              <a:ext cx="0" cy="228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9" idx="2"/>
              <a:endCxn id="20" idx="0"/>
            </p:cNvCxnSpPr>
            <p:nvPr/>
          </p:nvCxnSpPr>
          <p:spPr>
            <a:xfrm>
              <a:off x="3467100" y="5715000"/>
              <a:ext cx="0" cy="3048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609600" y="2794371"/>
              <a:ext cx="1219200" cy="4486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UCM</a:t>
              </a:r>
            </a:p>
            <a:p>
              <a:pPr algn="ctr"/>
              <a:r>
                <a:rPr lang="en-US" b="1" dirty="0">
                  <a:solidFill>
                    <a:srgbClr val="002060"/>
                  </a:solidFill>
                </a:rPr>
                <a:t>UCM6xxx</a:t>
              </a:r>
            </a:p>
          </p:txBody>
        </p:sp>
        <p:sp>
          <p:nvSpPr>
            <p:cNvPr id="37" name="Rounded Rectangle 36"/>
            <p:cNvSpPr/>
            <p:nvPr/>
          </p:nvSpPr>
          <p:spPr>
            <a:xfrm>
              <a:off x="2590800" y="2438400"/>
              <a:ext cx="16764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SIP End Device</a:t>
              </a:r>
            </a:p>
          </p:txBody>
        </p:sp>
        <p:sp>
          <p:nvSpPr>
            <p:cNvPr id="39" name="Right Arrow 38"/>
            <p:cNvSpPr/>
            <p:nvPr/>
          </p:nvSpPr>
          <p:spPr>
            <a:xfrm rot="9910816">
              <a:off x="2058181" y="3283216"/>
              <a:ext cx="742260" cy="24478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20070928">
              <a:off x="2136789" y="5557977"/>
              <a:ext cx="742260" cy="24478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Content Placeholder 2"/>
          <p:cNvSpPr txBox="1">
            <a:spLocks/>
          </p:cNvSpPr>
          <p:nvPr/>
        </p:nvSpPr>
        <p:spPr>
          <a:xfrm>
            <a:off x="174819" y="1449311"/>
            <a:ext cx="5308247" cy="609601"/>
          </a:xfrm>
          <a:prstGeom prst="rect">
            <a:avLst/>
          </a:prstGeom>
        </p:spPr>
        <p:txBody>
          <a:bodyPr vert="horz" lIns="91440" tIns="45720" rIns="91440" bIns="45720" rtlCol="0">
            <a:noAutofit/>
          </a:bodyPr>
          <a:lstStyle/>
          <a:p>
            <a:r>
              <a:rPr lang="en-US" sz="2800" b="1" dirty="0">
                <a:solidFill>
                  <a:srgbClr val="000099"/>
                </a:solidFill>
              </a:rPr>
              <a:t>Mechanism</a:t>
            </a:r>
          </a:p>
        </p:txBody>
      </p:sp>
      <p:sp>
        <p:nvSpPr>
          <p:cNvPr id="32" name="TextBox 31"/>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Tree>
    <p:extLst>
      <p:ext uri="{BB962C8B-B14F-4D97-AF65-F5344CB8AC3E}">
        <p14:creationId xmlns:p14="http://schemas.microsoft.com/office/powerpoint/2010/main" val="4138325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981200" y="1905000"/>
            <a:ext cx="57150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800" b="1" dirty="0">
              <a:solidFill>
                <a:srgbClr val="000099"/>
              </a:solidFill>
            </a:endParaRPr>
          </a:p>
        </p:txBody>
      </p:sp>
      <p:pic>
        <p:nvPicPr>
          <p:cNvPr id="2" name="Picture 1"/>
          <p:cNvPicPr>
            <a:picLocks noChangeAspect="1"/>
          </p:cNvPicPr>
          <p:nvPr/>
        </p:nvPicPr>
        <p:blipFill>
          <a:blip r:embed="rId3"/>
          <a:stretch>
            <a:fillRect/>
          </a:stretch>
        </p:blipFill>
        <p:spPr>
          <a:xfrm>
            <a:off x="503942" y="2349477"/>
            <a:ext cx="6280062" cy="3769442"/>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6970348" y="1905000"/>
            <a:ext cx="4609063" cy="4299155"/>
          </a:xfrm>
          <a:prstGeom prst="rect">
            <a:avLst/>
          </a:prstGeom>
          <a:effectLst>
            <a:outerShdw blurRad="50800" dist="38100" dir="2700000" algn="tl" rotWithShape="0">
              <a:prstClr val="black">
                <a:alpha val="40000"/>
              </a:prstClr>
            </a:outerShdw>
          </a:effectLst>
        </p:spPr>
      </p:pic>
      <p:sp>
        <p:nvSpPr>
          <p:cNvPr id="14" name="Content Placeholder 2"/>
          <p:cNvSpPr txBox="1">
            <a:spLocks/>
          </p:cNvSpPr>
          <p:nvPr/>
        </p:nvSpPr>
        <p:spPr>
          <a:xfrm>
            <a:off x="402519" y="1484780"/>
            <a:ext cx="5308247" cy="609601"/>
          </a:xfrm>
          <a:prstGeom prst="rect">
            <a:avLst/>
          </a:prstGeom>
        </p:spPr>
        <p:txBody>
          <a:bodyPr vert="horz" lIns="91440" tIns="45720" rIns="91440" bIns="45720" rtlCol="0">
            <a:noAutofit/>
          </a:bodyPr>
          <a:lstStyle/>
          <a:p>
            <a:r>
              <a:rPr lang="en-US" sz="2800" b="1" dirty="0">
                <a:solidFill>
                  <a:srgbClr val="000099"/>
                </a:solidFill>
              </a:rPr>
              <a:t>Auto Provisioning Settings</a:t>
            </a:r>
          </a:p>
        </p:txBody>
      </p:sp>
      <p:sp>
        <p:nvSpPr>
          <p:cNvPr id="15" name="Content Placeholder 2"/>
          <p:cNvSpPr txBox="1">
            <a:spLocks/>
          </p:cNvSpPr>
          <p:nvPr/>
        </p:nvSpPr>
        <p:spPr>
          <a:xfrm>
            <a:off x="402519" y="1904724"/>
            <a:ext cx="4139983" cy="500489"/>
          </a:xfrm>
          <a:prstGeom prst="rect">
            <a:avLst/>
          </a:prstGeom>
        </p:spPr>
        <p:txBody>
          <a:bodyPr vert="horz" lIns="91440" tIns="45720" rIns="91440" bIns="45720" rtlCol="0">
            <a:normAutofit fontScale="85000" lnSpcReduction="10000"/>
          </a:bodyPr>
          <a:lstStyle/>
          <a:p>
            <a:pPr>
              <a:spcBef>
                <a:spcPct val="20000"/>
              </a:spcBef>
              <a:defRPr/>
            </a:pPr>
            <a:r>
              <a:rPr lang="en-US" sz="2000" b="1" i="1" dirty="0">
                <a:solidFill>
                  <a:schemeClr val="bg1">
                    <a:lumMod val="50000"/>
                  </a:schemeClr>
                </a:solidFill>
              </a:rPr>
              <a:t>PBX &gt; Zero Config &gt; Zero Config Settings</a:t>
            </a:r>
          </a:p>
        </p:txBody>
      </p:sp>
      <p:sp>
        <p:nvSpPr>
          <p:cNvPr id="16" name="TextBox 15"/>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Tree>
    <p:extLst>
      <p:ext uri="{BB962C8B-B14F-4D97-AF65-F5344CB8AC3E}">
        <p14:creationId xmlns:p14="http://schemas.microsoft.com/office/powerpoint/2010/main" val="1171368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4601495" y="1781210"/>
            <a:ext cx="7300453" cy="4477232"/>
          </a:xfrm>
          <a:prstGeom prst="rect">
            <a:avLst/>
          </a:prstGeom>
        </p:spPr>
      </p:pic>
      <p:sp>
        <p:nvSpPr>
          <p:cNvPr id="2" name="TextBox 1"/>
          <p:cNvSpPr txBox="1"/>
          <p:nvPr/>
        </p:nvSpPr>
        <p:spPr>
          <a:xfrm>
            <a:off x="402519" y="3188904"/>
            <a:ext cx="4557981" cy="707886"/>
          </a:xfrm>
          <a:prstGeom prst="rect">
            <a:avLst/>
          </a:prstGeom>
          <a:noFill/>
        </p:spPr>
        <p:txBody>
          <a:bodyPr wrap="square" rtlCol="0">
            <a:spAutoFit/>
          </a:bodyPr>
          <a:lstStyle/>
          <a:p>
            <a:r>
              <a:rPr lang="en-US" sz="2000" dirty="0"/>
              <a:t>UCM </a:t>
            </a:r>
            <a:r>
              <a:rPr lang="en-US" sz="2000" dirty="0" err="1"/>
              <a:t>ZeroConfig</a:t>
            </a:r>
            <a:r>
              <a:rPr lang="en-US" sz="2000" dirty="0"/>
              <a:t> can be used to provision end devices deployed in different subnets.</a:t>
            </a:r>
          </a:p>
        </p:txBody>
      </p:sp>
      <p:sp>
        <p:nvSpPr>
          <p:cNvPr id="8" name="TextBox 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
        <p:nvSpPr>
          <p:cNvPr id="10" name="Content Placeholder 2"/>
          <p:cNvSpPr txBox="1">
            <a:spLocks/>
          </p:cNvSpPr>
          <p:nvPr/>
        </p:nvSpPr>
        <p:spPr>
          <a:xfrm>
            <a:off x="402519" y="1703914"/>
            <a:ext cx="3928181" cy="609601"/>
          </a:xfrm>
          <a:prstGeom prst="rect">
            <a:avLst/>
          </a:prstGeom>
        </p:spPr>
        <p:txBody>
          <a:bodyPr vert="horz" lIns="91440" tIns="45720" rIns="91440" bIns="45720" rtlCol="0">
            <a:noAutofit/>
          </a:bodyPr>
          <a:lstStyle/>
          <a:p>
            <a:r>
              <a:rPr lang="en-US" sz="2800" b="1" dirty="0">
                <a:solidFill>
                  <a:srgbClr val="000099"/>
                </a:solidFill>
              </a:rPr>
              <a:t>Provision Device from Different Subnets</a:t>
            </a:r>
          </a:p>
        </p:txBody>
      </p:sp>
    </p:spTree>
    <p:extLst>
      <p:ext uri="{BB962C8B-B14F-4D97-AF65-F5344CB8AC3E}">
        <p14:creationId xmlns:p14="http://schemas.microsoft.com/office/powerpoint/2010/main" val="2345865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09995" y="3028771"/>
            <a:ext cx="7393172" cy="3143663"/>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76981" y="3028771"/>
            <a:ext cx="4350774" cy="1015663"/>
          </a:xfrm>
          <a:prstGeom prst="rect">
            <a:avLst/>
          </a:prstGeom>
          <a:noFill/>
        </p:spPr>
        <p:txBody>
          <a:bodyPr wrap="square" rtlCol="0">
            <a:spAutoFit/>
          </a:bodyPr>
          <a:lstStyle/>
          <a:p>
            <a:r>
              <a:rPr lang="en-US" sz="2000" dirty="0"/>
              <a:t>The devices in the subnet whitelist ranges can be provisioned via UCM zero </a:t>
            </a:r>
            <a:r>
              <a:rPr lang="en-US" sz="2000" dirty="0" err="1"/>
              <a:t>config</a:t>
            </a:r>
            <a:r>
              <a:rPr lang="en-US" sz="2000" dirty="0"/>
              <a:t>.</a:t>
            </a:r>
          </a:p>
        </p:txBody>
      </p:sp>
      <p:sp>
        <p:nvSpPr>
          <p:cNvPr id="15" name="TextBox 14"/>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
        <p:nvSpPr>
          <p:cNvPr id="16" name="Content Placeholder 2"/>
          <p:cNvSpPr txBox="1">
            <a:spLocks/>
          </p:cNvSpPr>
          <p:nvPr/>
        </p:nvSpPr>
        <p:spPr>
          <a:xfrm>
            <a:off x="176981" y="1577336"/>
            <a:ext cx="6293249" cy="609601"/>
          </a:xfrm>
          <a:prstGeom prst="rect">
            <a:avLst/>
          </a:prstGeom>
        </p:spPr>
        <p:txBody>
          <a:bodyPr vert="horz" lIns="91440" tIns="45720" rIns="91440" bIns="45720" rtlCol="0">
            <a:noAutofit/>
          </a:bodyPr>
          <a:lstStyle/>
          <a:p>
            <a:r>
              <a:rPr lang="en-US" sz="2800" b="1" dirty="0">
                <a:solidFill>
                  <a:srgbClr val="000099"/>
                </a:solidFill>
              </a:rPr>
              <a:t>Provision Device from Different Subnets</a:t>
            </a:r>
          </a:p>
        </p:txBody>
      </p:sp>
      <p:sp>
        <p:nvSpPr>
          <p:cNvPr id="17" name="Content Placeholder 2"/>
          <p:cNvSpPr txBox="1">
            <a:spLocks/>
          </p:cNvSpPr>
          <p:nvPr/>
        </p:nvSpPr>
        <p:spPr>
          <a:xfrm>
            <a:off x="176981" y="2048094"/>
            <a:ext cx="8004061" cy="500489"/>
          </a:xfrm>
          <a:prstGeom prst="rect">
            <a:avLst/>
          </a:prstGeom>
        </p:spPr>
        <p:txBody>
          <a:bodyPr vert="horz" lIns="91440" tIns="45720" rIns="91440" bIns="45720" rtlCol="0">
            <a:normAutofit fontScale="92500"/>
          </a:bodyPr>
          <a:lstStyle/>
          <a:p>
            <a:pPr lvl="0">
              <a:spcBef>
                <a:spcPct val="20000"/>
              </a:spcBef>
              <a:defRPr/>
            </a:pPr>
            <a:r>
              <a:rPr lang="en-US" sz="2000" b="1" i="1" dirty="0">
                <a:solidFill>
                  <a:schemeClr val="bg1">
                    <a:lumMod val="50000"/>
                  </a:schemeClr>
                </a:solidFill>
              </a:rPr>
              <a:t>PBX-&gt; Zero Config-&gt;Zero Config Settings-&gt;Network Settings-&gt; Subnet Whitelist</a:t>
            </a:r>
          </a:p>
        </p:txBody>
      </p:sp>
    </p:spTree>
    <p:extLst>
      <p:ext uri="{BB962C8B-B14F-4D97-AF65-F5344CB8AC3E}">
        <p14:creationId xmlns:p14="http://schemas.microsoft.com/office/powerpoint/2010/main" val="2440283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519" y="2266245"/>
            <a:ext cx="8382000" cy="1371600"/>
          </a:xfrm>
        </p:spPr>
        <p:txBody>
          <a:bodyPr>
            <a:noAutofit/>
          </a:bodyPr>
          <a:lstStyle/>
          <a:p>
            <a:pPr marL="0" indent="228600"/>
            <a:r>
              <a:rPr lang="en-US" sz="2400" b="1" dirty="0"/>
              <a:t>Discovery methods</a:t>
            </a:r>
            <a:r>
              <a:rPr lang="en-US" sz="2400" dirty="0"/>
              <a:t>:</a:t>
            </a:r>
          </a:p>
          <a:p>
            <a:pPr indent="228600">
              <a:buFont typeface="Wingdings" pitchFamily="2" charset="2"/>
              <a:buChar char="q"/>
            </a:pPr>
            <a:r>
              <a:rPr lang="en-US" sz="1800" dirty="0"/>
              <a:t>PING</a:t>
            </a:r>
          </a:p>
          <a:p>
            <a:pPr indent="228600">
              <a:buFont typeface="Wingdings" pitchFamily="2" charset="2"/>
              <a:buChar char="q"/>
            </a:pPr>
            <a:r>
              <a:rPr lang="en-US" sz="1800" dirty="0"/>
              <a:t>ARP</a:t>
            </a:r>
          </a:p>
          <a:p>
            <a:pPr indent="228600">
              <a:buFont typeface="Wingdings" pitchFamily="2" charset="2"/>
              <a:buChar char="q"/>
            </a:pPr>
            <a:r>
              <a:rPr lang="en-US" sz="1800" dirty="0"/>
              <a:t>SIP MESSAGE (NOTIFY)</a:t>
            </a:r>
          </a:p>
        </p:txBody>
      </p:sp>
      <p:sp>
        <p:nvSpPr>
          <p:cNvPr id="14" name="Content Placeholder 2"/>
          <p:cNvSpPr txBox="1">
            <a:spLocks/>
          </p:cNvSpPr>
          <p:nvPr/>
        </p:nvSpPr>
        <p:spPr>
          <a:xfrm>
            <a:off x="292941" y="3886766"/>
            <a:ext cx="8001000" cy="381000"/>
          </a:xfrm>
          <a:prstGeom prst="rect">
            <a:avLst/>
          </a:prstGeom>
        </p:spPr>
        <p:txBody>
          <a:bodyPr vert="horz" lIns="91440" tIns="45720" rIns="91440" bIns="45720" rtlCol="0">
            <a:noAutofit/>
          </a:bodyPr>
          <a:lstStyle/>
          <a:p>
            <a:pPr indent="228600" algn="just">
              <a:buFont typeface="Arial" pitchFamily="34" charset="0"/>
              <a:buChar char="•"/>
              <a:defRPr/>
            </a:pPr>
            <a:r>
              <a:rPr lang="en-US" sz="2000" dirty="0"/>
              <a:t>The discovered devices will be displayed in the list.</a:t>
            </a:r>
          </a:p>
        </p:txBody>
      </p:sp>
      <p:pic>
        <p:nvPicPr>
          <p:cNvPr id="2" name="Picture 1"/>
          <p:cNvPicPr>
            <a:picLocks noChangeAspect="1"/>
          </p:cNvPicPr>
          <p:nvPr/>
        </p:nvPicPr>
        <p:blipFill>
          <a:blip r:embed="rId3"/>
          <a:stretch>
            <a:fillRect/>
          </a:stretch>
        </p:blipFill>
        <p:spPr>
          <a:xfrm>
            <a:off x="6437762" y="1815448"/>
            <a:ext cx="5498551" cy="2393487"/>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stretch>
            <a:fillRect/>
          </a:stretch>
        </p:blipFill>
        <p:spPr>
          <a:xfrm>
            <a:off x="899230" y="4387182"/>
            <a:ext cx="10393537" cy="1772638"/>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
        <p:nvSpPr>
          <p:cNvPr id="16" name="Content Placeholder 2"/>
          <p:cNvSpPr txBox="1">
            <a:spLocks/>
          </p:cNvSpPr>
          <p:nvPr/>
        </p:nvSpPr>
        <p:spPr>
          <a:xfrm>
            <a:off x="402519" y="1453861"/>
            <a:ext cx="4464449" cy="609601"/>
          </a:xfrm>
          <a:prstGeom prst="rect">
            <a:avLst/>
          </a:prstGeom>
        </p:spPr>
        <p:txBody>
          <a:bodyPr vert="horz" lIns="91440" tIns="45720" rIns="91440" bIns="45720" rtlCol="0">
            <a:noAutofit/>
          </a:bodyPr>
          <a:lstStyle/>
          <a:p>
            <a:r>
              <a:rPr lang="en-US" sz="2800" b="1" dirty="0">
                <a:solidFill>
                  <a:srgbClr val="000099"/>
                </a:solidFill>
              </a:rPr>
              <a:t>Discovery</a:t>
            </a:r>
          </a:p>
        </p:txBody>
      </p:sp>
      <p:sp>
        <p:nvSpPr>
          <p:cNvPr id="17" name="Content Placeholder 2"/>
          <p:cNvSpPr txBox="1">
            <a:spLocks/>
          </p:cNvSpPr>
          <p:nvPr/>
        </p:nvSpPr>
        <p:spPr>
          <a:xfrm>
            <a:off x="402520" y="1813218"/>
            <a:ext cx="3609041" cy="500489"/>
          </a:xfrm>
          <a:prstGeom prst="rect">
            <a:avLst/>
          </a:prstGeom>
        </p:spPr>
        <p:txBody>
          <a:bodyPr vert="horz" lIns="91440" tIns="45720" rIns="91440" bIns="45720" rtlCol="0">
            <a:normAutofit/>
          </a:bodyPr>
          <a:lstStyle/>
          <a:p>
            <a:pPr>
              <a:spcBef>
                <a:spcPct val="20000"/>
              </a:spcBef>
              <a:defRPr/>
            </a:pPr>
            <a:r>
              <a:rPr lang="en-US" sz="2000" b="1" i="1" dirty="0">
                <a:solidFill>
                  <a:schemeClr val="bg1">
                    <a:lumMod val="50000"/>
                  </a:schemeClr>
                </a:solidFill>
              </a:rPr>
              <a:t>PBX &gt; Zero Config &gt; Zero Config</a:t>
            </a:r>
          </a:p>
          <a:p>
            <a:pPr lvl="0">
              <a:spcBef>
                <a:spcPct val="20000"/>
              </a:spcBef>
              <a:defRPr/>
            </a:pPr>
            <a:endParaRPr lang="en-US" sz="2000" b="1" i="1" dirty="0">
              <a:solidFill>
                <a:schemeClr val="bg1">
                  <a:lumMod val="50000"/>
                </a:schemeClr>
              </a:solidFill>
            </a:endParaRPr>
          </a:p>
        </p:txBody>
      </p:sp>
    </p:spTree>
    <p:extLst>
      <p:ext uri="{BB962C8B-B14F-4D97-AF65-F5344CB8AC3E}">
        <p14:creationId xmlns:p14="http://schemas.microsoft.com/office/powerpoint/2010/main" val="3193125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751" y="2639014"/>
            <a:ext cx="11313972" cy="3013305"/>
          </a:xfrm>
        </p:spPr>
        <p:txBody>
          <a:bodyPr>
            <a:noAutofit/>
          </a:bodyPr>
          <a:lstStyle/>
          <a:p>
            <a:pPr marL="0" indent="0">
              <a:buNone/>
            </a:pPr>
            <a:r>
              <a:rPr lang="x-none" sz="2000" dirty="0"/>
              <a:t>Global configuration will apply to all the </a:t>
            </a:r>
            <a:r>
              <a:rPr lang="en-US" sz="2000" dirty="0"/>
              <a:t>connected </a:t>
            </a:r>
            <a:r>
              <a:rPr lang="en-US" sz="2000" dirty="0" err="1"/>
              <a:t>Grandstream</a:t>
            </a:r>
            <a:r>
              <a:rPr lang="en-US" sz="2000" dirty="0"/>
              <a:t> </a:t>
            </a:r>
            <a:r>
              <a:rPr lang="x-none" sz="2000" dirty="0"/>
              <a:t>SIP </a:t>
            </a:r>
            <a:r>
              <a:rPr lang="en-US" sz="2000" dirty="0"/>
              <a:t>end point </a:t>
            </a:r>
            <a:r>
              <a:rPr lang="x-none" sz="2000" dirty="0"/>
              <a:t>devices in the same LAN with the </a:t>
            </a:r>
            <a:r>
              <a:rPr lang="en-US" sz="2000" dirty="0"/>
              <a:t>UCM no matter what the </a:t>
            </a:r>
            <a:r>
              <a:rPr lang="en-US" sz="2000" dirty="0" err="1"/>
              <a:t>Grandstream</a:t>
            </a:r>
            <a:r>
              <a:rPr lang="en-US" sz="2000" dirty="0"/>
              <a:t> device model it is</a:t>
            </a:r>
            <a:r>
              <a:rPr lang="x-none" sz="2000" dirty="0"/>
              <a:t>. I</a:t>
            </a:r>
            <a:r>
              <a:rPr lang="en-US" sz="2000" dirty="0"/>
              <a:t>t is divided into two levels:</a:t>
            </a:r>
          </a:p>
          <a:p>
            <a:pPr marL="0" indent="0">
              <a:buNone/>
            </a:pPr>
            <a:endParaRPr lang="en-US" sz="2000" dirty="0"/>
          </a:p>
          <a:p>
            <a:pPr lvl="0">
              <a:buFont typeface="Wingdings" panose="05000000000000000000" pitchFamily="2" charset="2"/>
              <a:buChar char="§"/>
            </a:pPr>
            <a:r>
              <a:rPr lang="en-US" sz="2000" dirty="0"/>
              <a:t>Web UI-&gt;</a:t>
            </a:r>
            <a:r>
              <a:rPr lang="en-US" sz="2000" b="1" dirty="0"/>
              <a:t>PBX-&gt;Zero </a:t>
            </a:r>
            <a:r>
              <a:rPr lang="en-US" sz="2000" b="1" dirty="0" err="1"/>
              <a:t>Config</a:t>
            </a:r>
            <a:r>
              <a:rPr lang="en-US" sz="2000" b="1" dirty="0"/>
              <a:t>-&gt;Global Policy</a:t>
            </a:r>
            <a:endParaRPr lang="en-US" sz="2000" dirty="0"/>
          </a:p>
          <a:p>
            <a:pPr lvl="0">
              <a:buFont typeface="Wingdings" panose="05000000000000000000" pitchFamily="2" charset="2"/>
              <a:buChar char="§"/>
            </a:pPr>
            <a:r>
              <a:rPr lang="en-US" sz="2000" dirty="0"/>
              <a:t>Web UI-&gt;</a:t>
            </a:r>
            <a:r>
              <a:rPr lang="en-US" sz="2000" b="1" dirty="0"/>
              <a:t>PBX-&gt;Zero </a:t>
            </a:r>
            <a:r>
              <a:rPr lang="en-US" sz="2000" b="1" dirty="0" err="1"/>
              <a:t>Config</a:t>
            </a:r>
            <a:r>
              <a:rPr lang="en-US" sz="2000" b="1" dirty="0"/>
              <a:t>-&gt;Global Templates</a:t>
            </a:r>
            <a:r>
              <a:rPr lang="en-US" sz="2000" dirty="0"/>
              <a:t>.</a:t>
            </a:r>
          </a:p>
          <a:p>
            <a:pPr lvl="0">
              <a:buFont typeface="Wingdings" panose="05000000000000000000" pitchFamily="2" charset="2"/>
              <a:buChar char="§"/>
            </a:pPr>
            <a:endParaRPr lang="en-US" sz="2000" dirty="0"/>
          </a:p>
          <a:p>
            <a:pPr marL="0" indent="0">
              <a:buNone/>
            </a:pPr>
            <a:r>
              <a:rPr lang="en-US" sz="2000" b="1" dirty="0"/>
              <a:t>Global Templates</a:t>
            </a:r>
            <a:r>
              <a:rPr lang="en-US" sz="2000" dirty="0"/>
              <a:t> configuration has higher priority to </a:t>
            </a:r>
            <a:r>
              <a:rPr lang="en-US" sz="2000" b="1" dirty="0"/>
              <a:t>Global Policy</a:t>
            </a:r>
            <a:r>
              <a:rPr lang="en-US" sz="2000" dirty="0"/>
              <a:t> configuration, and both will take effect.</a:t>
            </a:r>
          </a:p>
        </p:txBody>
      </p:sp>
      <p:sp>
        <p:nvSpPr>
          <p:cNvPr id="12" name="Content Placeholder 2"/>
          <p:cNvSpPr txBox="1">
            <a:spLocks/>
          </p:cNvSpPr>
          <p:nvPr/>
        </p:nvSpPr>
        <p:spPr>
          <a:xfrm>
            <a:off x="273389" y="1820608"/>
            <a:ext cx="6322746" cy="609601"/>
          </a:xfrm>
          <a:prstGeom prst="rect">
            <a:avLst/>
          </a:prstGeom>
        </p:spPr>
        <p:txBody>
          <a:bodyPr vert="horz" lIns="91440" tIns="45720" rIns="91440" bIns="45720" rtlCol="0">
            <a:noAutofit/>
          </a:bodyPr>
          <a:lstStyle/>
          <a:p>
            <a:r>
              <a:rPr lang="en-US" sz="2800" b="1" dirty="0">
                <a:solidFill>
                  <a:srgbClr val="000099"/>
                </a:solidFill>
              </a:rPr>
              <a:t>Global Configuration </a:t>
            </a:r>
          </a:p>
        </p:txBody>
      </p:sp>
      <p:sp>
        <p:nvSpPr>
          <p:cNvPr id="5" name="TextBox 4"/>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Tree>
    <p:extLst>
      <p:ext uri="{BB962C8B-B14F-4D97-AF65-F5344CB8AC3E}">
        <p14:creationId xmlns:p14="http://schemas.microsoft.com/office/powerpoint/2010/main" val="3234047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505" y="2489736"/>
            <a:ext cx="6375401" cy="990600"/>
          </a:xfrm>
        </p:spPr>
        <p:txBody>
          <a:bodyPr>
            <a:noAutofit/>
          </a:bodyPr>
          <a:lstStyle/>
          <a:p>
            <a:pPr marL="0" indent="0">
              <a:buNone/>
            </a:pPr>
            <a:r>
              <a:rPr lang="en-US" sz="1800" dirty="0"/>
              <a:t>Global Policy can be accessed in web GUI-&gt;</a:t>
            </a:r>
            <a:r>
              <a:rPr lang="en-US" sz="1800" b="1" dirty="0"/>
              <a:t>PBX-&gt;Zero </a:t>
            </a:r>
            <a:r>
              <a:rPr lang="en-US" sz="1800" b="1" dirty="0" err="1"/>
              <a:t>Config</a:t>
            </a:r>
            <a:r>
              <a:rPr lang="en-US" sz="1800" b="1" dirty="0"/>
              <a:t>-&gt;Global Policy</a:t>
            </a:r>
            <a:r>
              <a:rPr lang="en-US" sz="1800" dirty="0"/>
              <a:t> page. On the top of the configuration table, users can select category in the "Options" dropdown list to quickly navigate to the category. The categories are:</a:t>
            </a:r>
          </a:p>
          <a:p>
            <a:pPr marL="0" indent="0">
              <a:buNone/>
            </a:pPr>
            <a:endParaRPr lang="en-US" sz="1800" dirty="0"/>
          </a:p>
        </p:txBody>
      </p:sp>
      <p:sp>
        <p:nvSpPr>
          <p:cNvPr id="11" name="Content Placeholder 2"/>
          <p:cNvSpPr txBox="1">
            <a:spLocks/>
          </p:cNvSpPr>
          <p:nvPr/>
        </p:nvSpPr>
        <p:spPr>
          <a:xfrm>
            <a:off x="346283" y="1714887"/>
            <a:ext cx="57150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defRPr/>
            </a:pPr>
            <a:r>
              <a:rPr lang="en-US" sz="2400" b="1" dirty="0">
                <a:solidFill>
                  <a:schemeClr val="accent1"/>
                </a:solidFill>
              </a:rPr>
              <a:t>Global Policy</a:t>
            </a:r>
          </a:p>
        </p:txBody>
      </p:sp>
      <p:sp>
        <p:nvSpPr>
          <p:cNvPr id="2" name="TextBox 1"/>
          <p:cNvSpPr txBox="1"/>
          <p:nvPr/>
        </p:nvSpPr>
        <p:spPr>
          <a:xfrm>
            <a:off x="98905" y="3697070"/>
            <a:ext cx="5987778" cy="2970044"/>
          </a:xfrm>
          <a:prstGeom prst="rect">
            <a:avLst/>
          </a:prstGeom>
          <a:noFill/>
        </p:spPr>
        <p:txBody>
          <a:bodyPr wrap="square" rtlCol="0">
            <a:spAutoFit/>
          </a:bodyPr>
          <a:lstStyle/>
          <a:p>
            <a:pPr lvl="0">
              <a:spcAft>
                <a:spcPts val="600"/>
              </a:spcAft>
              <a:buFont typeface="Wingdings" panose="05000000000000000000" pitchFamily="2" charset="2"/>
              <a:buChar char="§"/>
            </a:pPr>
            <a:r>
              <a:rPr lang="en-US" b="1" dirty="0"/>
              <a:t> Localization</a:t>
            </a:r>
            <a:r>
              <a:rPr lang="en-US" dirty="0"/>
              <a:t>: configure display language, date and time.</a:t>
            </a:r>
          </a:p>
          <a:p>
            <a:pPr lvl="0">
              <a:spcAft>
                <a:spcPts val="600"/>
              </a:spcAft>
              <a:buFont typeface="Wingdings" panose="05000000000000000000" pitchFamily="2" charset="2"/>
              <a:buChar char="§"/>
            </a:pPr>
            <a:r>
              <a:rPr lang="en-US" b="1" dirty="0"/>
              <a:t> Contact List</a:t>
            </a:r>
            <a:r>
              <a:rPr lang="en-US" dirty="0"/>
              <a:t>: configure LDAP and XML phonebook download.</a:t>
            </a:r>
          </a:p>
          <a:p>
            <a:pPr>
              <a:spcAft>
                <a:spcPts val="600"/>
              </a:spcAft>
              <a:buFont typeface="Wingdings" panose="05000000000000000000" pitchFamily="2" charset="2"/>
              <a:buChar char="§"/>
            </a:pPr>
            <a:r>
              <a:rPr lang="en-US" b="1" dirty="0"/>
              <a:t> Maintenance</a:t>
            </a:r>
            <a:r>
              <a:rPr lang="en-US" dirty="0"/>
              <a:t>: configure upgrading, web access, Telnet/SSH access and syslog.</a:t>
            </a:r>
          </a:p>
          <a:p>
            <a:pPr lvl="0">
              <a:spcAft>
                <a:spcPts val="600"/>
              </a:spcAft>
              <a:buFont typeface="Wingdings" panose="05000000000000000000" pitchFamily="2" charset="2"/>
              <a:buChar char="§"/>
            </a:pPr>
            <a:r>
              <a:rPr lang="en-US" b="1" dirty="0"/>
              <a:t> Network Settings</a:t>
            </a:r>
            <a:r>
              <a:rPr lang="en-US" dirty="0"/>
              <a:t>: configure IP address, </a:t>
            </a:r>
            <a:r>
              <a:rPr lang="en-US" dirty="0" err="1"/>
              <a:t>QoS</a:t>
            </a:r>
            <a:r>
              <a:rPr lang="en-US" dirty="0"/>
              <a:t> and STUN settings.</a:t>
            </a:r>
          </a:p>
          <a:p>
            <a:pPr lvl="0">
              <a:spcAft>
                <a:spcPts val="600"/>
              </a:spcAft>
              <a:buFont typeface="Wingdings" panose="05000000000000000000" pitchFamily="2" charset="2"/>
              <a:buChar char="§"/>
            </a:pPr>
            <a:r>
              <a:rPr lang="en-US" b="1" dirty="0"/>
              <a:t> Customization</a:t>
            </a:r>
            <a:r>
              <a:rPr lang="en-US" dirty="0"/>
              <a:t>: customize LCD screen wallpaper for the supported models.</a:t>
            </a:r>
          </a:p>
          <a:p>
            <a:endParaRPr lang="en-US" dirty="0"/>
          </a:p>
        </p:txBody>
      </p:sp>
      <p:pic>
        <p:nvPicPr>
          <p:cNvPr id="4" name="Picture 3"/>
          <p:cNvPicPr>
            <a:picLocks noChangeAspect="1"/>
          </p:cNvPicPr>
          <p:nvPr/>
        </p:nvPicPr>
        <p:blipFill>
          <a:blip r:embed="rId3"/>
          <a:stretch>
            <a:fillRect/>
          </a:stretch>
        </p:blipFill>
        <p:spPr>
          <a:xfrm>
            <a:off x="6382712" y="2209857"/>
            <a:ext cx="5703752" cy="4045621"/>
          </a:xfrm>
          <a:prstGeom prst="rect">
            <a:avLst/>
          </a:prstGeom>
        </p:spPr>
      </p:pic>
      <p:sp>
        <p:nvSpPr>
          <p:cNvPr id="15" name="Content Placeholder 2"/>
          <p:cNvSpPr txBox="1">
            <a:spLocks/>
          </p:cNvSpPr>
          <p:nvPr/>
        </p:nvSpPr>
        <p:spPr>
          <a:xfrm>
            <a:off x="308183" y="1248110"/>
            <a:ext cx="6499726" cy="609601"/>
          </a:xfrm>
          <a:prstGeom prst="rect">
            <a:avLst/>
          </a:prstGeom>
        </p:spPr>
        <p:txBody>
          <a:bodyPr vert="horz" lIns="91440" tIns="45720" rIns="91440" bIns="45720" rtlCol="0">
            <a:noAutofit/>
          </a:bodyPr>
          <a:lstStyle/>
          <a:p>
            <a:r>
              <a:rPr lang="en-US" sz="2800" b="1" dirty="0">
                <a:solidFill>
                  <a:srgbClr val="000099"/>
                </a:solidFill>
              </a:rPr>
              <a:t>Global Configuration </a:t>
            </a:r>
          </a:p>
        </p:txBody>
      </p:sp>
      <p:sp>
        <p:nvSpPr>
          <p:cNvPr id="16" name="Content Placeholder 2"/>
          <p:cNvSpPr txBox="1">
            <a:spLocks/>
          </p:cNvSpPr>
          <p:nvPr/>
        </p:nvSpPr>
        <p:spPr>
          <a:xfrm>
            <a:off x="308183" y="2115732"/>
            <a:ext cx="3609041" cy="500489"/>
          </a:xfrm>
          <a:prstGeom prst="rect">
            <a:avLst/>
          </a:prstGeom>
        </p:spPr>
        <p:txBody>
          <a:bodyPr vert="horz" lIns="91440" tIns="45720" rIns="91440" bIns="45720" rtlCol="0">
            <a:normAutofit fontScale="92500"/>
          </a:bodyPr>
          <a:lstStyle/>
          <a:p>
            <a:pPr>
              <a:spcBef>
                <a:spcPct val="20000"/>
              </a:spcBef>
              <a:defRPr/>
            </a:pPr>
            <a:r>
              <a:rPr lang="en-US" sz="2000" b="1" i="1" dirty="0">
                <a:solidFill>
                  <a:schemeClr val="bg1">
                    <a:lumMod val="50000"/>
                  </a:schemeClr>
                </a:solidFill>
              </a:rPr>
              <a:t>PBX &gt; Zero Config &gt; Global Policy</a:t>
            </a:r>
          </a:p>
          <a:p>
            <a:pPr lvl="0">
              <a:spcBef>
                <a:spcPct val="20000"/>
              </a:spcBef>
              <a:defRPr/>
            </a:pPr>
            <a:endParaRPr lang="en-US" sz="2000" b="1" i="1" dirty="0">
              <a:solidFill>
                <a:schemeClr val="bg1">
                  <a:lumMod val="50000"/>
                </a:schemeClr>
              </a:solidFill>
            </a:endParaRPr>
          </a:p>
        </p:txBody>
      </p:sp>
      <p:sp>
        <p:nvSpPr>
          <p:cNvPr id="9" name="TextBox 8"/>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Tree>
    <p:extLst>
      <p:ext uri="{BB962C8B-B14F-4D97-AF65-F5344CB8AC3E}">
        <p14:creationId xmlns:p14="http://schemas.microsoft.com/office/powerpoint/2010/main" val="3676653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9773" y="2683515"/>
            <a:ext cx="5990555"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Low" eaLnBrk="0" fontAlgn="base" hangingPunct="0">
              <a:spcBef>
                <a:spcPct val="0"/>
              </a:spcBef>
              <a:spcAft>
                <a:spcPct val="0"/>
              </a:spcAft>
            </a:pPr>
            <a:r>
              <a:rPr lang="en-US" altLang="en-US" dirty="0"/>
              <a:t>Global Templates can be accessed in web GUI-&gt;</a:t>
            </a:r>
            <a:r>
              <a:rPr lang="en-US" altLang="en-US" b="1" dirty="0"/>
              <a:t>PBX-&gt;Zero </a:t>
            </a:r>
            <a:r>
              <a:rPr lang="en-US" altLang="en-US" b="1" dirty="0" err="1"/>
              <a:t>Config</a:t>
            </a:r>
            <a:r>
              <a:rPr lang="en-US" altLang="en-US" b="1" dirty="0"/>
              <a:t>-&gt;Global Templates</a:t>
            </a:r>
            <a:r>
              <a:rPr lang="en-US" altLang="en-US" dirty="0"/>
              <a:t>. </a:t>
            </a:r>
          </a:p>
          <a:p>
            <a:pPr algn="justLow" eaLnBrk="0" fontAlgn="base" hangingPunct="0">
              <a:spcBef>
                <a:spcPct val="0"/>
              </a:spcBef>
              <a:spcAft>
                <a:spcPct val="0"/>
              </a:spcAft>
            </a:pPr>
            <a:endParaRPr lang="en-US" altLang="en-US" dirty="0"/>
          </a:p>
          <a:p>
            <a:pPr algn="justLow" eaLnBrk="0" fontAlgn="base" hangingPunct="0">
              <a:spcBef>
                <a:spcPct val="0"/>
              </a:spcBef>
              <a:spcAft>
                <a:spcPct val="0"/>
              </a:spcAft>
            </a:pPr>
            <a:r>
              <a:rPr lang="en-US" altLang="en-US" dirty="0"/>
              <a:t>Users can create multiple global templates with different sets of configurations and save the templates. </a:t>
            </a:r>
          </a:p>
          <a:p>
            <a:pPr algn="justLow" eaLnBrk="0" fontAlgn="base" hangingPunct="0">
              <a:spcBef>
                <a:spcPct val="0"/>
              </a:spcBef>
              <a:spcAft>
                <a:spcPct val="0"/>
              </a:spcAft>
            </a:pPr>
            <a:endParaRPr lang="en-US" altLang="en-US" dirty="0"/>
          </a:p>
          <a:p>
            <a:pPr algn="justLow" eaLnBrk="0" fontAlgn="base" hangingPunct="0">
              <a:spcBef>
                <a:spcPct val="0"/>
              </a:spcBef>
              <a:spcAft>
                <a:spcPct val="0"/>
              </a:spcAft>
            </a:pPr>
            <a:r>
              <a:rPr lang="en-US" altLang="en-US" dirty="0"/>
              <a:t>Later on, when the user configures the device in </a:t>
            </a:r>
            <a:r>
              <a:rPr lang="en-US" altLang="en-US" b="1" dirty="0"/>
              <a:t>Edit Device dialog-&gt;Advanced Settings</a:t>
            </a:r>
            <a:r>
              <a:rPr lang="en-US" altLang="en-US" dirty="0"/>
              <a:t>, the user can select to use one of the global template for the device. </a:t>
            </a:r>
          </a:p>
        </p:txBody>
      </p:sp>
      <p:pic>
        <p:nvPicPr>
          <p:cNvPr id="205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589" y="1386629"/>
            <a:ext cx="5504204" cy="4851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p:cNvSpPr txBox="1">
            <a:spLocks/>
          </p:cNvSpPr>
          <p:nvPr/>
        </p:nvSpPr>
        <p:spPr>
          <a:xfrm>
            <a:off x="453354" y="1812822"/>
            <a:ext cx="57150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defRPr/>
            </a:pPr>
            <a:r>
              <a:rPr lang="en-US" sz="2400" b="1" dirty="0">
                <a:solidFill>
                  <a:schemeClr val="accent1"/>
                </a:solidFill>
              </a:rPr>
              <a:t>Global Templates</a:t>
            </a:r>
          </a:p>
        </p:txBody>
      </p:sp>
      <p:sp>
        <p:nvSpPr>
          <p:cNvPr id="16" name="Content Placeholder 2"/>
          <p:cNvSpPr txBox="1">
            <a:spLocks/>
          </p:cNvSpPr>
          <p:nvPr/>
        </p:nvSpPr>
        <p:spPr>
          <a:xfrm>
            <a:off x="199319" y="1373929"/>
            <a:ext cx="6499726" cy="609601"/>
          </a:xfrm>
          <a:prstGeom prst="rect">
            <a:avLst/>
          </a:prstGeom>
        </p:spPr>
        <p:txBody>
          <a:bodyPr vert="horz" lIns="91440" tIns="45720" rIns="91440" bIns="45720" rtlCol="0">
            <a:noAutofit/>
          </a:bodyPr>
          <a:lstStyle/>
          <a:p>
            <a:r>
              <a:rPr lang="en-US" sz="2800" b="1" dirty="0">
                <a:solidFill>
                  <a:srgbClr val="000099"/>
                </a:solidFill>
              </a:rPr>
              <a:t>Global Configuration </a:t>
            </a:r>
          </a:p>
        </p:txBody>
      </p:sp>
      <p:sp>
        <p:nvSpPr>
          <p:cNvPr id="17" name="Content Placeholder 2"/>
          <p:cNvSpPr txBox="1">
            <a:spLocks/>
          </p:cNvSpPr>
          <p:nvPr/>
        </p:nvSpPr>
        <p:spPr>
          <a:xfrm>
            <a:off x="250119" y="2200913"/>
            <a:ext cx="3609041" cy="500489"/>
          </a:xfrm>
          <a:prstGeom prst="rect">
            <a:avLst/>
          </a:prstGeom>
        </p:spPr>
        <p:txBody>
          <a:bodyPr vert="horz" lIns="91440" tIns="45720" rIns="91440" bIns="45720" rtlCol="0">
            <a:normAutofit fontScale="85000" lnSpcReduction="10000"/>
          </a:bodyPr>
          <a:lstStyle/>
          <a:p>
            <a:pPr>
              <a:spcBef>
                <a:spcPct val="20000"/>
              </a:spcBef>
              <a:defRPr/>
            </a:pPr>
            <a:r>
              <a:rPr lang="en-US" sz="2000" b="1" i="1" dirty="0">
                <a:solidFill>
                  <a:schemeClr val="bg1">
                    <a:lumMod val="50000"/>
                  </a:schemeClr>
                </a:solidFill>
              </a:rPr>
              <a:t>PBX &gt; Zero Config &gt; Global Templates</a:t>
            </a:r>
          </a:p>
          <a:p>
            <a:pPr lvl="0">
              <a:spcBef>
                <a:spcPct val="20000"/>
              </a:spcBef>
              <a:defRPr/>
            </a:pPr>
            <a:endParaRPr lang="en-US" sz="2000" b="1" i="1" dirty="0">
              <a:solidFill>
                <a:schemeClr val="bg1">
                  <a:lumMod val="50000"/>
                </a:schemeClr>
              </a:solidFill>
            </a:endParaRPr>
          </a:p>
        </p:txBody>
      </p:sp>
      <p:sp>
        <p:nvSpPr>
          <p:cNvPr id="18" name="TextBox 1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Tree>
    <p:extLst>
      <p:ext uri="{BB962C8B-B14F-4D97-AF65-F5344CB8AC3E}">
        <p14:creationId xmlns:p14="http://schemas.microsoft.com/office/powerpoint/2010/main" val="2502327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74521" y="2528997"/>
            <a:ext cx="5680587"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Low" eaLnBrk="0" fontAlgn="base" hangingPunct="0">
              <a:spcBef>
                <a:spcPct val="0"/>
              </a:spcBef>
              <a:spcAft>
                <a:spcPct val="0"/>
              </a:spcAft>
            </a:pPr>
            <a:r>
              <a:rPr lang="en-US" dirty="0"/>
              <a:t>Model layer configuration allows users to apply </a:t>
            </a:r>
            <a:r>
              <a:rPr lang="en-US" b="1" u="sng" dirty="0"/>
              <a:t>model-specific</a:t>
            </a:r>
            <a:r>
              <a:rPr lang="en-US" dirty="0"/>
              <a:t> configurations to different devices. </a:t>
            </a:r>
          </a:p>
          <a:p>
            <a:pPr lvl="0" algn="justLow" eaLnBrk="0" fontAlgn="base" hangingPunct="0">
              <a:spcBef>
                <a:spcPct val="0"/>
              </a:spcBef>
              <a:spcAft>
                <a:spcPct val="0"/>
              </a:spcAft>
            </a:pPr>
            <a:endParaRPr lang="en-US" dirty="0"/>
          </a:p>
          <a:p>
            <a:pPr lvl="0" algn="justLow" eaLnBrk="0" fontAlgn="base" hangingPunct="0">
              <a:spcBef>
                <a:spcPct val="0"/>
              </a:spcBef>
              <a:spcAft>
                <a:spcPct val="0"/>
              </a:spcAft>
            </a:pPr>
            <a:r>
              <a:rPr lang="en-US" dirty="0"/>
              <a:t>Users could create/edit/delete a model template by accessing web GUI, page </a:t>
            </a:r>
            <a:r>
              <a:rPr lang="en-US" b="1" dirty="0"/>
              <a:t>PBX-&gt;Zero </a:t>
            </a:r>
            <a:r>
              <a:rPr lang="en-US" b="1" dirty="0" err="1"/>
              <a:t>Config</a:t>
            </a:r>
            <a:r>
              <a:rPr lang="en-US" b="1" dirty="0"/>
              <a:t>-&gt;Model Templates</a:t>
            </a:r>
            <a:r>
              <a:rPr lang="en-US" dirty="0"/>
              <a:t>. </a:t>
            </a:r>
          </a:p>
          <a:p>
            <a:pPr lvl="0" algn="justLow" eaLnBrk="0" fontAlgn="base" hangingPunct="0">
              <a:spcBef>
                <a:spcPct val="0"/>
              </a:spcBef>
              <a:spcAft>
                <a:spcPct val="0"/>
              </a:spcAft>
            </a:pPr>
            <a:endParaRPr lang="en-US" dirty="0"/>
          </a:p>
          <a:p>
            <a:pPr lvl="0" algn="justLow" eaLnBrk="0" fontAlgn="base" hangingPunct="0">
              <a:spcBef>
                <a:spcPct val="0"/>
              </a:spcBef>
              <a:spcAft>
                <a:spcPct val="0"/>
              </a:spcAft>
            </a:pPr>
            <a:r>
              <a:rPr lang="en-US" dirty="0"/>
              <a:t>If multiple model templates are created and enabled, when the user configures the device in Edit Device dialog-&gt;Advanced Settings, the user can select to use one of the model template for the device. </a:t>
            </a:r>
            <a:endParaRPr lang="en-US" altLang="en-US" dirty="0"/>
          </a:p>
        </p:txBody>
      </p:sp>
      <p:sp>
        <p:nvSpPr>
          <p:cNvPr id="14" name="Content Placeholder 2"/>
          <p:cNvSpPr txBox="1">
            <a:spLocks/>
          </p:cNvSpPr>
          <p:nvPr/>
        </p:nvSpPr>
        <p:spPr>
          <a:xfrm>
            <a:off x="174521" y="1459373"/>
            <a:ext cx="6425984" cy="609601"/>
          </a:xfrm>
          <a:prstGeom prst="rect">
            <a:avLst/>
          </a:prstGeom>
        </p:spPr>
        <p:txBody>
          <a:bodyPr vert="horz" lIns="91440" tIns="45720" rIns="91440" bIns="45720" rtlCol="0">
            <a:noAutofit/>
          </a:bodyPr>
          <a:lstStyle/>
          <a:p>
            <a:r>
              <a:rPr lang="en-US" sz="2800" b="1" dirty="0">
                <a:solidFill>
                  <a:srgbClr val="000099"/>
                </a:solidFill>
              </a:rPr>
              <a:t>Model Configuration</a:t>
            </a:r>
          </a:p>
        </p:txBody>
      </p:sp>
      <p:sp>
        <p:nvSpPr>
          <p:cNvPr id="15" name="Content Placeholder 2"/>
          <p:cNvSpPr txBox="1">
            <a:spLocks/>
          </p:cNvSpPr>
          <p:nvPr/>
        </p:nvSpPr>
        <p:spPr>
          <a:xfrm>
            <a:off x="174521" y="1934746"/>
            <a:ext cx="3623790" cy="423679"/>
          </a:xfrm>
          <a:prstGeom prst="rect">
            <a:avLst/>
          </a:prstGeom>
        </p:spPr>
        <p:txBody>
          <a:bodyPr vert="horz" lIns="91440" tIns="45720" rIns="91440" bIns="45720" rtlCol="0">
            <a:normAutofit fontScale="85000" lnSpcReduction="10000"/>
          </a:bodyPr>
          <a:lstStyle/>
          <a:p>
            <a:pPr>
              <a:spcBef>
                <a:spcPct val="20000"/>
              </a:spcBef>
              <a:defRPr/>
            </a:pPr>
            <a:r>
              <a:rPr lang="en-US" sz="2000" b="1" i="1" dirty="0">
                <a:solidFill>
                  <a:schemeClr val="bg1">
                    <a:lumMod val="50000"/>
                  </a:schemeClr>
                </a:solidFill>
              </a:rPr>
              <a:t>PBX &gt; Zero Config &gt; Model Templates</a:t>
            </a:r>
          </a:p>
          <a:p>
            <a:pPr lvl="0">
              <a:spcBef>
                <a:spcPct val="20000"/>
              </a:spcBef>
              <a:defRPr/>
            </a:pPr>
            <a:endParaRPr lang="en-US" sz="2000" b="1" i="1" dirty="0">
              <a:solidFill>
                <a:schemeClr val="bg1">
                  <a:lumMod val="50000"/>
                </a:schemeClr>
              </a:solidFill>
            </a:endParaRPr>
          </a:p>
        </p:txBody>
      </p:sp>
      <p:sp>
        <p:nvSpPr>
          <p:cNvPr id="16" name="TextBox 15"/>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pic>
        <p:nvPicPr>
          <p:cNvPr id="2" name="Picture 1"/>
          <p:cNvPicPr>
            <a:picLocks noChangeAspect="1"/>
          </p:cNvPicPr>
          <p:nvPr/>
        </p:nvPicPr>
        <p:blipFill>
          <a:blip r:embed="rId3"/>
          <a:stretch>
            <a:fillRect/>
          </a:stretch>
        </p:blipFill>
        <p:spPr>
          <a:xfrm>
            <a:off x="6429095" y="1539029"/>
            <a:ext cx="5425839" cy="475853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70390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6014" y="967184"/>
            <a:ext cx="9144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tr-TR" sz="2400" b="1" i="0" u="none" strike="noStrike" kern="1200" cap="none" spc="0" normalizeH="0" baseline="0" noProof="0" dirty="0" smtClean="0">
                <a:ln>
                  <a:noFill/>
                </a:ln>
                <a:solidFill>
                  <a:srgbClr val="0000B4"/>
                </a:solidFill>
                <a:effectLst/>
                <a:uLnTx/>
                <a:uFillTx/>
                <a:latin typeface="Calibri"/>
                <a:ea typeface="+mn-ea"/>
                <a:cs typeface="+mn-cs"/>
              </a:rPr>
              <a:t>Şirkete Genel Bakış</a:t>
            </a:r>
            <a:endParaRPr kumimoji="0" lang="en-US" sz="2400" b="1" i="0" u="none" strike="noStrike" kern="1200" cap="none" spc="0" normalizeH="0" baseline="0" noProof="0" dirty="0">
              <a:ln>
                <a:noFill/>
              </a:ln>
              <a:solidFill>
                <a:srgbClr val="0000B4"/>
              </a:solidFill>
              <a:effectLst/>
              <a:uLnTx/>
              <a:uFillTx/>
              <a:latin typeface="Calibri"/>
              <a:ea typeface="+mn-ea"/>
              <a:cs typeface="+mn-cs"/>
            </a:endParaRPr>
          </a:p>
        </p:txBody>
      </p:sp>
      <p:sp>
        <p:nvSpPr>
          <p:cNvPr id="33" name="Rectangle 32"/>
          <p:cNvSpPr/>
          <p:nvPr/>
        </p:nvSpPr>
        <p:spPr>
          <a:xfrm>
            <a:off x="765082" y="1718358"/>
            <a:ext cx="3767788" cy="3693319"/>
          </a:xfrm>
          <a:prstGeom prst="rect">
            <a:avLst/>
          </a:prstGeom>
        </p:spPr>
        <p:txBody>
          <a:bodyPr wrap="square">
            <a:spAutoFit/>
          </a:bodyPr>
          <a:lstStyle/>
          <a:p>
            <a:pPr marL="214313" marR="0" lvl="0" indent="-214313"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it-IT" sz="1800" b="0" i="0" u="none" strike="noStrike" kern="1200" cap="none" spc="0" normalizeH="0" baseline="0" noProof="0" dirty="0">
                <a:ln>
                  <a:noFill/>
                </a:ln>
                <a:solidFill>
                  <a:sysClr val="windowText" lastClr="000000"/>
                </a:solidFill>
                <a:effectLst/>
                <a:uLnTx/>
                <a:uFillTx/>
                <a:latin typeface="Calibri"/>
                <a:ea typeface="+mn-ea"/>
                <a:cs typeface="Arial" pitchFamily="34" charset="0"/>
              </a:rPr>
              <a:t> </a:t>
            </a:r>
            <a:r>
              <a:rPr kumimoji="0" lang="it-IT" sz="1800" b="0" i="0" u="none" strike="noStrike" kern="1200" cap="none" spc="0" normalizeH="0" baseline="0" noProof="0" dirty="0" smtClean="0">
                <a:ln>
                  <a:noFill/>
                </a:ln>
                <a:solidFill>
                  <a:sysClr val="windowText" lastClr="000000"/>
                </a:solidFill>
                <a:effectLst/>
                <a:uLnTx/>
                <a:uFillTx/>
                <a:latin typeface="Calibri"/>
                <a:ea typeface="+mn-ea"/>
                <a:cs typeface="Arial" pitchFamily="34" charset="0"/>
              </a:rPr>
              <a:t>2002</a:t>
            </a:r>
            <a:r>
              <a:rPr kumimoji="0" lang="tr-TR" sz="1800" b="0" i="0" u="none" strike="noStrike" kern="1200" cap="none" spc="0" normalizeH="0" baseline="0" noProof="0" dirty="0" smtClean="0">
                <a:ln>
                  <a:noFill/>
                </a:ln>
                <a:solidFill>
                  <a:sysClr val="windowText" lastClr="000000"/>
                </a:solidFill>
                <a:effectLst/>
                <a:uLnTx/>
                <a:uFillTx/>
                <a:latin typeface="Calibri"/>
                <a:ea typeface="+mn-ea"/>
                <a:cs typeface="Arial" pitchFamily="34" charset="0"/>
              </a:rPr>
              <a:t> yılında</a:t>
            </a:r>
            <a:r>
              <a:rPr kumimoji="0" lang="tr-TR" sz="1800" b="0" i="0" u="none" strike="noStrike" kern="1200" cap="none" spc="0" normalizeH="0" noProof="0" dirty="0" smtClean="0">
                <a:ln>
                  <a:noFill/>
                </a:ln>
                <a:solidFill>
                  <a:sysClr val="windowText" lastClr="000000"/>
                </a:solidFill>
                <a:effectLst/>
                <a:uLnTx/>
                <a:uFillTx/>
                <a:latin typeface="Calibri"/>
                <a:ea typeface="+mn-ea"/>
                <a:cs typeface="Arial" pitchFamily="34" charset="0"/>
              </a:rPr>
              <a:t> kuruldu</a:t>
            </a:r>
            <a:endParaRPr kumimoji="0" lang="it-IT" sz="1800" b="0" i="0" u="none" strike="noStrike" kern="1200" cap="none" spc="0" normalizeH="0" baseline="0" noProof="0" dirty="0">
              <a:ln>
                <a:noFill/>
              </a:ln>
              <a:solidFill>
                <a:sysClr val="windowText" lastClr="000000"/>
              </a:solidFill>
              <a:effectLst/>
              <a:uLnTx/>
              <a:uFillTx/>
              <a:latin typeface="Calibri"/>
              <a:ea typeface="+mn-ea"/>
              <a:cs typeface="Arial" pitchFamily="34" charset="0"/>
            </a:endParaRPr>
          </a:p>
          <a:p>
            <a:pPr marL="214313" marR="0" lvl="0" indent="-214313" algn="l" defTabSz="914400" rtl="0" eaLnBrk="1" fontAlgn="auto" latinLnBrk="0" hangingPunct="1">
              <a:lnSpc>
                <a:spcPct val="100000"/>
              </a:lnSpc>
              <a:spcBef>
                <a:spcPts val="0"/>
              </a:spcBef>
              <a:spcAft>
                <a:spcPts val="0"/>
              </a:spcAft>
              <a:buClr>
                <a:srgbClr val="4F81BD"/>
              </a:buClr>
              <a:buSzTx/>
              <a:buFont typeface="Arial" pitchFamily="34" charset="0"/>
              <a:buChar char="•"/>
              <a:tabLst/>
              <a:defRPr/>
            </a:pPr>
            <a:endParaRPr kumimoji="0" lang="it-IT" sz="1800" b="0" i="0" u="none" strike="noStrike" kern="1200" cap="none" spc="0" normalizeH="0" baseline="0" noProof="0" dirty="0">
              <a:ln>
                <a:noFill/>
              </a:ln>
              <a:solidFill>
                <a:sysClr val="windowText" lastClr="000000"/>
              </a:solidFill>
              <a:effectLst/>
              <a:uLnTx/>
              <a:uFillTx/>
              <a:latin typeface="Calibri"/>
              <a:ea typeface="+mn-ea"/>
              <a:cs typeface="Arial" pitchFamily="34" charset="0"/>
            </a:endParaRP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smtClean="0">
                <a:ln>
                  <a:noFill/>
                </a:ln>
                <a:solidFill>
                  <a:sysClr val="windowText" lastClr="000000"/>
                </a:solidFill>
                <a:effectLst/>
                <a:uLnTx/>
                <a:uFillTx/>
                <a:latin typeface="Calibri"/>
                <a:ea typeface="+mn-ea"/>
                <a:cs typeface="Arial" pitchFamily="34" charset="0"/>
              </a:rPr>
              <a:t>500</a:t>
            </a:r>
            <a:r>
              <a:rPr kumimoji="0" lang="tr-TR" sz="1800" b="0" i="0" u="none" strike="noStrike" kern="1200" cap="none" spc="0" normalizeH="0" baseline="0" noProof="0" dirty="0" smtClean="0">
                <a:ln>
                  <a:noFill/>
                </a:ln>
                <a:solidFill>
                  <a:sysClr val="windowText" lastClr="000000"/>
                </a:solidFill>
                <a:effectLst/>
                <a:uLnTx/>
                <a:uFillTx/>
                <a:latin typeface="Calibri"/>
                <a:ea typeface="+mn-ea"/>
                <a:cs typeface="Arial" pitchFamily="34" charset="0"/>
              </a:rPr>
              <a:t>’den fazla çalışanı</a:t>
            </a:r>
            <a:r>
              <a:rPr kumimoji="0" lang="tr-TR" sz="1800" b="0" i="0" u="none" strike="noStrike" kern="1200" cap="none" spc="0" normalizeH="0" noProof="0" dirty="0" smtClean="0">
                <a:ln>
                  <a:noFill/>
                </a:ln>
                <a:solidFill>
                  <a:sysClr val="windowText" lastClr="000000"/>
                </a:solidFill>
                <a:effectLst/>
                <a:uLnTx/>
                <a:uFillTx/>
                <a:latin typeface="Calibri"/>
                <a:ea typeface="+mn-ea"/>
                <a:cs typeface="Arial" pitchFamily="34" charset="0"/>
              </a:rPr>
              <a:t> var</a:t>
            </a:r>
            <a:endParaRPr kumimoji="0" lang="it-IT" sz="1800" b="0" i="0" u="none" strike="noStrike" kern="1200" cap="none" spc="0" normalizeH="0" baseline="0" noProof="0" dirty="0">
              <a:ln>
                <a:noFill/>
              </a:ln>
              <a:solidFill>
                <a:sysClr val="windowText" lastClr="000000"/>
              </a:solidFill>
              <a:effectLst/>
              <a:uLnTx/>
              <a:uFillTx/>
              <a:latin typeface="Calibri"/>
              <a:ea typeface="+mn-ea"/>
              <a:cs typeface="Arial" pitchFamily="34" charset="0"/>
            </a:endParaRPr>
          </a:p>
          <a:p>
            <a:pPr marL="0" marR="0" lvl="0" indent="0" algn="l" defTabSz="914400" rtl="0" eaLnBrk="1" fontAlgn="auto" latinLnBrk="0" hangingPunct="1">
              <a:lnSpc>
                <a:spcPct val="100000"/>
              </a:lnSpc>
              <a:spcBef>
                <a:spcPts val="0"/>
              </a:spcBef>
              <a:spcAft>
                <a:spcPts val="0"/>
              </a:spcAft>
              <a:buClr>
                <a:srgbClr val="4F81BD"/>
              </a:buClr>
              <a:buSzTx/>
              <a:buFontTx/>
              <a:buNone/>
              <a:tabLst/>
              <a:defRPr/>
            </a:pPr>
            <a:endParaRPr kumimoji="0" lang="it-IT" sz="1800" b="0" i="0" u="none" strike="noStrike" kern="1200" cap="none" spc="0" normalizeH="0" baseline="0" noProof="0" dirty="0">
              <a:ln>
                <a:noFill/>
              </a:ln>
              <a:solidFill>
                <a:sysClr val="windowText" lastClr="000000"/>
              </a:solidFill>
              <a:effectLst/>
              <a:uLnTx/>
              <a:uFillTx/>
              <a:latin typeface="Calibri"/>
              <a:ea typeface="+mn-ea"/>
              <a:cs typeface="Arial" pitchFamily="34" charset="0"/>
            </a:endParaRPr>
          </a:p>
          <a:p>
            <a:pPr marL="257175" lvl="0" indent="-257175">
              <a:buFont typeface="Arial" pitchFamily="34" charset="0"/>
              <a:buChar char="•"/>
              <a:defRPr/>
            </a:pPr>
            <a:r>
              <a:rPr lang="it-IT" dirty="0">
                <a:solidFill>
                  <a:sysClr val="windowText" lastClr="000000"/>
                </a:solidFill>
                <a:cs typeface="Arial" pitchFamily="34" charset="0"/>
              </a:rPr>
              <a:t>IP Ses / Video Telefon, </a:t>
            </a:r>
            <a:r>
              <a:rPr lang="tr-TR" dirty="0" smtClean="0">
                <a:solidFill>
                  <a:sysClr val="windowText" lastClr="000000"/>
                </a:solidFill>
                <a:cs typeface="Arial" pitchFamily="34" charset="0"/>
              </a:rPr>
              <a:t>Görüntüleme</a:t>
            </a:r>
            <a:r>
              <a:rPr lang="it-IT" dirty="0" smtClean="0">
                <a:solidFill>
                  <a:sysClr val="windowText" lastClr="000000"/>
                </a:solidFill>
                <a:cs typeface="Arial" pitchFamily="34" charset="0"/>
              </a:rPr>
              <a:t>, </a:t>
            </a:r>
            <a:r>
              <a:rPr lang="it-IT" dirty="0">
                <a:solidFill>
                  <a:sysClr val="windowText" lastClr="000000"/>
                </a:solidFill>
                <a:cs typeface="Arial" pitchFamily="34" charset="0"/>
              </a:rPr>
              <a:t>Ses / Video'nun önde gelen </a:t>
            </a:r>
            <a:r>
              <a:rPr lang="it-IT" dirty="0" smtClean="0">
                <a:solidFill>
                  <a:sysClr val="windowText" lastClr="000000"/>
                </a:solidFill>
                <a:cs typeface="Arial" pitchFamily="34" charset="0"/>
              </a:rPr>
              <a:t>üreticisi</a:t>
            </a:r>
            <a:endParaRPr lang="tr-TR" dirty="0" smtClean="0">
              <a:solidFill>
                <a:sysClr val="windowText" lastClr="000000"/>
              </a:solidFill>
              <a:cs typeface="Arial" pitchFamily="34" charset="0"/>
            </a:endParaRPr>
          </a:p>
          <a:p>
            <a:pPr marL="257175" lvl="0" indent="-257175">
              <a:buFont typeface="Arial" pitchFamily="34" charset="0"/>
              <a:buChar char="•"/>
              <a:defRPr/>
            </a:pPr>
            <a:r>
              <a:rPr lang="it-IT" dirty="0" smtClean="0">
                <a:solidFill>
                  <a:sysClr val="windowText" lastClr="000000"/>
                </a:solidFill>
                <a:cs typeface="Arial" pitchFamily="34" charset="0"/>
              </a:rPr>
              <a:t> </a:t>
            </a:r>
            <a:endParaRPr lang="tr-TR" dirty="0" smtClean="0">
              <a:solidFill>
                <a:sysClr val="windowText" lastClr="000000"/>
              </a:solidFill>
              <a:cs typeface="Arial" pitchFamily="34" charset="0"/>
            </a:endParaRPr>
          </a:p>
          <a:p>
            <a:pPr marL="257175" lvl="0" indent="-257175">
              <a:buFont typeface="Arial" pitchFamily="34" charset="0"/>
              <a:buChar char="•"/>
              <a:defRPr/>
            </a:pPr>
            <a:r>
              <a:rPr lang="it-IT" dirty="0">
                <a:solidFill>
                  <a:sysClr val="windowText" lastClr="000000"/>
                </a:solidFill>
                <a:cs typeface="Arial" pitchFamily="34" charset="0"/>
              </a:rPr>
              <a:t>Konferans ve Ağ </a:t>
            </a:r>
            <a:r>
              <a:rPr lang="it-IT" dirty="0" smtClean="0">
                <a:solidFill>
                  <a:sysClr val="windowText" lastClr="000000"/>
                </a:solidFill>
                <a:cs typeface="Arial" pitchFamily="34" charset="0"/>
              </a:rPr>
              <a:t>Çözümleri</a:t>
            </a:r>
            <a:endParaRPr lang="tr-TR" dirty="0" smtClean="0">
              <a:solidFill>
                <a:sysClr val="windowText" lastClr="000000"/>
              </a:solidFill>
              <a:cs typeface="Arial" pitchFamily="34" charset="0"/>
            </a:endParaRPr>
          </a:p>
          <a:p>
            <a:pPr marL="257175" lvl="0" indent="-257175">
              <a:buFont typeface="Arial" pitchFamily="34" charset="0"/>
              <a:buChar char="•"/>
              <a:defRPr/>
            </a:pPr>
            <a:endParaRPr kumimoji="0" lang="it-IT" sz="1800" b="0" i="0" u="none" strike="noStrike" kern="1200" cap="none" spc="0" normalizeH="0" baseline="0" noProof="0" dirty="0">
              <a:ln>
                <a:noFill/>
              </a:ln>
              <a:solidFill>
                <a:sysClr val="windowText" lastClr="000000"/>
              </a:solidFill>
              <a:effectLst/>
              <a:uLnTx/>
              <a:uFillTx/>
              <a:latin typeface="Calibri"/>
              <a:ea typeface="+mn-ea"/>
              <a:cs typeface="Arial" pitchFamily="34" charset="0"/>
            </a:endParaRPr>
          </a:p>
          <a:p>
            <a:pPr marL="257175" lvl="0" indent="-257175">
              <a:buFont typeface="Arial" pitchFamily="34" charset="0"/>
              <a:buChar char="•"/>
              <a:defRPr/>
            </a:pPr>
            <a:r>
              <a:rPr lang="it-IT" dirty="0">
                <a:solidFill>
                  <a:sysClr val="windowText" lastClr="000000"/>
                </a:solidFill>
                <a:cs typeface="Arial" pitchFamily="34" charset="0"/>
              </a:rPr>
              <a:t>Öncelikle küçük-orta büyüklükteki </a:t>
            </a:r>
            <a:r>
              <a:rPr lang="it-IT" dirty="0" smtClean="0">
                <a:solidFill>
                  <a:sysClr val="windowText" lastClr="000000"/>
                </a:solidFill>
                <a:cs typeface="Arial" pitchFamily="34" charset="0"/>
              </a:rPr>
              <a:t>işletmeler</a:t>
            </a:r>
            <a:r>
              <a:rPr lang="tr-TR" dirty="0" smtClean="0">
                <a:solidFill>
                  <a:sysClr val="windowText" lastClr="000000"/>
                </a:solidFill>
                <a:cs typeface="Arial" pitchFamily="34" charset="0"/>
              </a:rPr>
              <a:t>e</a:t>
            </a:r>
            <a:r>
              <a:rPr lang="it-IT" dirty="0" smtClean="0">
                <a:solidFill>
                  <a:sysClr val="windowText" lastClr="000000"/>
                </a:solidFill>
                <a:cs typeface="Arial" pitchFamily="34" charset="0"/>
              </a:rPr>
              <a:t> </a:t>
            </a:r>
            <a:r>
              <a:rPr lang="it-IT" dirty="0">
                <a:solidFill>
                  <a:sysClr val="windowText" lastClr="000000"/>
                </a:solidFill>
                <a:cs typeface="Arial" pitchFamily="34" charset="0"/>
              </a:rPr>
              <a:t>(KOBİ'ler) ve tüketici pazarlarına hizmet </a:t>
            </a:r>
            <a:r>
              <a:rPr lang="it-IT" dirty="0" smtClean="0">
                <a:solidFill>
                  <a:sysClr val="windowText" lastClr="000000"/>
                </a:solidFill>
                <a:cs typeface="Arial" pitchFamily="34" charset="0"/>
              </a:rPr>
              <a:t>etmek</a:t>
            </a:r>
            <a:r>
              <a:rPr lang="tr-TR" dirty="0" smtClean="0">
                <a:solidFill>
                  <a:sysClr val="windowText" lastClr="000000"/>
                </a:solidFill>
                <a:cs typeface="Arial" pitchFamily="34" charset="0"/>
              </a:rPr>
              <a:t>te</a:t>
            </a:r>
            <a:endParaRPr kumimoji="0" lang="it-IT" sz="1400" b="0" i="0" u="none" strike="noStrike" kern="1200" cap="none" spc="0" normalizeH="0" baseline="0" noProof="0" dirty="0">
              <a:ln>
                <a:noFill/>
              </a:ln>
              <a:solidFill>
                <a:sysClr val="windowText" lastClr="000000"/>
              </a:solidFill>
              <a:effectLst/>
              <a:uLnTx/>
              <a:uFillTx/>
              <a:latin typeface="Calibri"/>
              <a:ea typeface="+mn-ea"/>
              <a:cs typeface="+mn-cs"/>
            </a:endParaRPr>
          </a:p>
        </p:txBody>
      </p:sp>
      <p:grpSp>
        <p:nvGrpSpPr>
          <p:cNvPr id="34" name="Group 24"/>
          <p:cNvGrpSpPr>
            <a:grpSpLocks/>
          </p:cNvGrpSpPr>
          <p:nvPr/>
        </p:nvGrpSpPr>
        <p:grpSpPr bwMode="auto">
          <a:xfrm>
            <a:off x="7006186" y="1522632"/>
            <a:ext cx="3128415" cy="868024"/>
            <a:chOff x="4499992" y="2436156"/>
            <a:chExt cx="4171146" cy="1157265"/>
          </a:xfrm>
        </p:grpSpPr>
        <p:pic>
          <p:nvPicPr>
            <p:cNvPr id="35" name="Picture 8" descr="large American flag"/>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499992" y="2757432"/>
              <a:ext cx="799812" cy="574857"/>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a:spLocks noChangeArrowheads="1"/>
            </p:cNvSpPr>
            <p:nvPr/>
          </p:nvSpPr>
          <p:spPr bwMode="auto">
            <a:xfrm>
              <a:off x="5318337" y="2608621"/>
              <a:ext cx="3352801" cy="9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Arial" pitchFamily="34" charset="0"/>
                </a:rPr>
                <a:t>Boston - Headquarters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Arial" pitchFamily="34" charset="0"/>
                </a:rPr>
                <a:t>Los Angeles,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Arial" pitchFamily="34" charset="0"/>
                </a:rPr>
                <a:t>Dallas, TX</a:t>
              </a:r>
              <a:endParaRPr kumimoji="0" lang="en-US" sz="14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37" name="TextBox 5"/>
            <p:cNvSpPr txBox="1">
              <a:spLocks noChangeArrowheads="1"/>
            </p:cNvSpPr>
            <p:nvPr/>
          </p:nvSpPr>
          <p:spPr bwMode="auto">
            <a:xfrm>
              <a:off x="4644008" y="2436156"/>
              <a:ext cx="533400"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itchFamily="34" charset="0"/>
                  <a:ea typeface="+mn-ea"/>
                  <a:cs typeface="+mn-cs"/>
                </a:rPr>
                <a:t>US</a:t>
              </a:r>
            </a:p>
          </p:txBody>
        </p:sp>
      </p:grpSp>
      <p:grpSp>
        <p:nvGrpSpPr>
          <p:cNvPr id="38" name="Group 28"/>
          <p:cNvGrpSpPr>
            <a:grpSpLocks/>
          </p:cNvGrpSpPr>
          <p:nvPr/>
        </p:nvGrpSpPr>
        <p:grpSpPr bwMode="auto">
          <a:xfrm>
            <a:off x="6985393" y="3062151"/>
            <a:ext cx="3663556" cy="632185"/>
            <a:chOff x="4433138" y="4576762"/>
            <a:chExt cx="4885865" cy="819790"/>
          </a:xfrm>
        </p:grpSpPr>
        <p:pic>
          <p:nvPicPr>
            <p:cNvPr id="39" name="Picture 6" descr="http://www.cliparttop100.com/clipart/cache/flags/M/morocco-flag_59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4121" y="4876431"/>
              <a:ext cx="777959" cy="52012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13"/>
            <p:cNvSpPr>
              <a:spLocks noChangeArrowheads="1"/>
            </p:cNvSpPr>
            <p:nvPr/>
          </p:nvSpPr>
          <p:spPr bwMode="auto">
            <a:xfrm>
              <a:off x="5292080" y="4873831"/>
              <a:ext cx="4026923" cy="39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Arial" pitchFamily="34" charset="0"/>
                </a:rPr>
                <a:t>Casablanca - </a:t>
              </a:r>
              <a:r>
                <a:rPr kumimoji="0" lang="it-IT" sz="1400" b="1" i="0" u="none" strike="noStrike" kern="1200" cap="none" spc="0" normalizeH="0" baseline="0" noProof="0" dirty="0">
                  <a:ln>
                    <a:noFill/>
                  </a:ln>
                  <a:solidFill>
                    <a:prstClr val="black"/>
                  </a:solidFill>
                  <a:effectLst/>
                  <a:uLnTx/>
                  <a:uFillTx/>
                  <a:latin typeface="Calibri"/>
                  <a:ea typeface="+mn-ea"/>
                  <a:cs typeface="+mn-cs"/>
                </a:rPr>
                <a:t>Support Center, EMEA	</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TextBox 18"/>
            <p:cNvSpPr txBox="1">
              <a:spLocks noChangeArrowheads="1"/>
            </p:cNvSpPr>
            <p:nvPr/>
          </p:nvSpPr>
          <p:spPr bwMode="auto">
            <a:xfrm>
              <a:off x="4433138" y="4576762"/>
              <a:ext cx="1385491" cy="3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itchFamily="34" charset="0"/>
                  <a:ea typeface="+mn-ea"/>
                  <a:cs typeface="+mn-cs"/>
                </a:rPr>
                <a:t>Morocco</a:t>
              </a:r>
            </a:p>
          </p:txBody>
        </p:sp>
      </p:grpSp>
      <p:grpSp>
        <p:nvGrpSpPr>
          <p:cNvPr id="42" name="Group 23"/>
          <p:cNvGrpSpPr>
            <a:grpSpLocks/>
          </p:cNvGrpSpPr>
          <p:nvPr/>
        </p:nvGrpSpPr>
        <p:grpSpPr bwMode="auto">
          <a:xfrm>
            <a:off x="6934199" y="4602564"/>
            <a:ext cx="3028950" cy="806270"/>
            <a:chOff x="4377269" y="5535126"/>
            <a:chExt cx="3810411" cy="846202"/>
          </a:xfrm>
        </p:grpSpPr>
        <p:pic>
          <p:nvPicPr>
            <p:cNvPr id="43" name="Picture 4" descr="C:\Users\sip\AppData\Local\Microsoft\Windows\Temporary Internet Files\Content.IE5\L4C34OS5\MP90036276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5848120"/>
              <a:ext cx="799813" cy="53320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1"/>
            <p:cNvSpPr>
              <a:spLocks noChangeArrowheads="1"/>
            </p:cNvSpPr>
            <p:nvPr/>
          </p:nvSpPr>
          <p:spPr bwMode="auto">
            <a:xfrm>
              <a:off x="5292080" y="5848120"/>
              <a:ext cx="2895600" cy="3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mn-cs"/>
                </a:rPr>
                <a:t>Moerdijk</a:t>
              </a:r>
              <a:r>
                <a:rPr kumimoji="0" lang="en-US" sz="1400" b="1" i="0" u="none" strike="noStrike" kern="1200" cap="none" spc="0" normalizeH="0" baseline="0" noProof="0" dirty="0">
                  <a:ln>
                    <a:noFill/>
                  </a:ln>
                  <a:solidFill>
                    <a:prstClr val="black"/>
                  </a:solidFill>
                  <a:effectLst/>
                  <a:uLnTx/>
                  <a:uFillTx/>
                  <a:latin typeface="Calibri"/>
                  <a:ea typeface="+mn-ea"/>
                  <a:cs typeface="+mn-cs"/>
                </a:rPr>
                <a:t> - Warehouse</a:t>
              </a:r>
            </a:p>
          </p:txBody>
        </p:sp>
        <p:sp>
          <p:nvSpPr>
            <p:cNvPr id="45" name="TextBox 19"/>
            <p:cNvSpPr txBox="1">
              <a:spLocks noChangeArrowheads="1"/>
            </p:cNvSpPr>
            <p:nvPr/>
          </p:nvSpPr>
          <p:spPr bwMode="auto">
            <a:xfrm>
              <a:off x="4377269" y="5535126"/>
              <a:ext cx="1568864" cy="29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itchFamily="34" charset="0"/>
                  <a:ea typeface="+mn-ea"/>
                  <a:cs typeface="+mn-cs"/>
                </a:rPr>
                <a:t>Netherlands</a:t>
              </a:r>
            </a:p>
          </p:txBody>
        </p:sp>
      </p:grpSp>
      <p:grpSp>
        <p:nvGrpSpPr>
          <p:cNvPr id="46" name="Group 25"/>
          <p:cNvGrpSpPr>
            <a:grpSpLocks/>
          </p:cNvGrpSpPr>
          <p:nvPr/>
        </p:nvGrpSpPr>
        <p:grpSpPr bwMode="auto">
          <a:xfrm>
            <a:off x="7025158" y="2246263"/>
            <a:ext cx="3795243" cy="741066"/>
            <a:chOff x="4499992" y="3616919"/>
            <a:chExt cx="4951935" cy="859515"/>
          </a:xfrm>
        </p:grpSpPr>
        <p:sp>
          <p:nvSpPr>
            <p:cNvPr id="47" name="Rectangle 10"/>
            <p:cNvSpPr>
              <a:spLocks noChangeArrowheads="1"/>
            </p:cNvSpPr>
            <p:nvPr/>
          </p:nvSpPr>
          <p:spPr bwMode="auto">
            <a:xfrm>
              <a:off x="5250227" y="3815696"/>
              <a:ext cx="4201700" cy="35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2E89"/>
                  </a:solidFill>
                  <a:effectLst/>
                  <a:uLnTx/>
                  <a:uFillTx/>
                  <a:latin typeface="Calibri"/>
                  <a:ea typeface="+mn-ea"/>
                  <a:cs typeface="Arial" pitchFamily="34" charset="0"/>
                </a:rPr>
                <a:t> </a:t>
              </a:r>
              <a:r>
                <a:rPr kumimoji="0" lang="it-IT" sz="1400" b="1" i="0" u="none" strike="noStrike" kern="1200" cap="none" spc="0" normalizeH="0" baseline="0" noProof="0" dirty="0">
                  <a:ln>
                    <a:noFill/>
                  </a:ln>
                  <a:solidFill>
                    <a:prstClr val="black"/>
                  </a:solidFill>
                  <a:effectLst/>
                  <a:uLnTx/>
                  <a:uFillTx/>
                  <a:latin typeface="Calibri"/>
                  <a:ea typeface="+mn-ea"/>
                  <a:cs typeface="Arial" pitchFamily="34" charset="0"/>
                </a:rPr>
                <a:t>Hanghou, Shenzhen  	</a:t>
              </a:r>
              <a:endParaRPr kumimoji="0" lang="en-US" sz="20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pic>
          <p:nvPicPr>
            <p:cNvPr id="48" name="Picture 3" descr="C:\Users\sip\AppData\Local\Microsoft\Windows\Temporary Internet Files\Content.IE5\FJBECYKZ\MP9003626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3928844"/>
              <a:ext cx="777959" cy="517343"/>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17"/>
            <p:cNvSpPr txBox="1">
              <a:spLocks noChangeArrowheads="1"/>
            </p:cNvSpPr>
            <p:nvPr/>
          </p:nvSpPr>
          <p:spPr bwMode="auto">
            <a:xfrm>
              <a:off x="4571999" y="3616919"/>
              <a:ext cx="1066351" cy="32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itchFamily="34" charset="0"/>
                  <a:ea typeface="+mn-ea"/>
                  <a:cs typeface="+mn-cs"/>
                </a:rPr>
                <a:t>China</a:t>
              </a:r>
            </a:p>
          </p:txBody>
        </p:sp>
        <p:sp>
          <p:nvSpPr>
            <p:cNvPr id="50" name="Rectangle 21"/>
            <p:cNvSpPr>
              <a:spLocks noChangeArrowheads="1"/>
            </p:cNvSpPr>
            <p:nvPr/>
          </p:nvSpPr>
          <p:spPr bwMode="auto">
            <a:xfrm>
              <a:off x="5292080" y="4119463"/>
              <a:ext cx="1652516" cy="35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Arial" pitchFamily="34" charset="0"/>
                </a:rPr>
                <a:t>Hong Kong</a:t>
              </a:r>
              <a:endParaRPr kumimoji="0" lang="en-US" sz="1400" b="1" i="0" u="none" strike="noStrike" kern="1200" cap="none" spc="0" normalizeH="0" baseline="0" noProof="0" dirty="0">
                <a:ln>
                  <a:noFill/>
                </a:ln>
                <a:solidFill>
                  <a:prstClr val="black"/>
                </a:solidFill>
                <a:effectLst/>
                <a:uLnTx/>
                <a:uFillTx/>
                <a:latin typeface="Calibri"/>
                <a:ea typeface="+mn-ea"/>
                <a:cs typeface="Arial" pitchFamily="34" charset="0"/>
              </a:endParaRPr>
            </a:p>
          </p:txBody>
        </p:sp>
        <p:sp>
          <p:nvSpPr>
            <p:cNvPr id="51" name="Rectangle 6"/>
            <p:cNvSpPr>
              <a:spLocks noChangeArrowheads="1"/>
            </p:cNvSpPr>
            <p:nvPr/>
          </p:nvSpPr>
          <p:spPr bwMode="auto">
            <a:xfrm>
              <a:off x="6248018" y="4116553"/>
              <a:ext cx="1470197" cy="35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Warehouse</a:t>
              </a:r>
            </a:p>
          </p:txBody>
        </p:sp>
      </p:grpSp>
      <p:grpSp>
        <p:nvGrpSpPr>
          <p:cNvPr id="52" name="Group 51"/>
          <p:cNvGrpSpPr>
            <a:grpSpLocks/>
          </p:cNvGrpSpPr>
          <p:nvPr/>
        </p:nvGrpSpPr>
        <p:grpSpPr bwMode="auto">
          <a:xfrm>
            <a:off x="6935204" y="3749212"/>
            <a:ext cx="3828044" cy="773831"/>
            <a:chOff x="497027" y="5580501"/>
            <a:chExt cx="4955343" cy="880622"/>
          </a:xfrm>
        </p:grpSpPr>
        <p:pic>
          <p:nvPicPr>
            <p:cNvPr id="53" name="Picture 8"/>
            <p:cNvPicPr>
              <a:picLock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5888623"/>
              <a:ext cx="777600" cy="57250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26"/>
            <p:cNvSpPr txBox="1">
              <a:spLocks noChangeArrowheads="1"/>
            </p:cNvSpPr>
            <p:nvPr/>
          </p:nvSpPr>
          <p:spPr bwMode="auto">
            <a:xfrm>
              <a:off x="497027" y="5580501"/>
              <a:ext cx="1827260" cy="31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itchFamily="34" charset="0"/>
                  <a:ea typeface="+mn-ea"/>
                  <a:cs typeface="+mn-cs"/>
                </a:rPr>
                <a:t>Venezuela</a:t>
              </a:r>
            </a:p>
          </p:txBody>
        </p:sp>
        <p:sp>
          <p:nvSpPr>
            <p:cNvPr id="55" name="Rectangle 27"/>
            <p:cNvSpPr>
              <a:spLocks noChangeArrowheads="1"/>
            </p:cNvSpPr>
            <p:nvPr/>
          </p:nvSpPr>
          <p:spPr bwMode="auto">
            <a:xfrm>
              <a:off x="1425447" y="5955287"/>
              <a:ext cx="4026923" cy="35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prstClr val="black"/>
                  </a:solidFill>
                  <a:effectLst/>
                  <a:uLnTx/>
                  <a:uFillTx/>
                  <a:latin typeface="Calibri"/>
                  <a:ea typeface="+mn-ea"/>
                  <a:cs typeface="Arial" pitchFamily="34" charset="0"/>
                </a:rPr>
                <a:t>Venezuela- </a:t>
              </a:r>
              <a:r>
                <a:rPr kumimoji="0" lang="it-IT" sz="1400" b="1" i="0" u="none" strike="noStrike" kern="1200" cap="none" spc="0" normalizeH="0" baseline="0" noProof="0" dirty="0">
                  <a:ln>
                    <a:noFill/>
                  </a:ln>
                  <a:solidFill>
                    <a:prstClr val="black"/>
                  </a:solidFill>
                  <a:effectLst/>
                  <a:uLnTx/>
                  <a:uFillTx/>
                  <a:latin typeface="Calibri"/>
                  <a:ea typeface="+mn-ea"/>
                  <a:cs typeface="+mn-cs"/>
                </a:rPr>
                <a:t>Support Center, LATAM</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56" name="Picture 2" descr="Grandstream Frost &amp; Sullivan 2016 Global Enterprise IP Endpoint Company of the Yea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325231" y="5627120"/>
            <a:ext cx="879702" cy="80748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Grandstream 2016 Channel Excellance Award"/>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423859" y="5756124"/>
            <a:ext cx="1144178" cy="75406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Grandstream Networks Internet Telephony Magazine’s annual Product of the Yea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786963" y="5779490"/>
            <a:ext cx="932711" cy="6551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Grandstream Networks Deloitte Technology Fast 500"/>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3938600" y="5846736"/>
            <a:ext cx="1882702" cy="520625"/>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p:cNvGrpSpPr/>
          <p:nvPr/>
        </p:nvGrpSpPr>
        <p:grpSpPr>
          <a:xfrm>
            <a:off x="6967859" y="5475276"/>
            <a:ext cx="3713744" cy="737901"/>
            <a:chOff x="6935204" y="5756127"/>
            <a:chExt cx="3713744" cy="737901"/>
          </a:xfrm>
        </p:grpSpPr>
        <p:grpSp>
          <p:nvGrpSpPr>
            <p:cNvPr id="61" name="Group 23"/>
            <p:cNvGrpSpPr>
              <a:grpSpLocks/>
            </p:cNvGrpSpPr>
            <p:nvPr/>
          </p:nvGrpSpPr>
          <p:grpSpPr bwMode="auto">
            <a:xfrm>
              <a:off x="6935204" y="5756127"/>
              <a:ext cx="3713744" cy="606001"/>
              <a:chOff x="4377269" y="5535126"/>
              <a:chExt cx="4671880" cy="636014"/>
            </a:xfrm>
          </p:grpSpPr>
          <p:sp>
            <p:nvSpPr>
              <p:cNvPr id="63" name="Rectangle 1"/>
              <p:cNvSpPr>
                <a:spLocks noChangeArrowheads="1"/>
              </p:cNvSpPr>
              <p:nvPr/>
            </p:nvSpPr>
            <p:spPr bwMode="auto">
              <a:xfrm>
                <a:off x="5292078" y="5848120"/>
                <a:ext cx="3757071" cy="3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Kuala Lumpur -Support Center, APAC</a:t>
                </a:r>
              </a:p>
            </p:txBody>
          </p:sp>
          <p:sp>
            <p:nvSpPr>
              <p:cNvPr id="64" name="TextBox 19"/>
              <p:cNvSpPr txBox="1">
                <a:spLocks noChangeArrowheads="1"/>
              </p:cNvSpPr>
              <p:nvPr/>
            </p:nvSpPr>
            <p:spPr bwMode="auto">
              <a:xfrm>
                <a:off x="4377269" y="5535126"/>
                <a:ext cx="1568864" cy="29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itchFamily="34" charset="0"/>
                    <a:ea typeface="+mn-ea"/>
                    <a:cs typeface="+mn-cs"/>
                  </a:rPr>
                  <a:t>Malaysia</a:t>
                </a:r>
              </a:p>
            </p:txBody>
          </p:sp>
        </p:grpSp>
        <p:pic>
          <p:nvPicPr>
            <p:cNvPr id="62" name="Picture 10" descr="Résultat de recherche d'images pour &quot;malaysia&quot;"/>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7006186" y="6027642"/>
              <a:ext cx="646230" cy="46638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0742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22299" y="2931010"/>
            <a:ext cx="580321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2000" dirty="0"/>
              <a:t>Users could directly create a new device and assign basic settings before the device is discovered by the UCM. Once the device is plugged in, it can then be discovered and provisioned by the UCM.</a:t>
            </a:r>
          </a:p>
        </p:txBody>
      </p:sp>
      <p:sp>
        <p:nvSpPr>
          <p:cNvPr id="13" name="TextBox 12"/>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
        <p:nvSpPr>
          <p:cNvPr id="14" name="Content Placeholder 2"/>
          <p:cNvSpPr txBox="1">
            <a:spLocks/>
          </p:cNvSpPr>
          <p:nvPr/>
        </p:nvSpPr>
        <p:spPr>
          <a:xfrm>
            <a:off x="415254" y="1825522"/>
            <a:ext cx="57150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chemeClr val="accent1"/>
                </a:solidFill>
              </a:rPr>
              <a:t>Create New Device</a:t>
            </a:r>
          </a:p>
        </p:txBody>
      </p:sp>
      <p:sp>
        <p:nvSpPr>
          <p:cNvPr id="15" name="Content Placeholder 2"/>
          <p:cNvSpPr txBox="1">
            <a:spLocks/>
          </p:cNvSpPr>
          <p:nvPr/>
        </p:nvSpPr>
        <p:spPr>
          <a:xfrm>
            <a:off x="161219" y="1386629"/>
            <a:ext cx="6499726" cy="609601"/>
          </a:xfrm>
          <a:prstGeom prst="rect">
            <a:avLst/>
          </a:prstGeom>
        </p:spPr>
        <p:txBody>
          <a:bodyPr vert="horz" lIns="91440" tIns="45720" rIns="91440" bIns="45720" rtlCol="0">
            <a:noAutofit/>
          </a:bodyPr>
          <a:lstStyle/>
          <a:p>
            <a:r>
              <a:rPr lang="en-US" sz="2800" b="1" dirty="0">
                <a:solidFill>
                  <a:srgbClr val="000099"/>
                </a:solidFill>
              </a:rPr>
              <a:t>Device Configuration</a:t>
            </a:r>
          </a:p>
        </p:txBody>
      </p:sp>
      <p:sp>
        <p:nvSpPr>
          <p:cNvPr id="16" name="Content Placeholder 2"/>
          <p:cNvSpPr txBox="1">
            <a:spLocks/>
          </p:cNvSpPr>
          <p:nvPr/>
        </p:nvSpPr>
        <p:spPr>
          <a:xfrm>
            <a:off x="161219" y="2264413"/>
            <a:ext cx="3609041" cy="500489"/>
          </a:xfrm>
          <a:prstGeom prst="rect">
            <a:avLst/>
          </a:prstGeom>
        </p:spPr>
        <p:txBody>
          <a:bodyPr vert="horz" lIns="91440" tIns="45720" rIns="91440" bIns="45720" rtlCol="0">
            <a:normAutofit/>
          </a:bodyPr>
          <a:lstStyle/>
          <a:p>
            <a:pPr>
              <a:spcBef>
                <a:spcPct val="20000"/>
              </a:spcBef>
              <a:defRPr/>
            </a:pPr>
            <a:r>
              <a:rPr lang="en-US" sz="2000" b="1" i="1" dirty="0">
                <a:solidFill>
                  <a:schemeClr val="bg1">
                    <a:lumMod val="50000"/>
                  </a:schemeClr>
                </a:solidFill>
              </a:rPr>
              <a:t>PBX &gt; Zero Config &gt; Zero Config</a:t>
            </a:r>
          </a:p>
          <a:p>
            <a:pPr lvl="0">
              <a:spcBef>
                <a:spcPct val="20000"/>
              </a:spcBef>
              <a:defRPr/>
            </a:pPr>
            <a:endParaRPr lang="en-US" sz="2400" b="1" dirty="0">
              <a:solidFill>
                <a:schemeClr val="accent1"/>
              </a:solidFill>
            </a:endParaRPr>
          </a:p>
        </p:txBody>
      </p:sp>
      <p:pic>
        <p:nvPicPr>
          <p:cNvPr id="2" name="Picture 1"/>
          <p:cNvPicPr>
            <a:picLocks noChangeAspect="1"/>
          </p:cNvPicPr>
          <p:nvPr/>
        </p:nvPicPr>
        <p:blipFill>
          <a:blip r:embed="rId3"/>
          <a:stretch>
            <a:fillRect/>
          </a:stretch>
        </p:blipFill>
        <p:spPr>
          <a:xfrm>
            <a:off x="6061587" y="1800122"/>
            <a:ext cx="6002968" cy="44979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37176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402519" y="2983289"/>
            <a:ext cx="499814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dirty="0"/>
              <a:t>Created or discovered devices will be listed with their MAC address, IP address, vendor, model and some other information.</a:t>
            </a:r>
          </a:p>
          <a:p>
            <a:pPr algn="just"/>
            <a:endParaRPr lang="en-US" dirty="0"/>
          </a:p>
          <a:p>
            <a:pPr algn="just"/>
            <a:r>
              <a:rPr lang="en-US" dirty="0"/>
              <a:t>Users can edit Basic (including multiple accounts) and Advanced Settings of a device.</a:t>
            </a:r>
          </a:p>
          <a:p>
            <a:pPr algn="just"/>
            <a:endParaRPr lang="en-US" dirty="0"/>
          </a:p>
          <a:p>
            <a:pPr algn="just"/>
            <a:r>
              <a:rPr lang="en-US" dirty="0"/>
              <a:t>Users have also the possibility to Customize Device Settings for a specific phone.</a:t>
            </a:r>
          </a:p>
        </p:txBody>
      </p:sp>
      <p:sp>
        <p:nvSpPr>
          <p:cNvPr id="13" name="TextBox 12"/>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
        <p:nvSpPr>
          <p:cNvPr id="15" name="Content Placeholder 2"/>
          <p:cNvSpPr txBox="1">
            <a:spLocks/>
          </p:cNvSpPr>
          <p:nvPr/>
        </p:nvSpPr>
        <p:spPr>
          <a:xfrm>
            <a:off x="656554" y="1914422"/>
            <a:ext cx="5715000" cy="609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chemeClr val="accent1"/>
                </a:solidFill>
              </a:rPr>
              <a:t>Manage Devices</a:t>
            </a:r>
          </a:p>
        </p:txBody>
      </p:sp>
      <p:sp>
        <p:nvSpPr>
          <p:cNvPr id="16" name="Content Placeholder 2"/>
          <p:cNvSpPr txBox="1">
            <a:spLocks/>
          </p:cNvSpPr>
          <p:nvPr/>
        </p:nvSpPr>
        <p:spPr>
          <a:xfrm>
            <a:off x="402519" y="1475529"/>
            <a:ext cx="6499726" cy="609601"/>
          </a:xfrm>
          <a:prstGeom prst="rect">
            <a:avLst/>
          </a:prstGeom>
        </p:spPr>
        <p:txBody>
          <a:bodyPr vert="horz" lIns="91440" tIns="45720" rIns="91440" bIns="45720" rtlCol="0">
            <a:noAutofit/>
          </a:bodyPr>
          <a:lstStyle/>
          <a:p>
            <a:r>
              <a:rPr lang="en-US" sz="2800" b="1" dirty="0">
                <a:solidFill>
                  <a:srgbClr val="000099"/>
                </a:solidFill>
              </a:rPr>
              <a:t>Device Configuration</a:t>
            </a:r>
          </a:p>
        </p:txBody>
      </p:sp>
      <p:sp>
        <p:nvSpPr>
          <p:cNvPr id="17" name="Content Placeholder 2"/>
          <p:cNvSpPr txBox="1">
            <a:spLocks/>
          </p:cNvSpPr>
          <p:nvPr/>
        </p:nvSpPr>
        <p:spPr>
          <a:xfrm>
            <a:off x="402519" y="2353313"/>
            <a:ext cx="3609041" cy="500489"/>
          </a:xfrm>
          <a:prstGeom prst="rect">
            <a:avLst/>
          </a:prstGeom>
        </p:spPr>
        <p:txBody>
          <a:bodyPr vert="horz" lIns="91440" tIns="45720" rIns="91440" bIns="45720" rtlCol="0">
            <a:normAutofit/>
          </a:bodyPr>
          <a:lstStyle/>
          <a:p>
            <a:pPr>
              <a:spcBef>
                <a:spcPct val="20000"/>
              </a:spcBef>
              <a:defRPr/>
            </a:pPr>
            <a:r>
              <a:rPr lang="en-US" sz="2000" b="1" i="1" dirty="0">
                <a:solidFill>
                  <a:schemeClr val="bg1">
                    <a:lumMod val="50000"/>
                  </a:schemeClr>
                </a:solidFill>
              </a:rPr>
              <a:t>PBX &gt; Zero Config &gt; Zero Config</a:t>
            </a:r>
          </a:p>
          <a:p>
            <a:pPr lvl="0">
              <a:spcBef>
                <a:spcPct val="20000"/>
              </a:spcBef>
              <a:defRPr/>
            </a:pPr>
            <a:endParaRPr lang="en-US" sz="2400" b="1" dirty="0">
              <a:solidFill>
                <a:schemeClr val="accent1"/>
              </a:solidFill>
            </a:endParaRPr>
          </a:p>
        </p:txBody>
      </p:sp>
      <p:pic>
        <p:nvPicPr>
          <p:cNvPr id="18" name="Picture 17"/>
          <p:cNvPicPr>
            <a:picLocks noChangeAspect="1"/>
          </p:cNvPicPr>
          <p:nvPr/>
        </p:nvPicPr>
        <p:blipFill>
          <a:blip r:embed="rId3"/>
          <a:stretch>
            <a:fillRect/>
          </a:stretch>
        </p:blipFill>
        <p:spPr>
          <a:xfrm>
            <a:off x="5400667" y="3334440"/>
            <a:ext cx="3561290" cy="2951270"/>
          </a:xfrm>
          <a:prstGeom prst="rect">
            <a:avLst/>
          </a:prstGeom>
          <a:effectLst>
            <a:outerShdw blurRad="50800" dist="38100" dir="2700000" algn="tl" rotWithShape="0">
              <a:prstClr val="black">
                <a:alpha val="40000"/>
              </a:prstClr>
            </a:outerShdw>
          </a:effectLst>
        </p:spPr>
      </p:pic>
      <p:pic>
        <p:nvPicPr>
          <p:cNvPr id="512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1857" y="2754689"/>
            <a:ext cx="4461618" cy="3259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5890027" y="1945805"/>
            <a:ext cx="6143860" cy="12130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6899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780" y="2454622"/>
            <a:ext cx="10209321" cy="3098556"/>
          </a:xfrm>
        </p:spPr>
        <p:txBody>
          <a:bodyPr>
            <a:noAutofit/>
          </a:bodyPr>
          <a:lstStyle/>
          <a:p>
            <a:r>
              <a:rPr lang="en-US" sz="2400" dirty="0"/>
              <a:t>After going through the five layer configuration for the device, users could send NOTIFY to the SIP device and trigger it to start auto provision.</a:t>
            </a:r>
          </a:p>
          <a:p>
            <a:endParaRPr lang="en-US" sz="1050" dirty="0"/>
          </a:p>
          <a:p>
            <a:r>
              <a:rPr lang="en-US" sz="2400" dirty="0"/>
              <a:t>Click on           to send NOTIFY to the device to trigger it to download the configuration file from the URL contained in the NOTIFY message.</a:t>
            </a:r>
          </a:p>
          <a:p>
            <a:pPr marL="0" indent="0">
              <a:buNone/>
            </a:pPr>
            <a:endParaRPr lang="en-US" sz="1050" dirty="0"/>
          </a:p>
          <a:p>
            <a:pPr marL="0" indent="228600"/>
            <a:r>
              <a:rPr lang="en-US" sz="2400" dirty="0"/>
              <a:t>  Done!</a:t>
            </a:r>
          </a:p>
        </p:txBody>
      </p:sp>
      <p:pic>
        <p:nvPicPr>
          <p:cNvPr id="2" name="Picture 1"/>
          <p:cNvPicPr>
            <a:picLocks noChangeAspect="1"/>
          </p:cNvPicPr>
          <p:nvPr/>
        </p:nvPicPr>
        <p:blipFill>
          <a:blip r:embed="rId3"/>
          <a:stretch>
            <a:fillRect/>
          </a:stretch>
        </p:blipFill>
        <p:spPr>
          <a:xfrm>
            <a:off x="1732851" y="3405350"/>
            <a:ext cx="585020" cy="438765"/>
          </a:xfrm>
          <a:prstGeom prst="rect">
            <a:avLst/>
          </a:prstGeom>
        </p:spPr>
      </p:pic>
      <p:sp>
        <p:nvSpPr>
          <p:cNvPr id="10" name="TextBox 9"/>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
        <p:nvSpPr>
          <p:cNvPr id="11" name="Content Placeholder 2"/>
          <p:cNvSpPr txBox="1">
            <a:spLocks/>
          </p:cNvSpPr>
          <p:nvPr/>
        </p:nvSpPr>
        <p:spPr>
          <a:xfrm>
            <a:off x="239467" y="1565621"/>
            <a:ext cx="6499726" cy="609601"/>
          </a:xfrm>
          <a:prstGeom prst="rect">
            <a:avLst/>
          </a:prstGeom>
        </p:spPr>
        <p:txBody>
          <a:bodyPr vert="horz" lIns="91440" tIns="45720" rIns="91440" bIns="45720" rtlCol="0">
            <a:noAutofit/>
          </a:bodyPr>
          <a:lstStyle/>
          <a:p>
            <a:r>
              <a:rPr lang="en-US" sz="2800" b="1" dirty="0">
                <a:solidFill>
                  <a:srgbClr val="000099"/>
                </a:solidFill>
              </a:rPr>
              <a:t>Getting Provisioned </a:t>
            </a:r>
          </a:p>
        </p:txBody>
      </p:sp>
    </p:spTree>
    <p:extLst>
      <p:ext uri="{BB962C8B-B14F-4D97-AF65-F5344CB8AC3E}">
        <p14:creationId xmlns:p14="http://schemas.microsoft.com/office/powerpoint/2010/main" val="733655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95635" y="1985642"/>
            <a:ext cx="7717236" cy="1200329"/>
          </a:xfrm>
          <a:prstGeom prst="rect">
            <a:avLst/>
          </a:prstGeom>
          <a:noFill/>
        </p:spPr>
        <p:txBody>
          <a:bodyPr wrap="square" rtlCol="0">
            <a:spAutoFit/>
          </a:bodyPr>
          <a:lstStyle/>
          <a:p>
            <a:pPr marL="285750" indent="-285750">
              <a:buFont typeface="Wingdings" charset="0"/>
              <a:buChar char="q"/>
            </a:pPr>
            <a:r>
              <a:rPr lang="en-US" dirty="0"/>
              <a:t>The UCM6XXX supports rebooting discovered devices from zero config page. </a:t>
            </a:r>
          </a:p>
          <a:p>
            <a:pPr marL="285750" indent="-285750">
              <a:buFont typeface="Wingdings" charset="0"/>
              <a:buChar char="q"/>
            </a:pPr>
            <a:endParaRPr lang="en-US" dirty="0"/>
          </a:p>
          <a:p>
            <a:pPr marL="285750" indent="-285750">
              <a:buFont typeface="Wingdings" charset="0"/>
              <a:buChar char="q"/>
            </a:pPr>
            <a:r>
              <a:rPr lang="en-US" dirty="0"/>
              <a:t>To use this feature, please navigate to web UI-&gt; PBX -&gt; Zero </a:t>
            </a:r>
            <a:r>
              <a:rPr lang="en-US" dirty="0" err="1"/>
              <a:t>Config</a:t>
            </a:r>
            <a:r>
              <a:rPr lang="en-US" dirty="0"/>
              <a:t> -&gt; Zero </a:t>
            </a:r>
            <a:r>
              <a:rPr lang="en-US" dirty="0" err="1"/>
              <a:t>Config</a:t>
            </a:r>
            <a:r>
              <a:rPr lang="en-US" dirty="0"/>
              <a:t>, clicking the reboot button under Options tab</a:t>
            </a:r>
            <a:r>
              <a:rPr lang="en-US" sz="1600" dirty="0"/>
              <a:t>.</a:t>
            </a:r>
          </a:p>
        </p:txBody>
      </p:sp>
      <p:pic>
        <p:nvPicPr>
          <p:cNvPr id="11"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077" y="4240096"/>
            <a:ext cx="8976679" cy="2045677"/>
          </a:xfrm>
          <a:prstGeom prst="rect">
            <a:avLst/>
          </a:prstGeom>
          <a:noFill/>
          <a:ln w="9525">
            <a:solidFill>
              <a:srgbClr val="0070C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Rectangle 133"/>
          <p:cNvSpPr>
            <a:spLocks noChangeArrowheads="1"/>
          </p:cNvSpPr>
          <p:nvPr/>
        </p:nvSpPr>
        <p:spPr bwMode="auto">
          <a:xfrm>
            <a:off x="9460643" y="5983731"/>
            <a:ext cx="149225" cy="179070"/>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grpSp>
        <p:nvGrpSpPr>
          <p:cNvPr id="2" name="Group 1"/>
          <p:cNvGrpSpPr/>
          <p:nvPr/>
        </p:nvGrpSpPr>
        <p:grpSpPr>
          <a:xfrm>
            <a:off x="8533737" y="1950299"/>
            <a:ext cx="3276600" cy="2160269"/>
            <a:chOff x="8186610" y="3306710"/>
            <a:chExt cx="3276600" cy="2160269"/>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3596" y="3306710"/>
              <a:ext cx="1075038" cy="761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H="1">
              <a:off x="8684450" y="4359539"/>
              <a:ext cx="817245" cy="563880"/>
            </a:xfrm>
            <a:prstGeom prst="straightConnector1">
              <a:avLst/>
            </a:prstGeom>
            <a:ln w="28575" cmpd="sng">
              <a:solidFill>
                <a:schemeClr val="accent6"/>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9511219" y="4045215"/>
              <a:ext cx="781050" cy="276999"/>
            </a:xfrm>
            <a:prstGeom prst="rect">
              <a:avLst/>
            </a:prstGeom>
            <a:solidFill>
              <a:schemeClr val="tx2">
                <a:lumMod val="60000"/>
                <a:lumOff val="40000"/>
              </a:schemeClr>
            </a:solidFill>
          </p:spPr>
          <p:txBody>
            <a:bodyPr wrap="square">
              <a:spAutoFit/>
            </a:bodyPr>
            <a:lstStyle/>
            <a:p>
              <a:pPr algn="ctr"/>
              <a:r>
                <a:rPr lang="en-US" sz="1200" b="1" dirty="0">
                  <a:solidFill>
                    <a:schemeClr val="bg1"/>
                  </a:solidFill>
                </a:rPr>
                <a:t>Reboot</a:t>
              </a:r>
              <a:endParaRPr lang="en-US"/>
            </a:p>
          </p:txBody>
        </p:sp>
        <p:cxnSp>
          <p:nvCxnSpPr>
            <p:cNvPr id="16" name="Straight Arrow Connector 15"/>
            <p:cNvCxnSpPr>
              <a:stCxn id="15" idx="2"/>
            </p:cNvCxnSpPr>
            <p:nvPr/>
          </p:nvCxnSpPr>
          <p:spPr>
            <a:xfrm>
              <a:off x="9901744" y="4360809"/>
              <a:ext cx="0" cy="562610"/>
            </a:xfrm>
            <a:prstGeom prst="straightConnector1">
              <a:avLst/>
            </a:prstGeom>
            <a:ln w="28575" cmpd="sng">
              <a:solidFill>
                <a:schemeClr val="accent6"/>
              </a:solidFill>
              <a:prstDash val="sysDot"/>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0292269" y="4392559"/>
              <a:ext cx="847090" cy="530860"/>
            </a:xfrm>
            <a:prstGeom prst="straightConnector1">
              <a:avLst/>
            </a:prstGeom>
            <a:ln w="28575" cmpd="sng">
              <a:solidFill>
                <a:schemeClr val="accent6"/>
              </a:solidFill>
              <a:prstDash val="sysDot"/>
              <a:tailEnd type="arrow"/>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5"/>
            <a:stretch>
              <a:fillRect/>
            </a:stretch>
          </p:blipFill>
          <p:spPr>
            <a:xfrm>
              <a:off x="8186610" y="4923419"/>
              <a:ext cx="584835" cy="491490"/>
            </a:xfrm>
            <a:prstGeom prst="rect">
              <a:avLst/>
            </a:prstGeom>
          </p:spPr>
        </p:pic>
        <p:pic>
          <p:nvPicPr>
            <p:cNvPr id="19" name="Picture 18"/>
            <p:cNvPicPr>
              <a:picLocks noChangeAspect="1"/>
            </p:cNvPicPr>
            <p:nvPr/>
          </p:nvPicPr>
          <p:blipFill>
            <a:blip r:embed="rId6"/>
            <a:stretch>
              <a:fillRect/>
            </a:stretch>
          </p:blipFill>
          <p:spPr>
            <a:xfrm>
              <a:off x="10797095" y="4887859"/>
              <a:ext cx="666115" cy="579120"/>
            </a:xfrm>
            <a:prstGeom prst="rect">
              <a:avLst/>
            </a:prstGeom>
          </p:spPr>
        </p:pic>
        <p:pic>
          <p:nvPicPr>
            <p:cNvPr id="20" name="Picture 19"/>
            <p:cNvPicPr>
              <a:picLocks noChangeAspect="1"/>
            </p:cNvPicPr>
            <p:nvPr/>
          </p:nvPicPr>
          <p:blipFill>
            <a:blip r:embed="rId7"/>
            <a:stretch>
              <a:fillRect/>
            </a:stretch>
          </p:blipFill>
          <p:spPr>
            <a:xfrm>
              <a:off x="9564560" y="4923420"/>
              <a:ext cx="675005" cy="513715"/>
            </a:xfrm>
            <a:prstGeom prst="rect">
              <a:avLst/>
            </a:prstGeom>
          </p:spPr>
        </p:pic>
      </p:grpSp>
      <p:sp>
        <p:nvSpPr>
          <p:cNvPr id="21" name="TextBox 20"/>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
        <p:nvSpPr>
          <p:cNvPr id="22" name="Content Placeholder 2"/>
          <p:cNvSpPr txBox="1">
            <a:spLocks/>
          </p:cNvSpPr>
          <p:nvPr/>
        </p:nvSpPr>
        <p:spPr>
          <a:xfrm>
            <a:off x="272536" y="1408591"/>
            <a:ext cx="6499726" cy="609601"/>
          </a:xfrm>
          <a:prstGeom prst="rect">
            <a:avLst/>
          </a:prstGeom>
        </p:spPr>
        <p:txBody>
          <a:bodyPr vert="horz" lIns="91440" tIns="45720" rIns="91440" bIns="45720" rtlCol="0">
            <a:noAutofit/>
          </a:bodyPr>
          <a:lstStyle/>
          <a:p>
            <a:r>
              <a:rPr lang="pt-BR" sz="2800" b="1" dirty="0">
                <a:solidFill>
                  <a:srgbClr val="000099"/>
                </a:solidFill>
              </a:rPr>
              <a:t>Reboot Remote Device</a:t>
            </a:r>
          </a:p>
        </p:txBody>
      </p:sp>
    </p:spTree>
    <p:extLst>
      <p:ext uri="{BB962C8B-B14F-4D97-AF65-F5344CB8AC3E}">
        <p14:creationId xmlns:p14="http://schemas.microsoft.com/office/powerpoint/2010/main" val="339232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7421" y="2331889"/>
            <a:ext cx="7097726" cy="4154984"/>
          </a:xfrm>
          <a:prstGeom prst="rect">
            <a:avLst/>
          </a:prstGeom>
        </p:spPr>
        <p:txBody>
          <a:bodyPr wrap="square">
            <a:spAutoFit/>
          </a:bodyPr>
          <a:lstStyle/>
          <a:p>
            <a:pPr algn="just">
              <a:defRPr/>
            </a:pPr>
            <a:r>
              <a:rPr lang="en-US" kern="50" dirty="0">
                <a:ea typeface="ArialMT"/>
              </a:rPr>
              <a:t>GSWave is a Grandstream softphone application for Android devices on Android 4.0 and higher. It can be automatically provisioned by the UCM using QR code scan.</a:t>
            </a:r>
          </a:p>
          <a:p>
            <a:pPr marL="285750" indent="-285750" algn="just">
              <a:buFont typeface="Wingdings" panose="05000000000000000000" pitchFamily="2" charset="2"/>
              <a:buChar char="q"/>
              <a:defRPr/>
            </a:pPr>
            <a:endParaRPr lang="en-US" kern="50" dirty="0">
              <a:ea typeface="ArialMT"/>
            </a:endParaRPr>
          </a:p>
          <a:p>
            <a:pPr algn="just">
              <a:defRPr/>
            </a:pPr>
            <a:r>
              <a:rPr lang="en-US" b="1" kern="50" dirty="0">
                <a:ea typeface="ArialMT"/>
              </a:rPr>
              <a:t>Steps:</a:t>
            </a:r>
          </a:p>
          <a:p>
            <a:pPr marL="342900" indent="-342900" algn="just">
              <a:buAutoNum type="arabicPeriod"/>
              <a:defRPr/>
            </a:pPr>
            <a:endParaRPr lang="en-US" sz="1600" kern="50" dirty="0">
              <a:ea typeface="ArialMT"/>
            </a:endParaRPr>
          </a:p>
          <a:p>
            <a:pPr marL="342900" indent="-342900" algn="just">
              <a:buFont typeface="+mj-lt"/>
              <a:buAutoNum type="arabicPeriod"/>
              <a:defRPr/>
            </a:pPr>
            <a:r>
              <a:rPr lang="en-US" kern="50" dirty="0">
                <a:ea typeface="ArialMT"/>
              </a:rPr>
              <a:t>Go to UCM web UI-&gt;PBX-&gt;Basic/Call Routes-&gt;Extensions. Click on                      </a:t>
            </a:r>
          </a:p>
          <a:p>
            <a:pPr algn="just">
              <a:defRPr/>
            </a:pPr>
            <a:endParaRPr lang="en-US" kern="50" dirty="0">
              <a:ea typeface="ArialMT"/>
            </a:endParaRPr>
          </a:p>
          <a:p>
            <a:pPr algn="just">
              <a:defRPr/>
            </a:pPr>
            <a:r>
              <a:rPr lang="en-US" kern="50" dirty="0">
                <a:ea typeface="ArialMT"/>
              </a:rPr>
              <a:t>2.   The UCM users that have Email address configured in the extensions will receive account registration and LDAP configuration information in Email.</a:t>
            </a:r>
          </a:p>
          <a:p>
            <a:pPr algn="just">
              <a:defRPr/>
            </a:pPr>
            <a:endParaRPr lang="en-US" kern="50" dirty="0">
              <a:ea typeface="ArialMT"/>
            </a:endParaRPr>
          </a:p>
          <a:p>
            <a:pPr algn="just">
              <a:defRPr/>
            </a:pPr>
            <a:r>
              <a:rPr lang="en-US" kern="50" dirty="0">
                <a:ea typeface="ArialMT"/>
              </a:rPr>
              <a:t>3.   On GSWave app, select “UCM Account (</a:t>
            </a:r>
            <a:r>
              <a:rPr lang="en-US" kern="50" dirty="0" err="1">
                <a:ea typeface="ArialMT"/>
              </a:rPr>
              <a:t>QR_code</a:t>
            </a:r>
            <a:r>
              <a:rPr lang="en-US" kern="50" dirty="0">
                <a:ea typeface="ArialMT"/>
              </a:rPr>
              <a:t> Scan) to scan and get registered immediately.</a:t>
            </a:r>
          </a:p>
          <a:p>
            <a:pPr marL="342900" indent="-342900" algn="just">
              <a:buFont typeface="+mj-lt"/>
              <a:buAutoNum type="arabicPeriod"/>
              <a:defRPr/>
            </a:pPr>
            <a:endParaRPr lang="en-US" sz="1600" kern="50" dirty="0">
              <a:ea typeface="ArialMT"/>
            </a:endParaRPr>
          </a:p>
        </p:txBody>
      </p:sp>
      <p:pic>
        <p:nvPicPr>
          <p:cNvPr id="2" name="Picture 1"/>
          <p:cNvPicPr>
            <a:picLocks noChangeAspect="1"/>
          </p:cNvPicPr>
          <p:nvPr/>
        </p:nvPicPr>
        <p:blipFill>
          <a:blip r:embed="rId2" cstate="print"/>
          <a:stretch>
            <a:fillRect/>
          </a:stretch>
        </p:blipFill>
        <p:spPr>
          <a:xfrm>
            <a:off x="6695902" y="3991155"/>
            <a:ext cx="919423" cy="230484"/>
          </a:xfrm>
          <a:prstGeom prst="rect">
            <a:avLst/>
          </a:prstGeom>
        </p:spPr>
      </p:pic>
      <p:pic>
        <p:nvPicPr>
          <p:cNvPr id="4" name="Picture 3"/>
          <p:cNvPicPr>
            <a:picLocks noChangeAspect="1"/>
          </p:cNvPicPr>
          <p:nvPr/>
        </p:nvPicPr>
        <p:blipFill>
          <a:blip r:embed="rId3" cstate="print"/>
          <a:stretch>
            <a:fillRect/>
          </a:stretch>
        </p:blipFill>
        <p:spPr>
          <a:xfrm>
            <a:off x="10195172" y="1762324"/>
            <a:ext cx="1675347" cy="247434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stretch>
            <a:fillRect/>
          </a:stretch>
        </p:blipFill>
        <p:spPr>
          <a:xfrm>
            <a:off x="10218176" y="4343249"/>
            <a:ext cx="1675347" cy="2039342"/>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8097039" y="2533711"/>
            <a:ext cx="2017620" cy="3078251"/>
            <a:chOff x="5177130" y="2876550"/>
            <a:chExt cx="1833270" cy="2895599"/>
          </a:xfrm>
        </p:grpSpPr>
        <p:pic>
          <p:nvPicPr>
            <p:cNvPr id="6" name="Picture 5"/>
            <p:cNvPicPr>
              <a:picLocks noChangeAspect="1"/>
            </p:cNvPicPr>
            <p:nvPr/>
          </p:nvPicPr>
          <p:blipFill>
            <a:blip r:embed="rId5" cstate="print"/>
            <a:stretch>
              <a:fillRect/>
            </a:stretch>
          </p:blipFill>
          <p:spPr>
            <a:xfrm>
              <a:off x="5177130" y="2876550"/>
              <a:ext cx="1642770" cy="2895599"/>
            </a:xfrm>
            <a:prstGeom prst="rect">
              <a:avLst/>
            </a:prstGeom>
            <a:ln w="38100">
              <a:solidFill>
                <a:srgbClr val="009ED6"/>
              </a:solidFill>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9756" y="3276600"/>
              <a:ext cx="690644" cy="690644"/>
            </a:xfrm>
            <a:prstGeom prst="rect">
              <a:avLst/>
            </a:prstGeom>
          </p:spPr>
        </p:pic>
        <p:sp>
          <p:nvSpPr>
            <p:cNvPr id="8" name="Rectangle 7"/>
            <p:cNvSpPr/>
            <p:nvPr/>
          </p:nvSpPr>
          <p:spPr bwMode="auto">
            <a:xfrm>
              <a:off x="5181600" y="3200400"/>
              <a:ext cx="1295400" cy="228600"/>
            </a:xfrm>
            <a:prstGeom prst="rect">
              <a:avLst/>
            </a:prstGeom>
            <a:noFill/>
            <a:ln w="254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latin typeface="Arial" panose="020B0604020202020204" pitchFamily="34" charset="0"/>
                <a:ea typeface="Microsoft YaHei" panose="020B0503020204020204" pitchFamily="34" charset="-122"/>
              </a:endParaRPr>
            </a:p>
          </p:txBody>
        </p:sp>
      </p:grpSp>
      <p:sp>
        <p:nvSpPr>
          <p:cNvPr id="14" name="TextBox 13"/>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Provisioning using Zero Config</a:t>
            </a:r>
          </a:p>
        </p:txBody>
      </p:sp>
      <p:sp>
        <p:nvSpPr>
          <p:cNvPr id="16" name="Content Placeholder 2"/>
          <p:cNvSpPr txBox="1">
            <a:spLocks/>
          </p:cNvSpPr>
          <p:nvPr/>
        </p:nvSpPr>
        <p:spPr>
          <a:xfrm>
            <a:off x="167421" y="1501721"/>
            <a:ext cx="6499726"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Integration with GSWave QR CODE SCAN</a:t>
            </a:r>
          </a:p>
        </p:txBody>
      </p:sp>
    </p:spTree>
    <p:extLst>
      <p:ext uri="{BB962C8B-B14F-4D97-AF65-F5344CB8AC3E}">
        <p14:creationId xmlns:p14="http://schemas.microsoft.com/office/powerpoint/2010/main" val="11409641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ChangeArrowheads="1"/>
          </p:cNvSpPr>
          <p:nvPr/>
        </p:nvSpPr>
        <p:spPr bwMode="auto">
          <a:xfrm>
            <a:off x="3253753" y="2021349"/>
            <a:ext cx="5266383" cy="39241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r>
              <a:rPr lang="en-US" sz="1950" b="1" dirty="0">
                <a:solidFill>
                  <a:schemeClr val="bg1"/>
                </a:solidFill>
                <a:latin typeface="+mn-lt"/>
              </a:rPr>
              <a:t>Quick</a:t>
            </a:r>
            <a:r>
              <a:rPr lang="en-US" sz="1950" b="1" dirty="0">
                <a:solidFill>
                  <a:schemeClr val="bg1"/>
                </a:solidFill>
                <a:latin typeface="+mj-lt"/>
              </a:rPr>
              <a:t> </a:t>
            </a:r>
            <a:r>
              <a:rPr lang="en-US" sz="1950" b="1" dirty="0">
                <a:solidFill>
                  <a:schemeClr val="bg1"/>
                </a:solidFill>
                <a:latin typeface="+mn-lt"/>
              </a:rPr>
              <a:t>Setup &amp; Zero Config</a:t>
            </a:r>
          </a:p>
        </p:txBody>
      </p:sp>
      <p:sp>
        <p:nvSpPr>
          <p:cNvPr id="5" name="TextBox 4"/>
          <p:cNvSpPr txBox="1"/>
          <p:nvPr/>
        </p:nvSpPr>
        <p:spPr>
          <a:xfrm>
            <a:off x="3245020" y="1406675"/>
            <a:ext cx="5275115" cy="390100"/>
          </a:xfrm>
          <a:prstGeom prst="rect">
            <a:avLst/>
          </a:prstGeom>
          <a:noFill/>
        </p:spPr>
        <p:txBody>
          <a:bodyPr wrap="square">
            <a:spAutoFit/>
          </a:bodyPr>
          <a:lstStyle/>
          <a:p>
            <a:pPr>
              <a:defRPr/>
            </a:pPr>
            <a:r>
              <a:rPr lang="en-US" sz="1950" b="1" dirty="0">
                <a:solidFill>
                  <a:schemeClr val="bg1"/>
                </a:solidFill>
              </a:rPr>
              <a:t>Introduction to UCM6XXX series</a:t>
            </a:r>
          </a:p>
        </p:txBody>
      </p:sp>
      <p:sp>
        <p:nvSpPr>
          <p:cNvPr id="7" name="TextBox 11"/>
          <p:cNvSpPr txBox="1">
            <a:spLocks noChangeArrowheads="1"/>
          </p:cNvSpPr>
          <p:nvPr/>
        </p:nvSpPr>
        <p:spPr bwMode="auto">
          <a:xfrm>
            <a:off x="3273722" y="2634021"/>
            <a:ext cx="5226443" cy="392415"/>
          </a:xfrm>
          <a:prstGeom prst="rect">
            <a:avLst/>
          </a:prstGeom>
          <a:solidFill>
            <a:srgbClr val="20A9DD"/>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950" b="1" dirty="0">
                <a:solidFill>
                  <a:schemeClr val="bg1"/>
                </a:solidFill>
                <a:latin typeface="+mn-lt"/>
              </a:rPr>
              <a:t>UC</a:t>
            </a:r>
            <a:r>
              <a:rPr lang="en-US" sz="1950" b="1" dirty="0">
                <a:solidFill>
                  <a:schemeClr val="bg1"/>
                </a:solidFill>
                <a:latin typeface="+mj-lt"/>
              </a:rPr>
              <a:t> </a:t>
            </a:r>
            <a:r>
              <a:rPr lang="en-US" sz="1950" b="1" dirty="0">
                <a:solidFill>
                  <a:schemeClr val="bg1"/>
                </a:solidFill>
                <a:latin typeface="+mn-lt"/>
              </a:rPr>
              <a:t>Features</a:t>
            </a:r>
            <a:r>
              <a:rPr lang="en-US" sz="1950" b="1" dirty="0">
                <a:solidFill>
                  <a:schemeClr val="bg1"/>
                </a:solidFill>
                <a:latin typeface="+mj-lt"/>
              </a:rPr>
              <a:t> </a:t>
            </a:r>
            <a:r>
              <a:rPr lang="en-US" sz="1950" b="1" dirty="0">
                <a:solidFill>
                  <a:schemeClr val="bg1"/>
                </a:solidFill>
                <a:latin typeface="+mn-lt"/>
              </a:rPr>
              <a:t>&amp;</a:t>
            </a:r>
            <a:r>
              <a:rPr lang="en-US" sz="1950" b="1" dirty="0">
                <a:solidFill>
                  <a:schemeClr val="bg1"/>
                </a:solidFill>
                <a:latin typeface="+mj-lt"/>
              </a:rPr>
              <a:t> </a:t>
            </a:r>
            <a:r>
              <a:rPr lang="en-US" sz="1950" b="1" dirty="0">
                <a:solidFill>
                  <a:schemeClr val="bg1"/>
                </a:solidFill>
                <a:latin typeface="+mn-lt"/>
              </a:rPr>
              <a:t>Positioning</a:t>
            </a:r>
          </a:p>
        </p:txBody>
      </p:sp>
      <p:sp>
        <p:nvSpPr>
          <p:cNvPr id="8" name="TextBox 7"/>
          <p:cNvSpPr txBox="1"/>
          <p:nvPr/>
        </p:nvSpPr>
        <p:spPr>
          <a:xfrm>
            <a:off x="3261797" y="817946"/>
            <a:ext cx="5221804" cy="392415"/>
          </a:xfrm>
          <a:prstGeom prst="rect">
            <a:avLst/>
          </a:prstGeom>
          <a:noFill/>
        </p:spPr>
        <p:txBody>
          <a:bodyPr wrap="square">
            <a:spAutoFit/>
          </a:bodyPr>
          <a:lstStyle/>
          <a:p>
            <a:pPr>
              <a:defRPr/>
            </a:pPr>
            <a:r>
              <a:rPr lang="en-US" sz="1950" b="1" dirty="0">
                <a:solidFill>
                  <a:schemeClr val="bg1"/>
                </a:solidFill>
              </a:rPr>
              <a:t>Company Overview</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588" y="2599426"/>
            <a:ext cx="2314557" cy="2314557"/>
          </a:xfrm>
          <a:prstGeom prst="rect">
            <a:avLst/>
          </a:prstGeom>
        </p:spPr>
      </p:pic>
      <p:sp>
        <p:nvSpPr>
          <p:cNvPr id="10" name="TextBox 13"/>
          <p:cNvSpPr txBox="1">
            <a:spLocks noChangeArrowheads="1"/>
          </p:cNvSpPr>
          <p:nvPr/>
        </p:nvSpPr>
        <p:spPr bwMode="auto">
          <a:xfrm>
            <a:off x="3288383" y="4390802"/>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Security</a:t>
            </a:r>
          </a:p>
        </p:txBody>
      </p:sp>
      <p:sp>
        <p:nvSpPr>
          <p:cNvPr id="11" name="TextBox 10"/>
          <p:cNvSpPr txBox="1"/>
          <p:nvPr/>
        </p:nvSpPr>
        <p:spPr>
          <a:xfrm>
            <a:off x="3245021" y="3831827"/>
            <a:ext cx="5231040" cy="392415"/>
          </a:xfrm>
          <a:prstGeom prst="rect">
            <a:avLst/>
          </a:prstGeom>
          <a:noFill/>
        </p:spPr>
        <p:txBody>
          <a:bodyPr wrap="square">
            <a:spAutoFit/>
          </a:bodyPr>
          <a:lstStyle/>
          <a:p>
            <a:pPr>
              <a:defRPr/>
            </a:pPr>
            <a:r>
              <a:rPr lang="en-US" sz="1950" b="1" dirty="0">
                <a:solidFill>
                  <a:schemeClr val="bg1"/>
                </a:solidFill>
              </a:rPr>
              <a:t>Reporting, Maintenance</a:t>
            </a:r>
            <a:r>
              <a:rPr lang="en-US" sz="1950" b="1" dirty="0">
                <a:solidFill>
                  <a:schemeClr val="bg1"/>
                </a:solidFill>
                <a:latin typeface="+mj-lt"/>
              </a:rPr>
              <a:t> </a:t>
            </a:r>
            <a:r>
              <a:rPr lang="en-US" sz="1950" b="1" dirty="0">
                <a:solidFill>
                  <a:schemeClr val="bg1"/>
                </a:solidFill>
              </a:rPr>
              <a:t>&amp;</a:t>
            </a:r>
            <a:r>
              <a:rPr lang="en-US" sz="1950" b="1" dirty="0">
                <a:solidFill>
                  <a:schemeClr val="bg1"/>
                </a:solidFill>
                <a:latin typeface="+mj-lt"/>
              </a:rPr>
              <a:t> </a:t>
            </a:r>
            <a:r>
              <a:rPr lang="en-US" sz="1950" b="1" dirty="0">
                <a:solidFill>
                  <a:schemeClr val="bg1"/>
                </a:solidFill>
              </a:rPr>
              <a:t>Troubleshooting</a:t>
            </a:r>
          </a:p>
        </p:txBody>
      </p:sp>
      <p:sp>
        <p:nvSpPr>
          <p:cNvPr id="14" name="TextBox 13"/>
          <p:cNvSpPr txBox="1"/>
          <p:nvPr/>
        </p:nvSpPr>
        <p:spPr>
          <a:xfrm>
            <a:off x="3254524" y="3214837"/>
            <a:ext cx="5231040" cy="392415"/>
          </a:xfrm>
          <a:prstGeom prst="rect">
            <a:avLst/>
          </a:prstGeom>
          <a:noFill/>
        </p:spPr>
        <p:txBody>
          <a:bodyPr wrap="square">
            <a:spAutoFit/>
          </a:bodyPr>
          <a:lstStyle/>
          <a:p>
            <a:pPr>
              <a:defRPr/>
            </a:pPr>
            <a:r>
              <a:rPr lang="en-US" sz="1950" b="1" dirty="0">
                <a:solidFill>
                  <a:schemeClr val="bg1"/>
                </a:solidFill>
              </a:rPr>
              <a:t>UCM</a:t>
            </a:r>
            <a:r>
              <a:rPr lang="en-US" sz="1950" b="1" dirty="0">
                <a:solidFill>
                  <a:schemeClr val="bg1"/>
                </a:solidFill>
                <a:latin typeface="+mj-lt"/>
              </a:rPr>
              <a:t> </a:t>
            </a:r>
            <a:r>
              <a:rPr lang="en-US" sz="1950" b="1" dirty="0">
                <a:solidFill>
                  <a:schemeClr val="bg1"/>
                </a:solidFill>
              </a:rPr>
              <a:t>API &amp; 3</a:t>
            </a:r>
            <a:r>
              <a:rPr lang="en-US" sz="1950" b="1" baseline="30000" dirty="0">
                <a:solidFill>
                  <a:schemeClr val="bg1"/>
                </a:solidFill>
              </a:rPr>
              <a:t>rd</a:t>
            </a:r>
            <a:r>
              <a:rPr lang="en-US" sz="1950" b="1" dirty="0">
                <a:solidFill>
                  <a:schemeClr val="bg1"/>
                </a:solidFill>
              </a:rPr>
              <a:t> party integration </a:t>
            </a:r>
          </a:p>
        </p:txBody>
      </p:sp>
      <p:sp>
        <p:nvSpPr>
          <p:cNvPr id="15" name="TextBox 13"/>
          <p:cNvSpPr txBox="1">
            <a:spLocks noChangeArrowheads="1"/>
          </p:cNvSpPr>
          <p:nvPr/>
        </p:nvSpPr>
        <p:spPr bwMode="auto">
          <a:xfrm>
            <a:off x="3288383" y="4945594"/>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Live Demo</a:t>
            </a:r>
          </a:p>
        </p:txBody>
      </p:sp>
      <p:sp>
        <p:nvSpPr>
          <p:cNvPr id="16" name="TextBox 13"/>
          <p:cNvSpPr txBox="1">
            <a:spLocks noChangeArrowheads="1"/>
          </p:cNvSpPr>
          <p:nvPr/>
        </p:nvSpPr>
        <p:spPr bwMode="auto">
          <a:xfrm>
            <a:off x="3264279" y="5500386"/>
            <a:ext cx="5211782"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1950" b="1" dirty="0">
                <a:solidFill>
                  <a:schemeClr val="bg1"/>
                </a:solidFill>
                <a:latin typeface="+mn-lt"/>
              </a:rPr>
              <a:t>Certification Exam</a:t>
            </a:r>
          </a:p>
        </p:txBody>
      </p:sp>
    </p:spTree>
    <p:extLst>
      <p:ext uri="{BB962C8B-B14F-4D97-AF65-F5344CB8AC3E}">
        <p14:creationId xmlns:p14="http://schemas.microsoft.com/office/powerpoint/2010/main" val="2540704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0765" y="3558766"/>
            <a:ext cx="1066801" cy="80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stretch>
            <a:fillRect/>
          </a:stretch>
        </p:blipFill>
        <p:spPr>
          <a:xfrm>
            <a:off x="8990873" y="4146999"/>
            <a:ext cx="1254341" cy="1053776"/>
          </a:xfrm>
          <a:prstGeom prst="rect">
            <a:avLst/>
          </a:prstGeom>
        </p:spPr>
      </p:pic>
      <p:cxnSp>
        <p:nvCxnSpPr>
          <p:cNvPr id="10" name="Straight Arrow Connector 9"/>
          <p:cNvCxnSpPr/>
          <p:nvPr/>
        </p:nvCxnSpPr>
        <p:spPr bwMode="auto">
          <a:xfrm>
            <a:off x="3615813" y="4131166"/>
            <a:ext cx="1295400" cy="0"/>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10"/>
          <p:cNvSpPr/>
          <p:nvPr/>
        </p:nvSpPr>
        <p:spPr>
          <a:xfrm>
            <a:off x="3845699" y="3769582"/>
            <a:ext cx="865357" cy="276999"/>
          </a:xfrm>
          <a:prstGeom prst="rect">
            <a:avLst/>
          </a:prstGeom>
          <a:solidFill>
            <a:schemeClr val="accent2">
              <a:lumMod val="60000"/>
              <a:lumOff val="40000"/>
            </a:schemeClr>
          </a:solidFill>
        </p:spPr>
        <p:txBody>
          <a:bodyPr wrap="square">
            <a:spAutoFit/>
          </a:bodyPr>
          <a:lstStyle/>
          <a:p>
            <a:pPr algn="ctr" defTabSz="457200" eaLnBrk="0" fontAlgn="base" hangingPunct="0">
              <a:spcBef>
                <a:spcPct val="0"/>
              </a:spcBef>
              <a:spcAft>
                <a:spcPct val="0"/>
              </a:spcAft>
            </a:pPr>
            <a:r>
              <a:rPr lang="en-US" sz="1200" b="1" dirty="0">
                <a:solidFill>
                  <a:srgbClr val="FFFFFF"/>
                </a:solidFill>
                <a:latin typeface="Arial" panose="020B0604020202020204" pitchFamily="34" charset="0"/>
              </a:rPr>
              <a:t>Register</a:t>
            </a:r>
          </a:p>
        </p:txBody>
      </p:sp>
      <p:sp>
        <p:nvSpPr>
          <p:cNvPr id="12" name="Rectangle 11"/>
          <p:cNvSpPr/>
          <p:nvPr/>
        </p:nvSpPr>
        <p:spPr>
          <a:xfrm>
            <a:off x="1956246" y="4237460"/>
            <a:ext cx="1659568" cy="523220"/>
          </a:xfrm>
          <a:prstGeom prst="rect">
            <a:avLst/>
          </a:prstGeom>
          <a:solidFill>
            <a:srgbClr val="6DC0FF"/>
          </a:solidFill>
        </p:spPr>
        <p:txBody>
          <a:bodyPr wrap="square">
            <a:spAutoFit/>
          </a:bodyPr>
          <a:lstStyle/>
          <a:p>
            <a:pPr defTabSz="457200" eaLnBrk="0" fontAlgn="base" hangingPunct="0">
              <a:spcBef>
                <a:spcPct val="0"/>
              </a:spcBef>
              <a:spcAft>
                <a:spcPct val="0"/>
              </a:spcAft>
            </a:pPr>
            <a:r>
              <a:rPr lang="en-US" sz="1400" b="1" dirty="0">
                <a:solidFill>
                  <a:srgbClr val="FFFFFF"/>
                </a:solidFill>
                <a:latin typeface="Arial" panose="020B0604020202020204" pitchFamily="34" charset="0"/>
              </a:rPr>
              <a:t>Home Phone: Extension 1000</a:t>
            </a:r>
          </a:p>
        </p:txBody>
      </p:sp>
      <p:pic>
        <p:nvPicPr>
          <p:cNvPr id="13" name="Picture 12"/>
          <p:cNvPicPr>
            <a:picLocks noChangeAspect="1"/>
          </p:cNvPicPr>
          <p:nvPr/>
        </p:nvPicPr>
        <p:blipFill>
          <a:blip r:embed="rId4"/>
          <a:stretch>
            <a:fillRect/>
          </a:stretch>
        </p:blipFill>
        <p:spPr>
          <a:xfrm>
            <a:off x="7201916" y="3360547"/>
            <a:ext cx="661988" cy="667757"/>
          </a:xfrm>
          <a:prstGeom prst="rect">
            <a:avLst/>
          </a:prstGeom>
        </p:spPr>
      </p:pic>
      <p:cxnSp>
        <p:nvCxnSpPr>
          <p:cNvPr id="14" name="Straight Arrow Connector 13"/>
          <p:cNvCxnSpPr/>
          <p:nvPr/>
        </p:nvCxnSpPr>
        <p:spPr bwMode="auto">
          <a:xfrm flipH="1">
            <a:off x="6199279" y="3554455"/>
            <a:ext cx="845535" cy="397648"/>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Rectangle 16"/>
          <p:cNvSpPr/>
          <p:nvPr/>
        </p:nvSpPr>
        <p:spPr>
          <a:xfrm rot="20111623">
            <a:off x="6085071" y="3358856"/>
            <a:ext cx="865357" cy="276999"/>
          </a:xfrm>
          <a:prstGeom prst="rect">
            <a:avLst/>
          </a:prstGeom>
          <a:solidFill>
            <a:schemeClr val="accent2">
              <a:lumMod val="60000"/>
              <a:lumOff val="40000"/>
            </a:schemeClr>
          </a:solidFill>
        </p:spPr>
        <p:txBody>
          <a:bodyPr wrap="square">
            <a:spAutoFit/>
          </a:bodyPr>
          <a:lstStyle/>
          <a:p>
            <a:pPr algn="ctr" defTabSz="457200" eaLnBrk="0" fontAlgn="base" hangingPunct="0">
              <a:spcBef>
                <a:spcPct val="0"/>
              </a:spcBef>
              <a:spcAft>
                <a:spcPct val="0"/>
              </a:spcAft>
            </a:pPr>
            <a:r>
              <a:rPr lang="en-US" sz="1200" b="1" dirty="0">
                <a:solidFill>
                  <a:srgbClr val="FFFFFF"/>
                </a:solidFill>
                <a:latin typeface="Arial" panose="020B0604020202020204" pitchFamily="34" charset="0"/>
              </a:rPr>
              <a:t>Register</a:t>
            </a:r>
          </a:p>
        </p:txBody>
      </p:sp>
      <p:sp>
        <p:nvSpPr>
          <p:cNvPr id="18" name="Rectangle 17"/>
          <p:cNvSpPr/>
          <p:nvPr/>
        </p:nvSpPr>
        <p:spPr>
          <a:xfrm>
            <a:off x="7182807" y="2772783"/>
            <a:ext cx="1577983" cy="523220"/>
          </a:xfrm>
          <a:prstGeom prst="rect">
            <a:avLst/>
          </a:prstGeom>
          <a:solidFill>
            <a:srgbClr val="6DC0FF"/>
          </a:solidFill>
        </p:spPr>
        <p:txBody>
          <a:bodyPr wrap="square">
            <a:spAutoFit/>
          </a:bodyPr>
          <a:lstStyle/>
          <a:p>
            <a:pPr defTabSz="457200" eaLnBrk="0" fontAlgn="base" hangingPunct="0">
              <a:spcBef>
                <a:spcPct val="0"/>
              </a:spcBef>
              <a:spcAft>
                <a:spcPct val="0"/>
              </a:spcAft>
            </a:pPr>
            <a:r>
              <a:rPr lang="en-US" sz="1400" b="1" dirty="0">
                <a:solidFill>
                  <a:srgbClr val="FFFFFF"/>
                </a:solidFill>
                <a:latin typeface="Arial" panose="020B0604020202020204" pitchFamily="34" charset="0"/>
              </a:rPr>
              <a:t>GS Wave: Extension 1000</a:t>
            </a:r>
          </a:p>
        </p:txBody>
      </p:sp>
      <p:pic>
        <p:nvPicPr>
          <p:cNvPr id="19" name="Picture 18"/>
          <p:cNvPicPr>
            <a:picLocks noChangeAspect="1"/>
          </p:cNvPicPr>
          <p:nvPr/>
        </p:nvPicPr>
        <p:blipFill>
          <a:blip r:embed="rId5"/>
          <a:stretch>
            <a:fillRect/>
          </a:stretch>
        </p:blipFill>
        <p:spPr>
          <a:xfrm>
            <a:off x="7888867" y="3378063"/>
            <a:ext cx="609600" cy="650240"/>
          </a:xfrm>
          <a:prstGeom prst="rect">
            <a:avLst/>
          </a:prstGeom>
        </p:spPr>
      </p:pic>
      <p:cxnSp>
        <p:nvCxnSpPr>
          <p:cNvPr id="21" name="Straight Arrow Connector 20"/>
          <p:cNvCxnSpPr/>
          <p:nvPr/>
        </p:nvCxnSpPr>
        <p:spPr bwMode="auto">
          <a:xfrm flipH="1" flipV="1">
            <a:off x="6142194" y="4406761"/>
            <a:ext cx="959702" cy="454606"/>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Rectangle 24"/>
          <p:cNvSpPr/>
          <p:nvPr/>
        </p:nvSpPr>
        <p:spPr>
          <a:xfrm rot="1513284">
            <a:off x="6076673" y="4723136"/>
            <a:ext cx="865357" cy="276999"/>
          </a:xfrm>
          <a:prstGeom prst="rect">
            <a:avLst/>
          </a:prstGeom>
          <a:solidFill>
            <a:schemeClr val="accent2">
              <a:lumMod val="60000"/>
              <a:lumOff val="40000"/>
            </a:schemeClr>
          </a:solidFill>
        </p:spPr>
        <p:txBody>
          <a:bodyPr wrap="square">
            <a:spAutoFit/>
          </a:bodyPr>
          <a:lstStyle/>
          <a:p>
            <a:pPr algn="ctr" defTabSz="457200" eaLnBrk="0" fontAlgn="base" hangingPunct="0">
              <a:spcBef>
                <a:spcPct val="0"/>
              </a:spcBef>
              <a:spcAft>
                <a:spcPct val="0"/>
              </a:spcAft>
            </a:pPr>
            <a:r>
              <a:rPr lang="en-US" sz="1200" b="1" dirty="0">
                <a:solidFill>
                  <a:srgbClr val="FFFFFF"/>
                </a:solidFill>
                <a:latin typeface="Arial" panose="020B0604020202020204" pitchFamily="34" charset="0"/>
              </a:rPr>
              <a:t>Register</a:t>
            </a:r>
          </a:p>
        </p:txBody>
      </p:sp>
      <p:sp>
        <p:nvSpPr>
          <p:cNvPr id="26" name="Rectangle 25"/>
          <p:cNvSpPr/>
          <p:nvPr/>
        </p:nvSpPr>
        <p:spPr>
          <a:xfrm>
            <a:off x="7182807" y="4861367"/>
            <a:ext cx="1869977" cy="523220"/>
          </a:xfrm>
          <a:prstGeom prst="rect">
            <a:avLst/>
          </a:prstGeom>
          <a:solidFill>
            <a:srgbClr val="6DC0FF"/>
          </a:solidFill>
        </p:spPr>
        <p:txBody>
          <a:bodyPr wrap="square">
            <a:spAutoFit/>
          </a:bodyPr>
          <a:lstStyle/>
          <a:p>
            <a:pPr defTabSz="457200" eaLnBrk="0" fontAlgn="base" hangingPunct="0">
              <a:spcBef>
                <a:spcPct val="0"/>
              </a:spcBef>
              <a:spcAft>
                <a:spcPct val="0"/>
              </a:spcAft>
            </a:pPr>
            <a:r>
              <a:rPr lang="en-US" sz="1400" b="1" dirty="0">
                <a:solidFill>
                  <a:srgbClr val="FFFFFF"/>
                </a:solidFill>
                <a:latin typeface="Arial" panose="020B0604020202020204" pitchFamily="34" charset="0"/>
              </a:rPr>
              <a:t>Office Desk Phone: Extension 1000</a:t>
            </a:r>
          </a:p>
        </p:txBody>
      </p:sp>
      <p:sp>
        <p:nvSpPr>
          <p:cNvPr id="27" name="TextBox 26"/>
          <p:cNvSpPr txBox="1"/>
          <p:nvPr/>
        </p:nvSpPr>
        <p:spPr>
          <a:xfrm>
            <a:off x="394586" y="2126452"/>
            <a:ext cx="11581103" cy="646331"/>
          </a:xfrm>
          <a:prstGeom prst="rect">
            <a:avLst/>
          </a:prstGeom>
          <a:noFill/>
        </p:spPr>
        <p:txBody>
          <a:bodyPr wrap="square" rtlCol="0">
            <a:spAutoFit/>
          </a:bodyPr>
          <a:lstStyle/>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UCM supports multiple registration per extension. The user can register from multiple devices to UCM using a single account.</a:t>
            </a:r>
          </a:p>
        </p:txBody>
      </p:sp>
      <p:pic>
        <p:nvPicPr>
          <p:cNvPr id="2" name="Picture 1"/>
          <p:cNvPicPr>
            <a:picLocks noChangeAspect="1"/>
          </p:cNvPicPr>
          <p:nvPr/>
        </p:nvPicPr>
        <p:blipFill>
          <a:blip r:embed="rId6"/>
          <a:stretch>
            <a:fillRect/>
          </a:stretch>
        </p:blipFill>
        <p:spPr>
          <a:xfrm>
            <a:off x="2213994" y="3035974"/>
            <a:ext cx="1388373" cy="1125828"/>
          </a:xfrm>
          <a:prstGeom prst="rect">
            <a:avLst/>
          </a:prstGeom>
        </p:spPr>
      </p:pic>
      <p:sp>
        <p:nvSpPr>
          <p:cNvPr id="22" name="Content Placeholder 2"/>
          <p:cNvSpPr txBox="1">
            <a:spLocks/>
          </p:cNvSpPr>
          <p:nvPr/>
        </p:nvSpPr>
        <p:spPr>
          <a:xfrm>
            <a:off x="275326" y="1340469"/>
            <a:ext cx="6654081" cy="609601"/>
          </a:xfrm>
          <a:prstGeom prst="rect">
            <a:avLst/>
          </a:prstGeom>
        </p:spPr>
        <p:txBody>
          <a:bodyPr vert="horz" lIns="91440" tIns="45720" rIns="91440" bIns="45720" rtlCol="0">
            <a:noAutofit/>
          </a:bodyPr>
          <a:lstStyle/>
          <a:p>
            <a:pPr>
              <a:lnSpc>
                <a:spcPct val="150000"/>
              </a:lnSpc>
              <a:spcAft>
                <a:spcPct val="0"/>
              </a:spcAft>
            </a:pPr>
            <a:r>
              <a:rPr lang="en-US" sz="2800" b="1" dirty="0">
                <a:solidFill>
                  <a:srgbClr val="000099"/>
                </a:solidFill>
              </a:rPr>
              <a:t>Multiple Registration per Extension</a:t>
            </a:r>
            <a:endParaRPr lang="en-US" altLang="en-US" sz="2800" b="1" dirty="0">
              <a:solidFill>
                <a:srgbClr val="000099"/>
              </a:solidFill>
            </a:endParaRPr>
          </a:p>
        </p:txBody>
      </p:sp>
      <p:sp>
        <p:nvSpPr>
          <p:cNvPr id="20" name="TextBox 19"/>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4141376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38433" y="2292558"/>
            <a:ext cx="5938784" cy="2246769"/>
          </a:xfrm>
          <a:prstGeom prst="rect">
            <a:avLst/>
          </a:prstGeom>
          <a:noFill/>
        </p:spPr>
        <p:txBody>
          <a:bodyPr wrap="square" rtlCol="0">
            <a:spAutoFit/>
          </a:bodyPr>
          <a:lstStyle/>
          <a:p>
            <a:pPr marL="285750" indent="-285750" algn="just">
              <a:buFont typeface="Wingdings" panose="05000000000000000000" charset="0"/>
              <a:buChar char="q"/>
            </a:pPr>
            <a:r>
              <a:rPr lang="en-US" sz="2000" dirty="0"/>
              <a:t>In UCM extension settings, the user can enable DND and then add numbers in DND Whitelist. When “Do Not Disturb” is turned on in UCM extension settings, the calls from DND Whitelist can still be accepted by the extension.</a:t>
            </a:r>
          </a:p>
          <a:p>
            <a:pPr marL="285750" indent="-285750" algn="just">
              <a:buFont typeface="Wingdings" panose="05000000000000000000" charset="0"/>
              <a:buChar char="q"/>
            </a:pPr>
            <a:endParaRPr lang="en-US" sz="2000" dirty="0"/>
          </a:p>
          <a:p>
            <a:pPr marL="285750" indent="-285750" algn="just">
              <a:buFont typeface="Wingdings" panose="05000000000000000000" charset="0"/>
              <a:buChar char="q"/>
            </a:pPr>
            <a:r>
              <a:rPr lang="en-US" sz="2000" dirty="0"/>
              <a:t>Up to 10 numbers can be added in DND Whitelist.</a:t>
            </a:r>
          </a:p>
        </p:txBody>
      </p:sp>
      <p:pic>
        <p:nvPicPr>
          <p:cNvPr id="14" name="图片 91" descr="DNDWhitelist"/>
          <p:cNvPicPr/>
          <p:nvPr/>
        </p:nvPicPr>
        <p:blipFill>
          <a:blip r:embed="rId2"/>
          <a:stretch>
            <a:fillRect/>
          </a:stretch>
        </p:blipFill>
        <p:spPr>
          <a:xfrm>
            <a:off x="6592530" y="2205756"/>
            <a:ext cx="5420388" cy="4274111"/>
          </a:xfrm>
          <a:prstGeom prst="rect">
            <a:avLst/>
          </a:prstGeom>
          <a:ln>
            <a:solidFill>
              <a:schemeClr val="accent1"/>
            </a:solidFill>
          </a:ln>
          <a:effectLst>
            <a:outerShdw blurRad="50800" dist="38100" dir="2700000" algn="tl" rotWithShape="0">
              <a:prstClr val="black">
                <a:alpha val="40000"/>
              </a:prstClr>
            </a:outerShdw>
          </a:effectLst>
        </p:spPr>
      </p:pic>
      <p:sp>
        <p:nvSpPr>
          <p:cNvPr id="15" name="Rectangle 14"/>
          <p:cNvSpPr/>
          <p:nvPr/>
        </p:nvSpPr>
        <p:spPr>
          <a:xfrm>
            <a:off x="6672429" y="3869403"/>
            <a:ext cx="2515816" cy="4446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17" name="Content Placeholder 2"/>
          <p:cNvSpPr txBox="1">
            <a:spLocks/>
          </p:cNvSpPr>
          <p:nvPr/>
        </p:nvSpPr>
        <p:spPr>
          <a:xfrm>
            <a:off x="432519" y="1237709"/>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DND Whitelist</a:t>
            </a:r>
          </a:p>
        </p:txBody>
      </p:sp>
      <p:sp>
        <p:nvSpPr>
          <p:cNvPr id="18" name="Content Placeholder 2"/>
          <p:cNvSpPr txBox="1">
            <a:spLocks/>
          </p:cNvSpPr>
          <p:nvPr/>
        </p:nvSpPr>
        <p:spPr>
          <a:xfrm>
            <a:off x="402520" y="1838618"/>
            <a:ext cx="9950848" cy="500489"/>
          </a:xfrm>
          <a:prstGeom prst="rect">
            <a:avLst/>
          </a:prstGeom>
        </p:spPr>
        <p:txBody>
          <a:bodyPr vert="horz" lIns="91440" tIns="45720" rIns="91440" bIns="45720" rtlCol="0">
            <a:normAutofit fontScale="85000" lnSpcReduction="10000"/>
          </a:bodyPr>
          <a:lstStyle/>
          <a:p>
            <a:pPr lvl="0">
              <a:spcBef>
                <a:spcPct val="20000"/>
              </a:spcBef>
              <a:defRPr/>
            </a:pPr>
            <a:r>
              <a:rPr lang="en-US" sz="2000" b="1" i="1" dirty="0">
                <a:solidFill>
                  <a:schemeClr val="bg1">
                    <a:lumMod val="50000"/>
                  </a:schemeClr>
                </a:solidFill>
              </a:rPr>
              <a:t>PBX-&gt;Extensions-&gt; Create a New Extension/Edit Extension-&gt;Feature-&gt;Do Not Disturb-&gt;DND Whitelist</a:t>
            </a:r>
          </a:p>
        </p:txBody>
      </p:sp>
      <p:sp>
        <p:nvSpPr>
          <p:cNvPr id="8" name="TextBox 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2037497904"/>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46364" y="2213318"/>
            <a:ext cx="11471118" cy="2585323"/>
          </a:xfrm>
          <a:prstGeom prst="rect">
            <a:avLst/>
          </a:prstGeom>
          <a:noFill/>
        </p:spPr>
        <p:txBody>
          <a:bodyPr wrap="square" rtlCol="0">
            <a:spAutoFit/>
          </a:bodyPr>
          <a:lstStyle/>
          <a:p>
            <a:pPr marL="285750" indent="-285750">
              <a:buFont typeface="Wingdings" panose="05000000000000000000" charset="0"/>
              <a:buChar char="q"/>
            </a:pPr>
            <a:r>
              <a:rPr lang="en-US" dirty="0">
                <a:solidFill>
                  <a:srgbClr val="000000"/>
                </a:solidFill>
                <a:latin typeface="Arial" panose="020B0604020202020204" pitchFamily="34" charset="0"/>
                <a:sym typeface="+mn-ea"/>
              </a:rPr>
              <a:t>Seamless Transfer allows user to perform blind transfer using UCM feature code without having music on hold presented during transfer process.</a:t>
            </a:r>
          </a:p>
          <a:p>
            <a:pPr marL="285750" indent="-285750">
              <a:buFont typeface="Wingdings" panose="05000000000000000000" charset="0"/>
              <a:buChar char="q"/>
            </a:pPr>
            <a:endParaRPr lang="en-US" dirty="0">
              <a:solidFill>
                <a:srgbClr val="000000"/>
              </a:solidFill>
              <a:latin typeface="Arial" panose="020B0604020202020204" pitchFamily="34" charset="0"/>
              <a:sym typeface="+mn-ea"/>
            </a:endParaRPr>
          </a:p>
          <a:p>
            <a:pPr marL="285750" indent="-285750">
              <a:buFont typeface="Wingdings" panose="05000000000000000000" charset="0"/>
              <a:buChar char="q"/>
            </a:pPr>
            <a:r>
              <a:rPr lang="en-US" dirty="0">
                <a:solidFill>
                  <a:srgbClr val="000000"/>
                </a:solidFill>
                <a:latin typeface="Arial" panose="020B0604020202020204" pitchFamily="34" charset="0"/>
                <a:sym typeface="+mn-ea"/>
              </a:rPr>
              <a:t>Seamless transfer minimizes the interruption during transfer, making the process smooth and simple.</a:t>
            </a:r>
          </a:p>
          <a:p>
            <a:pPr marL="285750" indent="-285750">
              <a:buFont typeface="Wingdings" panose="05000000000000000000" charset="0"/>
              <a:buChar char="q"/>
            </a:pPr>
            <a:endParaRPr lang="en-US" dirty="0">
              <a:solidFill>
                <a:srgbClr val="000000"/>
              </a:solidFill>
              <a:latin typeface="Arial" panose="020B0604020202020204" pitchFamily="34" charset="0"/>
              <a:sym typeface="+mn-ea"/>
            </a:endParaRPr>
          </a:p>
          <a:p>
            <a:r>
              <a:rPr lang="en-US" dirty="0">
                <a:solidFill>
                  <a:srgbClr val="000000"/>
                </a:solidFill>
                <a:latin typeface="Arial" panose="020B0604020202020204" pitchFamily="34" charset="0"/>
                <a:sym typeface="+mn-ea"/>
              </a:rPr>
              <a:t>Seamless transfer mode:</a:t>
            </a:r>
          </a:p>
          <a:p>
            <a:pPr marL="742950" lvl="1" indent="-285750">
              <a:buFont typeface="Wingdings" panose="05000000000000000000" pitchFamily="2" charset="2"/>
              <a:buChar char="ü"/>
            </a:pPr>
            <a:r>
              <a:rPr lang="en-US" dirty="0">
                <a:solidFill>
                  <a:srgbClr val="000000"/>
                </a:solidFill>
                <a:latin typeface="Arial" panose="020B0604020202020204" pitchFamily="34" charset="0"/>
                <a:sym typeface="+mn-ea"/>
              </a:rPr>
              <a:t>Seamless transfer</a:t>
            </a:r>
          </a:p>
          <a:p>
            <a:pPr marL="742950" lvl="1" indent="-285750">
              <a:buFont typeface="Wingdings" panose="05000000000000000000" pitchFamily="2" charset="2"/>
              <a:buChar char="ü"/>
            </a:pPr>
            <a:r>
              <a:rPr lang="en-US" dirty="0">
                <a:solidFill>
                  <a:srgbClr val="000000"/>
                </a:solidFill>
                <a:latin typeface="Arial" panose="020B0604020202020204" pitchFamily="34" charset="0"/>
                <a:sym typeface="+mn-ea"/>
              </a:rPr>
              <a:t>Pickup incall</a:t>
            </a:r>
          </a:p>
          <a:p>
            <a:pPr marL="742950" lvl="1" indent="-285750">
              <a:buFont typeface="Wingdings" panose="05000000000000000000" pitchFamily="2" charset="2"/>
              <a:buChar char="ü"/>
            </a:pPr>
            <a:r>
              <a:rPr lang="en-US" dirty="0">
                <a:solidFill>
                  <a:srgbClr val="000000"/>
                </a:solidFill>
                <a:latin typeface="Arial" panose="020B0604020202020204" pitchFamily="34" charset="0"/>
                <a:sym typeface="+mn-ea"/>
              </a:rPr>
              <a:t>Mobile Phone Pickup</a:t>
            </a:r>
          </a:p>
        </p:txBody>
      </p:sp>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42" y="4086160"/>
            <a:ext cx="4174452" cy="1424963"/>
          </a:xfrm>
          <a:prstGeom prst="rect">
            <a:avLst/>
          </a:prstGeom>
        </p:spPr>
      </p:pic>
      <p:sp>
        <p:nvSpPr>
          <p:cNvPr id="7" name="TextBox 6"/>
          <p:cNvSpPr txBox="1"/>
          <p:nvPr/>
        </p:nvSpPr>
        <p:spPr>
          <a:xfrm>
            <a:off x="-1137175" y="1541600"/>
            <a:ext cx="5676900" cy="523220"/>
          </a:xfrm>
          <a:prstGeom prst="rect">
            <a:avLst/>
          </a:prstGeom>
          <a:noFill/>
        </p:spPr>
        <p:txBody>
          <a:bodyPr wrap="square" rtlCol="0">
            <a:spAutoFit/>
          </a:bodyPr>
          <a:lstStyle/>
          <a:p>
            <a:pPr algn="ctr"/>
            <a:r>
              <a:rPr lang="en-US" sz="2800" b="1" dirty="0">
                <a:solidFill>
                  <a:srgbClr val="000080"/>
                </a:solidFill>
              </a:rPr>
              <a:t>Seamless Transfer</a:t>
            </a:r>
          </a:p>
        </p:txBody>
      </p:sp>
      <p:sp>
        <p:nvSpPr>
          <p:cNvPr id="6" name="TextBox 5"/>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397666505"/>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6424" y="2023564"/>
            <a:ext cx="5113901" cy="3416320"/>
          </a:xfrm>
          <a:prstGeom prst="rect">
            <a:avLst/>
          </a:prstGeom>
          <a:noFill/>
        </p:spPr>
        <p:txBody>
          <a:bodyPr wrap="square" rtlCol="0">
            <a:spAutoFit/>
          </a:bodyPr>
          <a:lstStyle/>
          <a:p>
            <a:pPr marL="285750" indent="-285750" algn="just">
              <a:buFont typeface="Wingdings" panose="05000000000000000000" charset="0"/>
              <a:buChar char="q"/>
            </a:pPr>
            <a:r>
              <a:rPr lang="en-US" dirty="0">
                <a:solidFill>
                  <a:srgbClr val="000000"/>
                </a:solidFill>
                <a:latin typeface="Arial" panose="020B0604020202020204" pitchFamily="34" charset="0"/>
              </a:rPr>
              <a:t>To perform Seamless Transfer:</a:t>
            </a:r>
          </a:p>
          <a:p>
            <a:pPr marL="285750" indent="-285750" algn="just">
              <a:buFont typeface="Wingdings" panose="05000000000000000000" charset="0"/>
              <a:buChar char="q"/>
            </a:pPr>
            <a:endParaRPr lang="en-US" dirty="0">
              <a:solidFill>
                <a:srgbClr val="000000"/>
              </a:solidFill>
              <a:latin typeface="Arial" panose="020B0604020202020204" pitchFamily="34" charset="0"/>
            </a:endParaRPr>
          </a:p>
          <a:p>
            <a:pPr marL="457200" indent="-342900" algn="just">
              <a:buAutoNum type="arabicPeriod"/>
            </a:pPr>
            <a:r>
              <a:rPr lang="en-US" dirty="0">
                <a:solidFill>
                  <a:srgbClr val="000000"/>
                </a:solidFill>
                <a:latin typeface="Arial" panose="020B0604020202020204" pitchFamily="34" charset="0"/>
              </a:rPr>
              <a:t>Enable seamless transfer on the UCM WebUI-&gt;PBX-&gt; Internal Option-&gt; Feature Codes.</a:t>
            </a:r>
          </a:p>
          <a:p>
            <a:pPr marL="457200" indent="-342900" algn="just">
              <a:buAutoNum type="arabicPeriod"/>
            </a:pPr>
            <a:endParaRPr lang="en-US" dirty="0">
              <a:solidFill>
                <a:srgbClr val="000000"/>
              </a:solidFill>
              <a:latin typeface="Arial" panose="020B0604020202020204" pitchFamily="34" charset="0"/>
            </a:endParaRPr>
          </a:p>
          <a:p>
            <a:pPr marL="457200" indent="-342900" algn="just">
              <a:buAutoNum type="arabicPeriod"/>
            </a:pPr>
            <a:r>
              <a:rPr lang="en-US" dirty="0">
                <a:solidFill>
                  <a:srgbClr val="000000"/>
                </a:solidFill>
                <a:latin typeface="Arial" panose="020B0604020202020204" pitchFamily="34" charset="0"/>
              </a:rPr>
              <a:t>B calls A and establishes call.</a:t>
            </a:r>
          </a:p>
          <a:p>
            <a:pPr marL="457200" indent="-342900" algn="just">
              <a:buAutoNum type="arabicPeriod"/>
            </a:pPr>
            <a:endParaRPr lang="en-US" dirty="0">
              <a:solidFill>
                <a:srgbClr val="000000"/>
              </a:solidFill>
              <a:latin typeface="Arial" panose="020B0604020202020204" pitchFamily="34" charset="0"/>
            </a:endParaRPr>
          </a:p>
          <a:p>
            <a:pPr marL="457200" indent="-342900" algn="just">
              <a:buAutoNum type="arabicPeriod"/>
            </a:pPr>
            <a:r>
              <a:rPr lang="en-US" dirty="0">
                <a:solidFill>
                  <a:srgbClr val="000000"/>
                </a:solidFill>
                <a:latin typeface="Arial" panose="020B0604020202020204" pitchFamily="34" charset="0"/>
              </a:rPr>
              <a:t>A dials seamless transfer feature code followed by the number to transfer to.</a:t>
            </a:r>
          </a:p>
          <a:p>
            <a:pPr marL="457200" indent="-342900" algn="just">
              <a:buAutoNum type="arabicPeriod"/>
            </a:pPr>
            <a:endParaRPr lang="en-US" dirty="0">
              <a:solidFill>
                <a:srgbClr val="000000"/>
              </a:solidFill>
              <a:latin typeface="Arial" panose="020B0604020202020204" pitchFamily="34" charset="0"/>
            </a:endParaRPr>
          </a:p>
          <a:p>
            <a:pPr marL="457200" indent="-342900" algn="just">
              <a:buAutoNum type="arabicPeriod"/>
            </a:pPr>
            <a:r>
              <a:rPr lang="en-US" dirty="0">
                <a:solidFill>
                  <a:srgbClr val="000000"/>
                </a:solidFill>
                <a:latin typeface="Arial" panose="020B0604020202020204" pitchFamily="34" charset="0"/>
              </a:rPr>
              <a:t>The call will be transferred.</a:t>
            </a:r>
          </a:p>
        </p:txBody>
      </p:sp>
      <p:grpSp>
        <p:nvGrpSpPr>
          <p:cNvPr id="4" name="Group 3"/>
          <p:cNvGrpSpPr/>
          <p:nvPr/>
        </p:nvGrpSpPr>
        <p:grpSpPr>
          <a:xfrm>
            <a:off x="6569308" y="4789201"/>
            <a:ext cx="4784729" cy="995445"/>
            <a:chOff x="6569308" y="4395501"/>
            <a:chExt cx="4784729" cy="995445"/>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3896" y="4395501"/>
              <a:ext cx="689943" cy="711796"/>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4970" y="4424933"/>
              <a:ext cx="562162" cy="562162"/>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2228" y="4500274"/>
              <a:ext cx="643921" cy="643921"/>
            </a:xfrm>
            <a:prstGeom prst="rect">
              <a:avLst/>
            </a:prstGeom>
          </p:spPr>
        </p:pic>
        <p:sp>
          <p:nvSpPr>
            <p:cNvPr id="17" name="Rectangle 16"/>
            <p:cNvSpPr/>
            <p:nvPr/>
          </p:nvSpPr>
          <p:spPr>
            <a:xfrm>
              <a:off x="6569308" y="5005695"/>
              <a:ext cx="885973" cy="276999"/>
            </a:xfrm>
            <a:prstGeom prst="rect">
              <a:avLst/>
            </a:prstGeom>
          </p:spPr>
          <p:txBody>
            <a:bodyPr wrap="square">
              <a:spAutoFit/>
            </a:bodyPr>
            <a:lstStyle/>
            <a:p>
              <a:r>
                <a:rPr lang="en-US" sz="1200" dirty="0"/>
                <a:t>Phone B</a:t>
              </a:r>
            </a:p>
          </p:txBody>
        </p:sp>
        <p:sp>
          <p:nvSpPr>
            <p:cNvPr id="18" name="Rectangle 17"/>
            <p:cNvSpPr/>
            <p:nvPr/>
          </p:nvSpPr>
          <p:spPr>
            <a:xfrm>
              <a:off x="7394194" y="5106256"/>
              <a:ext cx="932541" cy="276999"/>
            </a:xfrm>
            <a:prstGeom prst="rect">
              <a:avLst/>
            </a:prstGeom>
          </p:spPr>
          <p:txBody>
            <a:bodyPr wrap="square">
              <a:spAutoFit/>
            </a:bodyPr>
            <a:lstStyle/>
            <a:p>
              <a:r>
                <a:rPr lang="en-US" sz="1200" dirty="0"/>
                <a:t>Phone A</a:t>
              </a:r>
            </a:p>
          </p:txBody>
        </p:sp>
        <p:cxnSp>
          <p:nvCxnSpPr>
            <p:cNvPr id="19" name="Straight Arrow Connector 18"/>
            <p:cNvCxnSpPr>
              <a:stCxn id="15" idx="3"/>
              <a:endCxn id="16" idx="1"/>
            </p:cNvCxnSpPr>
            <p:nvPr/>
          </p:nvCxnSpPr>
          <p:spPr>
            <a:xfrm>
              <a:off x="7217132" y="4706014"/>
              <a:ext cx="195096" cy="1162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6" idx="3"/>
            </p:cNvCxnSpPr>
            <p:nvPr/>
          </p:nvCxnSpPr>
          <p:spPr>
            <a:xfrm flipV="1">
              <a:off x="8056149" y="4638582"/>
              <a:ext cx="282120" cy="1836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8589" y="4521329"/>
              <a:ext cx="562162" cy="562162"/>
            </a:xfrm>
            <a:prstGeom prst="rect">
              <a:avLst/>
            </a:prstGeom>
          </p:spPr>
        </p:pic>
        <p:sp>
          <p:nvSpPr>
            <p:cNvPr id="22" name="Rectangle 21"/>
            <p:cNvSpPr/>
            <p:nvPr/>
          </p:nvSpPr>
          <p:spPr>
            <a:xfrm>
              <a:off x="9320980" y="5113947"/>
              <a:ext cx="885973" cy="276999"/>
            </a:xfrm>
            <a:prstGeom prst="rect">
              <a:avLst/>
            </a:prstGeom>
          </p:spPr>
          <p:txBody>
            <a:bodyPr wrap="square">
              <a:spAutoFit/>
            </a:bodyPr>
            <a:lstStyle/>
            <a:p>
              <a:r>
                <a:rPr lang="en-US" sz="1200" dirty="0"/>
                <a:t>Phone B</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4094" y="4500275"/>
              <a:ext cx="689943" cy="711796"/>
            </a:xfrm>
            <a:prstGeom prst="rect">
              <a:avLst/>
            </a:prstGeom>
          </p:spPr>
        </p:pic>
        <p:cxnSp>
          <p:nvCxnSpPr>
            <p:cNvPr id="24" name="Straight Arrow Connector 23"/>
            <p:cNvCxnSpPr/>
            <p:nvPr/>
          </p:nvCxnSpPr>
          <p:spPr>
            <a:xfrm flipV="1">
              <a:off x="9911390" y="4757692"/>
              <a:ext cx="964236" cy="4471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5888925" y="2386293"/>
            <a:ext cx="6172663" cy="1732052"/>
            <a:chOff x="5634925" y="1703875"/>
            <a:chExt cx="6172663" cy="1732052"/>
          </a:xfrm>
        </p:grpSpPr>
        <p:pic>
          <p:nvPicPr>
            <p:cNvPr id="2" name="Picture 1"/>
            <p:cNvPicPr>
              <a:picLocks noChangeAspect="1"/>
            </p:cNvPicPr>
            <p:nvPr/>
          </p:nvPicPr>
          <p:blipFill>
            <a:blip r:embed="rId5"/>
            <a:stretch>
              <a:fillRect/>
            </a:stretch>
          </p:blipFill>
          <p:spPr>
            <a:xfrm>
              <a:off x="5634925" y="1703875"/>
              <a:ext cx="6172663" cy="1732052"/>
            </a:xfrm>
            <a:prstGeom prst="rect">
              <a:avLst/>
            </a:prstGeom>
            <a:effectLst>
              <a:outerShdw blurRad="50800" dist="38100" dir="2700000" algn="tl" rotWithShape="0">
                <a:prstClr val="black">
                  <a:alpha val="40000"/>
                </a:prstClr>
              </a:outerShdw>
            </a:effectLst>
          </p:spPr>
        </p:pic>
        <p:sp>
          <p:nvSpPr>
            <p:cNvPr id="12" name="Rectangle 132"/>
            <p:cNvSpPr>
              <a:spLocks noChangeArrowheads="1"/>
            </p:cNvSpPr>
            <p:nvPr/>
          </p:nvSpPr>
          <p:spPr bwMode="auto">
            <a:xfrm>
              <a:off x="5635832" y="2912831"/>
              <a:ext cx="1984167" cy="273714"/>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grpSp>
      <p:sp>
        <p:nvSpPr>
          <p:cNvPr id="30" name="TextBox 29"/>
          <p:cNvSpPr txBox="1"/>
          <p:nvPr/>
        </p:nvSpPr>
        <p:spPr>
          <a:xfrm>
            <a:off x="-1251475" y="1379544"/>
            <a:ext cx="5676900" cy="523220"/>
          </a:xfrm>
          <a:prstGeom prst="rect">
            <a:avLst/>
          </a:prstGeom>
          <a:noFill/>
        </p:spPr>
        <p:txBody>
          <a:bodyPr wrap="square" rtlCol="0">
            <a:spAutoFit/>
          </a:bodyPr>
          <a:lstStyle/>
          <a:p>
            <a:pPr algn="ctr"/>
            <a:r>
              <a:rPr lang="en-US" sz="2800" b="1" dirty="0">
                <a:solidFill>
                  <a:srgbClr val="000080"/>
                </a:solidFill>
              </a:rPr>
              <a:t>Seamless Transfer</a:t>
            </a:r>
          </a:p>
        </p:txBody>
      </p:sp>
      <p:sp>
        <p:nvSpPr>
          <p:cNvPr id="25" name="TextBox 24"/>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4072589704"/>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838327516"/>
              </p:ext>
            </p:extLst>
          </p:nvPr>
        </p:nvGraphicFramePr>
        <p:xfrm>
          <a:off x="1203158" y="1093537"/>
          <a:ext cx="9852917" cy="3233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p:cNvGraphicFramePr/>
          <p:nvPr>
            <p:extLst>
              <p:ext uri="{D42A27DB-BD31-4B8C-83A1-F6EECF244321}">
                <p14:modId xmlns:p14="http://schemas.microsoft.com/office/powerpoint/2010/main" val="954469362"/>
              </p:ext>
            </p:extLst>
          </p:nvPr>
        </p:nvGraphicFramePr>
        <p:xfrm>
          <a:off x="1106905" y="4360465"/>
          <a:ext cx="9949171" cy="19788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p:cNvSpPr txBox="1"/>
          <p:nvPr/>
        </p:nvSpPr>
        <p:spPr>
          <a:xfrm>
            <a:off x="422182" y="862704"/>
            <a:ext cx="9144000" cy="461665"/>
          </a:xfrm>
          <a:prstGeom prst="rect">
            <a:avLst/>
          </a:prstGeom>
          <a:noFill/>
        </p:spPr>
        <p:txBody>
          <a:bodyPr wrap="square" rtlCol="0">
            <a:spAutoFit/>
          </a:bodyPr>
          <a:lstStyle/>
          <a:p>
            <a:pPr>
              <a:spcBef>
                <a:spcPct val="20000"/>
              </a:spcBef>
              <a:defRPr/>
            </a:pPr>
            <a:r>
              <a:rPr lang="en-US" sz="2400" b="1" dirty="0">
                <a:solidFill>
                  <a:srgbClr val="0000B4"/>
                </a:solidFill>
              </a:rPr>
              <a:t>Ürün </a:t>
            </a:r>
            <a:r>
              <a:rPr lang="en-US" sz="2400" b="1" dirty="0" err="1">
                <a:solidFill>
                  <a:srgbClr val="0000B4"/>
                </a:solidFill>
              </a:rPr>
              <a:t>Portföyü</a:t>
            </a:r>
            <a:endParaRPr lang="en-US" sz="2400" b="1" dirty="0">
              <a:solidFill>
                <a:srgbClr val="0000B4"/>
              </a:solidFill>
            </a:endParaRPr>
          </a:p>
        </p:txBody>
      </p:sp>
    </p:spTree>
    <p:extLst>
      <p:ext uri="{BB962C8B-B14F-4D97-AF65-F5344CB8AC3E}">
        <p14:creationId xmlns:p14="http://schemas.microsoft.com/office/powerpoint/2010/main" val="2246118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05387" y="2481459"/>
            <a:ext cx="6537931" cy="2923877"/>
          </a:xfrm>
          <a:prstGeom prst="rect">
            <a:avLst/>
          </a:prstGeom>
        </p:spPr>
        <p:txBody>
          <a:bodyPr wrap="square">
            <a:spAutoFit/>
          </a:bodyPr>
          <a:lstStyle/>
          <a:p>
            <a:pPr marL="400050" indent="-285750" algn="just">
              <a:buFont typeface="Wingdings" panose="05000000000000000000" pitchFamily="2" charset="2"/>
              <a:buChar char="q"/>
            </a:pPr>
            <a:r>
              <a:rPr lang="en-US" sz="1600" dirty="0">
                <a:solidFill>
                  <a:srgbClr val="000000"/>
                </a:solidFill>
                <a:latin typeface="Arial" panose="020B0604020202020204" pitchFamily="34" charset="0"/>
              </a:rPr>
              <a:t>To perform pickup </a:t>
            </a:r>
            <a:r>
              <a:rPr lang="en-US" sz="1600" dirty="0" err="1">
                <a:solidFill>
                  <a:srgbClr val="000000"/>
                </a:solidFill>
                <a:latin typeface="Arial" panose="020B0604020202020204" pitchFamily="34" charset="0"/>
              </a:rPr>
              <a:t>incall</a:t>
            </a:r>
            <a:r>
              <a:rPr lang="en-US" sz="1600" dirty="0">
                <a:solidFill>
                  <a:srgbClr val="000000"/>
                </a:solidFill>
                <a:latin typeface="Arial" panose="020B0604020202020204" pitchFamily="34" charset="0"/>
              </a:rPr>
              <a:t>:</a:t>
            </a:r>
          </a:p>
          <a:p>
            <a:pPr marL="457200" indent="-342900" algn="just">
              <a:buFont typeface="Wingdings" panose="05000000000000000000" charset="0"/>
              <a:buAutoNum type="arabicPeriod"/>
            </a:pPr>
            <a:endParaRPr lang="en-US" sz="1600" dirty="0">
              <a:solidFill>
                <a:srgbClr val="000000"/>
              </a:solidFill>
              <a:latin typeface="Arial" panose="020B0604020202020204" pitchFamily="34" charset="0"/>
            </a:endParaRPr>
          </a:p>
          <a:p>
            <a:pPr marL="457200" indent="-342900" algn="just">
              <a:spcAft>
                <a:spcPts val="1200"/>
              </a:spcAft>
              <a:buAutoNum type="arabicPeriod"/>
            </a:pPr>
            <a:r>
              <a:rPr lang="en-US" sz="1600" dirty="0">
                <a:solidFill>
                  <a:srgbClr val="000000"/>
                </a:solidFill>
                <a:latin typeface="Arial" panose="020B0604020202020204" pitchFamily="34" charset="0"/>
              </a:rPr>
              <a:t>Enable Pickup incall from UCM </a:t>
            </a:r>
            <a:r>
              <a:rPr lang="en-US" sz="1600" dirty="0" err="1">
                <a:solidFill>
                  <a:srgbClr val="000000"/>
                </a:solidFill>
                <a:latin typeface="Arial" panose="020B0604020202020204" pitchFamily="34" charset="0"/>
              </a:rPr>
              <a:t>WebUI</a:t>
            </a:r>
            <a:r>
              <a:rPr lang="en-US" sz="1600" dirty="0">
                <a:solidFill>
                  <a:srgbClr val="000000"/>
                </a:solidFill>
                <a:latin typeface="Arial" panose="020B0604020202020204" pitchFamily="34" charset="0"/>
              </a:rPr>
              <a:t>-&gt;PBX-&gt;Internal Options-&gt;Feature Codes. </a:t>
            </a:r>
          </a:p>
          <a:p>
            <a:pPr marL="457200" indent="-342900" algn="just">
              <a:spcAft>
                <a:spcPts val="1200"/>
              </a:spcAft>
              <a:buAutoNum type="arabicPeriod"/>
            </a:pPr>
            <a:r>
              <a:rPr lang="en-US" sz="1600" dirty="0">
                <a:solidFill>
                  <a:srgbClr val="000000"/>
                </a:solidFill>
                <a:latin typeface="Arial" panose="020B0604020202020204" pitchFamily="34" charset="0"/>
              </a:rPr>
              <a:t>Add extension A to the Selected extension for seamless transfer on extension B</a:t>
            </a:r>
          </a:p>
          <a:p>
            <a:pPr marL="457200" indent="-342900" algn="just">
              <a:spcAft>
                <a:spcPts val="1200"/>
              </a:spcAft>
              <a:buAutoNum type="arabicPeriod"/>
            </a:pPr>
            <a:r>
              <a:rPr lang="en-US" sz="1600" dirty="0">
                <a:solidFill>
                  <a:srgbClr val="000000"/>
                </a:solidFill>
                <a:latin typeface="Arial" panose="020B0604020202020204" pitchFamily="34" charset="0"/>
              </a:rPr>
              <a:t>B and C establish call.</a:t>
            </a:r>
          </a:p>
          <a:p>
            <a:pPr marL="457200" indent="-342900" algn="just">
              <a:spcAft>
                <a:spcPts val="1200"/>
              </a:spcAft>
              <a:buFontTx/>
              <a:buAutoNum type="arabicPeriod"/>
            </a:pPr>
            <a:r>
              <a:rPr lang="en-US" sz="1600" dirty="0">
                <a:solidFill>
                  <a:srgbClr val="000000"/>
                </a:solidFill>
                <a:latin typeface="Arial" panose="020B0604020202020204" pitchFamily="34" charset="0"/>
                <a:sym typeface="+mn-ea"/>
              </a:rPr>
              <a:t>A dials the pickup incall feature code followed by B’s extension.</a:t>
            </a:r>
            <a:endParaRPr lang="en-US" sz="1600" dirty="0">
              <a:solidFill>
                <a:srgbClr val="000000"/>
              </a:solidFill>
              <a:latin typeface="Arial" panose="020B0604020202020204" pitchFamily="34" charset="0"/>
            </a:endParaRPr>
          </a:p>
          <a:p>
            <a:pPr marL="457200" indent="-342900" algn="just">
              <a:spcAft>
                <a:spcPts val="1200"/>
              </a:spcAft>
              <a:buAutoNum type="arabicPeriod"/>
            </a:pPr>
            <a:r>
              <a:rPr lang="en-US" sz="1600" dirty="0">
                <a:solidFill>
                  <a:srgbClr val="000000"/>
                </a:solidFill>
                <a:latin typeface="Arial" panose="020B0604020202020204" pitchFamily="34" charset="0"/>
              </a:rPr>
              <a:t>B will be disconnected and A will be connected to C.</a:t>
            </a:r>
          </a:p>
        </p:txBody>
      </p:sp>
      <p:grpSp>
        <p:nvGrpSpPr>
          <p:cNvPr id="5" name="Group 4"/>
          <p:cNvGrpSpPr/>
          <p:nvPr/>
        </p:nvGrpSpPr>
        <p:grpSpPr>
          <a:xfrm>
            <a:off x="6741850" y="1577994"/>
            <a:ext cx="5153795" cy="2011237"/>
            <a:chOff x="6844135" y="1237382"/>
            <a:chExt cx="5153795" cy="2011237"/>
          </a:xfrm>
          <a:effectLst>
            <a:outerShdw blurRad="50800" dist="38100" dir="2700000" algn="tl" rotWithShape="0">
              <a:prstClr val="black">
                <a:alpha val="40000"/>
              </a:prstClr>
            </a:outerShdw>
          </a:effectLst>
        </p:grpSpPr>
        <p:pic>
          <p:nvPicPr>
            <p:cNvPr id="2" name="Picture 1"/>
            <p:cNvPicPr>
              <a:picLocks noChangeAspect="1"/>
            </p:cNvPicPr>
            <p:nvPr/>
          </p:nvPicPr>
          <p:blipFill>
            <a:blip r:embed="rId2"/>
            <a:stretch>
              <a:fillRect/>
            </a:stretch>
          </p:blipFill>
          <p:spPr>
            <a:xfrm>
              <a:off x="6844135" y="1237382"/>
              <a:ext cx="5153795" cy="2011237"/>
            </a:xfrm>
            <a:prstGeom prst="rect">
              <a:avLst/>
            </a:prstGeom>
          </p:spPr>
        </p:pic>
        <p:sp>
          <p:nvSpPr>
            <p:cNvPr id="41" name="Rectangle 132"/>
            <p:cNvSpPr>
              <a:spLocks noChangeArrowheads="1"/>
            </p:cNvSpPr>
            <p:nvPr/>
          </p:nvSpPr>
          <p:spPr bwMode="auto">
            <a:xfrm>
              <a:off x="9575759" y="2746794"/>
              <a:ext cx="1882257" cy="204803"/>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grpSp>
      <p:grpSp>
        <p:nvGrpSpPr>
          <p:cNvPr id="4" name="Group 3"/>
          <p:cNvGrpSpPr/>
          <p:nvPr/>
        </p:nvGrpSpPr>
        <p:grpSpPr>
          <a:xfrm>
            <a:off x="674139" y="5359903"/>
            <a:ext cx="4857261" cy="1440319"/>
            <a:chOff x="2656496" y="4624798"/>
            <a:chExt cx="4857261" cy="1440319"/>
          </a:xfrm>
        </p:grpSpPr>
        <p:pic>
          <p:nvPicPr>
            <p:cNvPr id="26" name="Picture 2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00460" y="4624798"/>
              <a:ext cx="574475" cy="592670"/>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9165" y="5185486"/>
              <a:ext cx="468079" cy="46807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7702" y="5334220"/>
              <a:ext cx="536155" cy="536155"/>
            </a:xfrm>
            <a:prstGeom prst="rect">
              <a:avLst/>
            </a:prstGeom>
          </p:spPr>
        </p:pic>
        <p:cxnSp>
          <p:nvCxnSpPr>
            <p:cNvPr id="29" name="Straight Arrow Connector 28"/>
            <p:cNvCxnSpPr/>
            <p:nvPr/>
          </p:nvCxnSpPr>
          <p:spPr>
            <a:xfrm flipV="1">
              <a:off x="5371166" y="5027138"/>
              <a:ext cx="632634" cy="3285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52382" y="5138096"/>
              <a:ext cx="574475" cy="592670"/>
            </a:xfrm>
            <a:prstGeom prst="rect">
              <a:avLst/>
            </a:prstGeom>
          </p:spPr>
        </p:pic>
        <p:cxnSp>
          <p:nvCxnSpPr>
            <p:cNvPr id="33" name="Straight Arrow Connector 32"/>
            <p:cNvCxnSpPr>
              <a:endCxn id="31" idx="1"/>
            </p:cNvCxnSpPr>
            <p:nvPr/>
          </p:nvCxnSpPr>
          <p:spPr>
            <a:xfrm>
              <a:off x="6384701" y="5032625"/>
              <a:ext cx="465340" cy="2340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7" idx="3"/>
              <a:endCxn id="32" idx="1"/>
            </p:cNvCxnSpPr>
            <p:nvPr/>
          </p:nvCxnSpPr>
          <p:spPr>
            <a:xfrm>
              <a:off x="3297244" y="5419526"/>
              <a:ext cx="455138" cy="14905"/>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6470402" y="4913207"/>
              <a:ext cx="259154" cy="369332"/>
            </a:xfrm>
            <a:prstGeom prst="rect">
              <a:avLst/>
            </a:prstGeom>
          </p:spPr>
          <p:txBody>
            <a:bodyPr wrap="square">
              <a:spAutoFit/>
            </a:bodyPr>
            <a:lstStyle/>
            <a:p>
              <a:r>
                <a:rPr lang="en-US">
                  <a:solidFill>
                    <a:srgbClr val="FF0000"/>
                  </a:solidFill>
                </a:rPr>
                <a:t>X</a:t>
              </a:r>
            </a:p>
          </p:txBody>
        </p:sp>
        <p:sp>
          <p:nvSpPr>
            <p:cNvPr id="36" name="Rectangle 35"/>
            <p:cNvSpPr/>
            <p:nvPr/>
          </p:nvSpPr>
          <p:spPr>
            <a:xfrm>
              <a:off x="3620214" y="5737199"/>
              <a:ext cx="776896" cy="276999"/>
            </a:xfrm>
            <a:prstGeom prst="rect">
              <a:avLst/>
            </a:prstGeom>
          </p:spPr>
          <p:txBody>
            <a:bodyPr wrap="square">
              <a:spAutoFit/>
            </a:bodyPr>
            <a:lstStyle/>
            <a:p>
              <a:r>
                <a:rPr lang="en-US" sz="1200"/>
                <a:t>Phone C</a:t>
              </a:r>
            </a:p>
          </p:txBody>
        </p:sp>
        <p:sp>
          <p:nvSpPr>
            <p:cNvPr id="37" name="Rectangle 36"/>
            <p:cNvSpPr/>
            <p:nvPr/>
          </p:nvSpPr>
          <p:spPr>
            <a:xfrm>
              <a:off x="5341650" y="5788118"/>
              <a:ext cx="817731" cy="276999"/>
            </a:xfrm>
            <a:prstGeom prst="rect">
              <a:avLst/>
            </a:prstGeom>
          </p:spPr>
          <p:txBody>
            <a:bodyPr wrap="square">
              <a:spAutoFit/>
            </a:bodyPr>
            <a:lstStyle/>
            <a:p>
              <a:r>
                <a:rPr lang="en-US" sz="1200"/>
                <a:t>Phone A</a:t>
              </a:r>
            </a:p>
          </p:txBody>
        </p:sp>
        <p:sp>
          <p:nvSpPr>
            <p:cNvPr id="38" name="Rectangle 37"/>
            <p:cNvSpPr/>
            <p:nvPr/>
          </p:nvSpPr>
          <p:spPr>
            <a:xfrm>
              <a:off x="2656496" y="5729391"/>
              <a:ext cx="776896" cy="276999"/>
            </a:xfrm>
            <a:prstGeom prst="rect">
              <a:avLst/>
            </a:prstGeom>
          </p:spPr>
          <p:txBody>
            <a:bodyPr wrap="square">
              <a:spAutoFit/>
            </a:bodyPr>
            <a:lstStyle/>
            <a:p>
              <a:r>
                <a:rPr lang="en-US" sz="1200"/>
                <a:t>Phone B</a:t>
              </a:r>
            </a:p>
          </p:txBody>
        </p:sp>
        <p:sp>
          <p:nvSpPr>
            <p:cNvPr id="39" name="Rectangle 38"/>
            <p:cNvSpPr/>
            <p:nvPr/>
          </p:nvSpPr>
          <p:spPr>
            <a:xfrm>
              <a:off x="5897816" y="5203036"/>
              <a:ext cx="660350" cy="461665"/>
            </a:xfrm>
            <a:prstGeom prst="rect">
              <a:avLst/>
            </a:prstGeom>
          </p:spPr>
          <p:txBody>
            <a:bodyPr wrap="square">
              <a:spAutoFit/>
            </a:bodyPr>
            <a:lstStyle/>
            <a:p>
              <a:r>
                <a:rPr lang="en-US" sz="1200" dirty="0"/>
                <a:t>Phone C</a:t>
              </a:r>
            </a:p>
          </p:txBody>
        </p:sp>
        <p:sp>
          <p:nvSpPr>
            <p:cNvPr id="40" name="Rectangle 39"/>
            <p:cNvSpPr/>
            <p:nvPr/>
          </p:nvSpPr>
          <p:spPr>
            <a:xfrm>
              <a:off x="6736861" y="5480034"/>
              <a:ext cx="776896" cy="276999"/>
            </a:xfrm>
            <a:prstGeom prst="rect">
              <a:avLst/>
            </a:prstGeom>
          </p:spPr>
          <p:txBody>
            <a:bodyPr wrap="square">
              <a:spAutoFit/>
            </a:bodyPr>
            <a:lstStyle/>
            <a:p>
              <a:r>
                <a:rPr lang="en-US" sz="1200"/>
                <a:t>Phone B</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0041" y="5032624"/>
              <a:ext cx="468079" cy="468079"/>
            </a:xfrm>
            <a:prstGeom prst="rect">
              <a:avLst/>
            </a:prstGeom>
          </p:spPr>
        </p:pic>
      </p:grpSp>
      <p:grpSp>
        <p:nvGrpSpPr>
          <p:cNvPr id="6" name="Group 5"/>
          <p:cNvGrpSpPr/>
          <p:nvPr/>
        </p:nvGrpSpPr>
        <p:grpSpPr>
          <a:xfrm>
            <a:off x="6763803" y="3726414"/>
            <a:ext cx="4628748" cy="2150413"/>
            <a:chOff x="7454511" y="3061033"/>
            <a:chExt cx="4628748" cy="2150413"/>
          </a:xfrm>
        </p:grpSpPr>
        <p:pic>
          <p:nvPicPr>
            <p:cNvPr id="3" name="Picture 2"/>
            <p:cNvPicPr>
              <a:picLocks noChangeAspect="1"/>
            </p:cNvPicPr>
            <p:nvPr/>
          </p:nvPicPr>
          <p:blipFill>
            <a:blip r:embed="rId6"/>
            <a:stretch>
              <a:fillRect/>
            </a:stretch>
          </p:blipFill>
          <p:spPr>
            <a:xfrm>
              <a:off x="7454511" y="3061033"/>
              <a:ext cx="4628748" cy="2150413"/>
            </a:xfrm>
            <a:prstGeom prst="rect">
              <a:avLst/>
            </a:prstGeom>
          </p:spPr>
        </p:pic>
        <p:sp>
          <p:nvSpPr>
            <p:cNvPr id="42" name="Rectangle 132"/>
            <p:cNvSpPr>
              <a:spLocks noChangeArrowheads="1"/>
            </p:cNvSpPr>
            <p:nvPr/>
          </p:nvSpPr>
          <p:spPr bwMode="auto">
            <a:xfrm>
              <a:off x="7513757" y="4043563"/>
              <a:ext cx="4484172" cy="998333"/>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grpSp>
      <p:sp>
        <p:nvSpPr>
          <p:cNvPr id="43" name="Content Placeholder 2"/>
          <p:cNvSpPr txBox="1">
            <a:spLocks/>
          </p:cNvSpPr>
          <p:nvPr/>
        </p:nvSpPr>
        <p:spPr>
          <a:xfrm>
            <a:off x="203919" y="1856790"/>
            <a:ext cx="3918819" cy="609601"/>
          </a:xfrm>
          <a:prstGeom prst="rect">
            <a:avLst/>
          </a:prstGeom>
        </p:spPr>
        <p:txBody>
          <a:bodyPr vert="horz" lIns="91440" tIns="45720" rIns="91440" bIns="45720" rtlCol="0">
            <a:noAutofit/>
          </a:bodyPr>
          <a:lstStyle/>
          <a:p>
            <a:r>
              <a:rPr lang="en-US" sz="2800" b="1" dirty="0">
                <a:solidFill>
                  <a:srgbClr val="20A9DD"/>
                </a:solidFill>
              </a:rPr>
              <a:t>Pickup incall</a:t>
            </a:r>
          </a:p>
        </p:txBody>
      </p:sp>
      <p:sp>
        <p:nvSpPr>
          <p:cNvPr id="23" name="TextBox 22"/>
          <p:cNvSpPr txBox="1"/>
          <p:nvPr/>
        </p:nvSpPr>
        <p:spPr>
          <a:xfrm>
            <a:off x="-1251475" y="1339287"/>
            <a:ext cx="5676900" cy="523220"/>
          </a:xfrm>
          <a:prstGeom prst="rect">
            <a:avLst/>
          </a:prstGeom>
          <a:noFill/>
        </p:spPr>
        <p:txBody>
          <a:bodyPr wrap="square" rtlCol="0">
            <a:spAutoFit/>
          </a:bodyPr>
          <a:lstStyle/>
          <a:p>
            <a:pPr algn="ctr"/>
            <a:r>
              <a:rPr lang="en-US" sz="2800" b="1" dirty="0">
                <a:solidFill>
                  <a:srgbClr val="000080"/>
                </a:solidFill>
              </a:rPr>
              <a:t>Seamless Transfer</a:t>
            </a:r>
          </a:p>
        </p:txBody>
      </p:sp>
      <p:sp>
        <p:nvSpPr>
          <p:cNvPr id="44" name="TextBox 43"/>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979463581"/>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235717" y="2545484"/>
            <a:ext cx="4006083" cy="3970318"/>
          </a:xfrm>
          <a:prstGeom prst="rect">
            <a:avLst/>
          </a:prstGeom>
        </p:spPr>
        <p:txBody>
          <a:bodyPr wrap="square">
            <a:spAutoFit/>
          </a:bodyPr>
          <a:lstStyle/>
          <a:p>
            <a:pPr marL="285750" indent="-285750">
              <a:buFont typeface="Wingdings" panose="05000000000000000000" charset="0"/>
              <a:buChar char="q"/>
            </a:pPr>
            <a:r>
              <a:rPr lang="en-US" dirty="0"/>
              <a:t>To seamless pick up B’s existing call from mobile phone:</a:t>
            </a:r>
          </a:p>
          <a:p>
            <a:pPr marL="285750" indent="-285750">
              <a:buFont typeface="Wingdings" panose="05000000000000000000" charset="0"/>
              <a:buChar char="q"/>
            </a:pPr>
            <a:endParaRPr lang="en-US" dirty="0"/>
          </a:p>
          <a:p>
            <a:pPr marL="457200" indent="-342900">
              <a:buAutoNum type="arabicPeriod"/>
            </a:pPr>
            <a:r>
              <a:rPr lang="en-US" dirty="0"/>
              <a:t>On B’s extension setting-&gt;Basic Settings, configure “Mobile Phone Number”.</a:t>
            </a:r>
          </a:p>
          <a:p>
            <a:pPr marL="457200" indent="-342900">
              <a:buAutoNum type="arabicPeriod"/>
            </a:pPr>
            <a:endParaRPr lang="en-US" dirty="0"/>
          </a:p>
          <a:p>
            <a:pPr marL="114300" algn="just"/>
            <a:r>
              <a:rPr lang="en-US" dirty="0"/>
              <a:t>2. In the inbound route for the trunk that mobile phone will come in, add extension B to the “Allowed to seamless transfer” list.</a:t>
            </a:r>
          </a:p>
          <a:p>
            <a:pPr marL="114300" algn="just"/>
            <a:endParaRPr lang="en-US" dirty="0"/>
          </a:p>
          <a:p>
            <a:pPr marL="114300" algn="just"/>
            <a:r>
              <a:rPr lang="en-US" dirty="0"/>
              <a:t>3. Establish call between A and B.</a:t>
            </a:r>
          </a:p>
          <a:p>
            <a:pPr marL="457200" indent="-342900">
              <a:buAutoNum type="arabicPeriod"/>
            </a:pPr>
            <a:endParaRPr lang="en-US" dirty="0"/>
          </a:p>
        </p:txBody>
      </p:sp>
      <p:grpSp>
        <p:nvGrpSpPr>
          <p:cNvPr id="2" name="Group 1"/>
          <p:cNvGrpSpPr/>
          <p:nvPr/>
        </p:nvGrpSpPr>
        <p:grpSpPr>
          <a:xfrm>
            <a:off x="4240723" y="2280907"/>
            <a:ext cx="6991582" cy="3549717"/>
            <a:chOff x="2410692" y="2770313"/>
            <a:chExt cx="6991582" cy="3549717"/>
          </a:xfrm>
        </p:grpSpPr>
        <p:pic>
          <p:nvPicPr>
            <p:cNvPr id="23" name="Picture 22"/>
            <p:cNvPicPr>
              <a:picLocks noChangeAspect="1"/>
            </p:cNvPicPr>
            <p:nvPr/>
          </p:nvPicPr>
          <p:blipFill>
            <a:blip r:embed="rId2"/>
            <a:stretch>
              <a:fillRect/>
            </a:stretch>
          </p:blipFill>
          <p:spPr>
            <a:xfrm>
              <a:off x="2410692" y="2770313"/>
              <a:ext cx="6991582" cy="3549717"/>
            </a:xfrm>
            <a:prstGeom prst="rect">
              <a:avLst/>
            </a:prstGeom>
            <a:ln>
              <a:noFill/>
            </a:ln>
            <a:effectLst>
              <a:outerShdw blurRad="292100" dist="139700" dir="2700000" algn="tl" rotWithShape="0">
                <a:srgbClr val="333333">
                  <a:alpha val="65000"/>
                </a:srgbClr>
              </a:outerShdw>
            </a:effectLst>
          </p:spPr>
        </p:pic>
        <p:sp>
          <p:nvSpPr>
            <p:cNvPr id="24" name="Rectangle 132"/>
            <p:cNvSpPr>
              <a:spLocks noChangeArrowheads="1"/>
            </p:cNvSpPr>
            <p:nvPr/>
          </p:nvSpPr>
          <p:spPr bwMode="auto">
            <a:xfrm>
              <a:off x="3954746" y="5883304"/>
              <a:ext cx="2509025" cy="331844"/>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grpSp>
      <p:sp>
        <p:nvSpPr>
          <p:cNvPr id="12" name="Content Placeholder 2"/>
          <p:cNvSpPr txBox="1">
            <a:spLocks/>
          </p:cNvSpPr>
          <p:nvPr/>
        </p:nvSpPr>
        <p:spPr>
          <a:xfrm>
            <a:off x="210317" y="1846982"/>
            <a:ext cx="3918819" cy="609601"/>
          </a:xfrm>
          <a:prstGeom prst="rect">
            <a:avLst/>
          </a:prstGeom>
        </p:spPr>
        <p:txBody>
          <a:bodyPr vert="horz" lIns="91440" tIns="45720" rIns="91440" bIns="45720" rtlCol="0">
            <a:noAutofit/>
          </a:bodyPr>
          <a:lstStyle/>
          <a:p>
            <a:r>
              <a:rPr lang="en-US" sz="2800" b="1" dirty="0">
                <a:solidFill>
                  <a:srgbClr val="20A9DD"/>
                </a:solidFill>
              </a:rPr>
              <a:t>Mobile Phone Pickup</a:t>
            </a:r>
          </a:p>
        </p:txBody>
      </p:sp>
      <p:sp>
        <p:nvSpPr>
          <p:cNvPr id="8" name="TextBox 7"/>
          <p:cNvSpPr txBox="1"/>
          <p:nvPr/>
        </p:nvSpPr>
        <p:spPr>
          <a:xfrm>
            <a:off x="-1251475" y="1339287"/>
            <a:ext cx="5676900" cy="523220"/>
          </a:xfrm>
          <a:prstGeom prst="rect">
            <a:avLst/>
          </a:prstGeom>
          <a:noFill/>
        </p:spPr>
        <p:txBody>
          <a:bodyPr wrap="square" rtlCol="0">
            <a:spAutoFit/>
          </a:bodyPr>
          <a:lstStyle/>
          <a:p>
            <a:pPr algn="ctr"/>
            <a:r>
              <a:rPr lang="en-US" sz="2800" b="1" dirty="0">
                <a:solidFill>
                  <a:srgbClr val="000080"/>
                </a:solidFill>
              </a:rPr>
              <a:t>Seamless Transfer</a:t>
            </a:r>
          </a:p>
        </p:txBody>
      </p:sp>
      <p:grpSp>
        <p:nvGrpSpPr>
          <p:cNvPr id="11" name="Group 10"/>
          <p:cNvGrpSpPr/>
          <p:nvPr/>
        </p:nvGrpSpPr>
        <p:grpSpPr>
          <a:xfrm>
            <a:off x="7039289" y="1595729"/>
            <a:ext cx="5049194" cy="2534511"/>
            <a:chOff x="3872348" y="2653611"/>
            <a:chExt cx="7436605" cy="3105663"/>
          </a:xfrm>
        </p:grpSpPr>
        <p:pic>
          <p:nvPicPr>
            <p:cNvPr id="13" name="Picture 12"/>
            <p:cNvPicPr>
              <a:picLocks noChangeAspect="1"/>
            </p:cNvPicPr>
            <p:nvPr/>
          </p:nvPicPr>
          <p:blipFill>
            <a:blip r:embed="rId3"/>
            <a:stretch>
              <a:fillRect/>
            </a:stretch>
          </p:blipFill>
          <p:spPr>
            <a:xfrm>
              <a:off x="3872348" y="2653611"/>
              <a:ext cx="7436605" cy="3105663"/>
            </a:xfrm>
            <a:prstGeom prst="rect">
              <a:avLst/>
            </a:prstGeom>
            <a:ln>
              <a:noFill/>
            </a:ln>
            <a:effectLst>
              <a:outerShdw blurRad="292100" dist="139700" dir="2700000" algn="tl" rotWithShape="0">
                <a:srgbClr val="333333">
                  <a:alpha val="65000"/>
                </a:srgbClr>
              </a:outerShdw>
            </a:effectLst>
          </p:spPr>
        </p:pic>
        <p:sp>
          <p:nvSpPr>
            <p:cNvPr id="14" name="Rectangle 132"/>
            <p:cNvSpPr>
              <a:spLocks noChangeArrowheads="1"/>
            </p:cNvSpPr>
            <p:nvPr/>
          </p:nvSpPr>
          <p:spPr bwMode="auto">
            <a:xfrm>
              <a:off x="6332550" y="4595493"/>
              <a:ext cx="4778796" cy="1163781"/>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grpSp>
      <p:sp>
        <p:nvSpPr>
          <p:cNvPr id="15" name="TextBox 14"/>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511250216"/>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87492" y="2423569"/>
            <a:ext cx="6408478" cy="1754326"/>
          </a:xfrm>
          <a:prstGeom prst="rect">
            <a:avLst/>
          </a:prstGeom>
          <a:noFill/>
        </p:spPr>
        <p:txBody>
          <a:bodyPr wrap="square" rtlCol="0">
            <a:spAutoFit/>
          </a:bodyPr>
          <a:lstStyle/>
          <a:p>
            <a:pPr marL="114300" algn="just"/>
            <a:r>
              <a:rPr lang="en-US" dirty="0"/>
              <a:t>4. From your mobile phone, call into the UCM from the trunk.</a:t>
            </a:r>
          </a:p>
          <a:p>
            <a:pPr marL="114300" algn="just"/>
            <a:endParaRPr lang="en-US" dirty="0"/>
          </a:p>
          <a:p>
            <a:pPr marL="114300" algn="just"/>
            <a:r>
              <a:rPr lang="en-US" dirty="0"/>
              <a:t>5. Once the call is established, the call is automatically transferred to mobile phone. </a:t>
            </a:r>
          </a:p>
          <a:p>
            <a:pPr marL="114300" algn="just"/>
            <a:endParaRPr lang="en-US" dirty="0"/>
          </a:p>
          <a:p>
            <a:pPr marL="114300" algn="just"/>
            <a:r>
              <a:rPr lang="en-US" dirty="0"/>
              <a:t>6. Extension B will hang up.</a:t>
            </a:r>
          </a:p>
        </p:txBody>
      </p:sp>
      <p:grpSp>
        <p:nvGrpSpPr>
          <p:cNvPr id="5" name="Group 4"/>
          <p:cNvGrpSpPr/>
          <p:nvPr/>
        </p:nvGrpSpPr>
        <p:grpSpPr>
          <a:xfrm>
            <a:off x="7490141" y="1977474"/>
            <a:ext cx="4369007" cy="3694407"/>
            <a:chOff x="7629841" y="1241710"/>
            <a:chExt cx="4369007" cy="3694407"/>
          </a:xfrm>
        </p:grpSpPr>
        <p:sp>
          <p:nvSpPr>
            <p:cNvPr id="46" name="Rectangle 45"/>
            <p:cNvSpPr/>
            <p:nvPr/>
          </p:nvSpPr>
          <p:spPr>
            <a:xfrm>
              <a:off x="9304320" y="3154179"/>
              <a:ext cx="2621874" cy="430887"/>
            </a:xfrm>
            <a:prstGeom prst="rect">
              <a:avLst/>
            </a:prstGeom>
          </p:spPr>
          <p:txBody>
            <a:bodyPr wrap="square">
              <a:spAutoFit/>
            </a:bodyPr>
            <a:lstStyle/>
            <a:p>
              <a:r>
                <a:rPr lang="en-US" sz="1100" dirty="0"/>
                <a:t>Call into trunk using extension B’s associated mobile phone number</a:t>
              </a:r>
            </a:p>
          </p:txBody>
        </p:sp>
        <p:grpSp>
          <p:nvGrpSpPr>
            <p:cNvPr id="4" name="Group 3"/>
            <p:cNvGrpSpPr/>
            <p:nvPr/>
          </p:nvGrpSpPr>
          <p:grpSpPr>
            <a:xfrm>
              <a:off x="7629841" y="1241710"/>
              <a:ext cx="4369007" cy="3694407"/>
              <a:chOff x="7629841" y="1241710"/>
              <a:chExt cx="4369007" cy="3694407"/>
            </a:xfrm>
          </p:grpSpPr>
          <p:sp>
            <p:nvSpPr>
              <p:cNvPr id="24" name="Rectangle 23"/>
              <p:cNvSpPr/>
              <p:nvPr/>
            </p:nvSpPr>
            <p:spPr>
              <a:xfrm>
                <a:off x="9753337" y="2673975"/>
                <a:ext cx="2106695" cy="261610"/>
              </a:xfrm>
              <a:prstGeom prst="rect">
                <a:avLst/>
              </a:prstGeom>
            </p:spPr>
            <p:txBody>
              <a:bodyPr wrap="square">
                <a:spAutoFit/>
              </a:bodyPr>
              <a:lstStyle/>
              <a:p>
                <a:r>
                  <a:rPr lang="en-US" sz="1100" dirty="0"/>
                  <a:t>Extension B on desk phone</a:t>
                </a:r>
              </a:p>
            </p:txBody>
          </p:sp>
          <p:grpSp>
            <p:nvGrpSpPr>
              <p:cNvPr id="3" name="Group 2"/>
              <p:cNvGrpSpPr/>
              <p:nvPr/>
            </p:nvGrpSpPr>
            <p:grpSpPr>
              <a:xfrm>
                <a:off x="7629841" y="1241710"/>
                <a:ext cx="4369007" cy="3694407"/>
                <a:chOff x="7629841" y="1241710"/>
                <a:chExt cx="4369007" cy="3694407"/>
              </a:xfrm>
            </p:grpSpPr>
            <p:sp>
              <p:nvSpPr>
                <p:cNvPr id="62" name="Oval 61"/>
                <p:cNvSpPr/>
                <p:nvPr/>
              </p:nvSpPr>
              <p:spPr>
                <a:xfrm>
                  <a:off x="7696673" y="1241710"/>
                  <a:ext cx="4163358" cy="72372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629841" y="2219200"/>
                  <a:ext cx="4369007" cy="162039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7753443" y="4088078"/>
                  <a:ext cx="4163358" cy="84803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8099685" y="1257279"/>
                  <a:ext cx="3686115" cy="3678837"/>
                  <a:chOff x="8099685" y="1257279"/>
                  <a:chExt cx="3686115" cy="3678837"/>
                </a:xfrm>
              </p:grpSpPr>
              <p:sp>
                <p:nvSpPr>
                  <p:cNvPr id="42" name="Rectangle 41"/>
                  <p:cNvSpPr/>
                  <p:nvPr/>
                </p:nvSpPr>
                <p:spPr>
                  <a:xfrm>
                    <a:off x="8099685" y="1523183"/>
                    <a:ext cx="299213" cy="276999"/>
                  </a:xfrm>
                  <a:prstGeom prst="rect">
                    <a:avLst/>
                  </a:prstGeom>
                </p:spPr>
                <p:txBody>
                  <a:bodyPr wrap="square">
                    <a:spAutoFit/>
                  </a:bodyPr>
                  <a:lstStyle/>
                  <a:p>
                    <a:r>
                      <a:rPr lang="en-US" sz="1200" dirty="0"/>
                      <a:t>A</a:t>
                    </a:r>
                  </a:p>
                </p:txBody>
              </p:sp>
              <p:cxnSp>
                <p:nvCxnSpPr>
                  <p:cNvPr id="43" name="Straight Arrow Connector 42"/>
                  <p:cNvCxnSpPr>
                    <a:stCxn id="53" idx="3"/>
                    <a:endCxn id="54" idx="1"/>
                  </p:cNvCxnSpPr>
                  <p:nvPr/>
                </p:nvCxnSpPr>
                <p:spPr>
                  <a:xfrm flipV="1">
                    <a:off x="8751034" y="2713914"/>
                    <a:ext cx="604658" cy="14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61" idx="3"/>
                    <a:endCxn id="58" idx="1"/>
                  </p:cNvCxnSpPr>
                  <p:nvPr/>
                </p:nvCxnSpPr>
                <p:spPr>
                  <a:xfrm>
                    <a:off x="8737727" y="4524357"/>
                    <a:ext cx="653950" cy="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56" idx="0"/>
                  </p:cNvCxnSpPr>
                  <p:nvPr/>
                </p:nvCxnSpPr>
                <p:spPr>
                  <a:xfrm flipV="1">
                    <a:off x="9096607" y="2737735"/>
                    <a:ext cx="0" cy="5003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7451" y="1494290"/>
                    <a:ext cx="335566" cy="335566"/>
                  </a:xfrm>
                  <a:prstGeom prst="rect">
                    <a:avLst/>
                  </a:prstGeom>
                </p:spPr>
              </p:pic>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4504" y="1433328"/>
                    <a:ext cx="443445" cy="457491"/>
                  </a:xfrm>
                  <a:prstGeom prst="rect">
                    <a:avLst/>
                  </a:prstGeom>
                </p:spPr>
              </p:pic>
              <p:cxnSp>
                <p:nvCxnSpPr>
                  <p:cNvPr id="49" name="Straight Arrow Connector 48"/>
                  <p:cNvCxnSpPr>
                    <a:stCxn id="47" idx="3"/>
                    <a:endCxn id="48" idx="1"/>
                  </p:cNvCxnSpPr>
                  <p:nvPr/>
                </p:nvCxnSpPr>
                <p:spPr>
                  <a:xfrm>
                    <a:off x="8723017" y="1662073"/>
                    <a:ext cx="601486"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9679105" y="1583568"/>
                    <a:ext cx="2106695" cy="261610"/>
                  </a:xfrm>
                  <a:prstGeom prst="rect">
                    <a:avLst/>
                  </a:prstGeom>
                </p:spPr>
                <p:txBody>
                  <a:bodyPr wrap="square">
                    <a:spAutoFit/>
                  </a:bodyPr>
                  <a:lstStyle/>
                  <a:p>
                    <a:r>
                      <a:rPr lang="en-US" sz="1100" dirty="0"/>
                      <a:t>Extension B on desk phone</a:t>
                    </a:r>
                  </a:p>
                </p:txBody>
              </p:sp>
              <p:pic>
                <p:nvPicPr>
                  <p:cNvPr id="51" name="Picture 50"/>
                  <p:cNvPicPr>
                    <a:picLocks noChangeAspect="1"/>
                  </p:cNvPicPr>
                  <p:nvPr/>
                </p:nvPicPr>
                <p:blipFill>
                  <a:blip r:embed="rId4"/>
                  <a:stretch>
                    <a:fillRect/>
                  </a:stretch>
                </p:blipFill>
                <p:spPr>
                  <a:xfrm>
                    <a:off x="9659895" y="1257279"/>
                    <a:ext cx="361605" cy="303786"/>
                  </a:xfrm>
                  <a:prstGeom prst="rect">
                    <a:avLst/>
                  </a:prstGeom>
                </p:spPr>
              </p:pic>
              <p:sp>
                <p:nvSpPr>
                  <p:cNvPr id="52" name="Rectangle 51"/>
                  <p:cNvSpPr/>
                  <p:nvPr/>
                </p:nvSpPr>
                <p:spPr>
                  <a:xfrm>
                    <a:off x="8140667" y="2633889"/>
                    <a:ext cx="299213" cy="276999"/>
                  </a:xfrm>
                  <a:prstGeom prst="rect">
                    <a:avLst/>
                  </a:prstGeom>
                </p:spPr>
                <p:txBody>
                  <a:bodyPr wrap="square">
                    <a:spAutoFit/>
                  </a:bodyPr>
                  <a:lstStyle/>
                  <a:p>
                    <a:r>
                      <a:rPr lang="en-US" sz="1200" dirty="0"/>
                      <a:t>A</a:t>
                    </a:r>
                  </a:p>
                </p:txBody>
              </p:sp>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5468" y="2546273"/>
                    <a:ext cx="335566" cy="335566"/>
                  </a:xfrm>
                  <a:prstGeom prst="rect">
                    <a:avLst/>
                  </a:prstGeom>
                </p:spPr>
              </p:pic>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5693" y="2485168"/>
                    <a:ext cx="443445" cy="457491"/>
                  </a:xfrm>
                  <a:prstGeom prst="rect">
                    <a:avLst/>
                  </a:prstGeom>
                </p:spPr>
              </p:pic>
              <p:pic>
                <p:nvPicPr>
                  <p:cNvPr id="55" name="Picture 54"/>
                  <p:cNvPicPr>
                    <a:picLocks noChangeAspect="1"/>
                  </p:cNvPicPr>
                  <p:nvPr/>
                </p:nvPicPr>
                <p:blipFill>
                  <a:blip r:embed="rId4"/>
                  <a:stretch>
                    <a:fillRect/>
                  </a:stretch>
                </p:blipFill>
                <p:spPr>
                  <a:xfrm>
                    <a:off x="9738894" y="2365981"/>
                    <a:ext cx="361605" cy="303786"/>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4885" y="3238052"/>
                    <a:ext cx="443445" cy="457491"/>
                  </a:xfrm>
                  <a:prstGeom prst="rect">
                    <a:avLst/>
                  </a:prstGeom>
                </p:spPr>
              </p:pic>
              <p:pic>
                <p:nvPicPr>
                  <p:cNvPr id="57" name="Picture 2" descr="Image result for cellpho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02192" y="3095582"/>
                    <a:ext cx="244622" cy="17505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1678" y="4295612"/>
                    <a:ext cx="443445" cy="457491"/>
                  </a:xfrm>
                  <a:prstGeom prst="rect">
                    <a:avLst/>
                  </a:prstGeom>
                </p:spPr>
              </p:pic>
              <p:pic>
                <p:nvPicPr>
                  <p:cNvPr id="59" name="Picture 2" descr="Image result for cellpho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71656" y="4234460"/>
                    <a:ext cx="244622" cy="175057"/>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8111540" y="4359036"/>
                    <a:ext cx="299213" cy="276999"/>
                  </a:xfrm>
                  <a:prstGeom prst="rect">
                    <a:avLst/>
                  </a:prstGeom>
                </p:spPr>
                <p:txBody>
                  <a:bodyPr wrap="square">
                    <a:spAutoFit/>
                  </a:bodyPr>
                  <a:lstStyle/>
                  <a:p>
                    <a:r>
                      <a:rPr lang="en-US" sz="1200" dirty="0"/>
                      <a:t>A</a:t>
                    </a:r>
                  </a:p>
                </p:txBody>
              </p:sp>
              <p:pic>
                <p:nvPicPr>
                  <p:cNvPr id="61" name="Picture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2161" y="4356573"/>
                    <a:ext cx="335566" cy="335566"/>
                  </a:xfrm>
                  <a:prstGeom prst="rect">
                    <a:avLst/>
                  </a:prstGeom>
                </p:spPr>
              </p:pic>
              <p:sp>
                <p:nvSpPr>
                  <p:cNvPr id="65" name="Rectangle 64"/>
                  <p:cNvSpPr/>
                  <p:nvPr/>
                </p:nvSpPr>
                <p:spPr>
                  <a:xfrm>
                    <a:off x="9853699" y="4335952"/>
                    <a:ext cx="1747032" cy="600164"/>
                  </a:xfrm>
                  <a:prstGeom prst="rect">
                    <a:avLst/>
                  </a:prstGeom>
                </p:spPr>
                <p:txBody>
                  <a:bodyPr wrap="square">
                    <a:spAutoFit/>
                  </a:bodyPr>
                  <a:lstStyle/>
                  <a:p>
                    <a:r>
                      <a:rPr lang="en-US" sz="1100" dirty="0"/>
                      <a:t>B’s mobile number associated with extension B</a:t>
                    </a:r>
                  </a:p>
                </p:txBody>
              </p:sp>
              <p:sp>
                <p:nvSpPr>
                  <p:cNvPr id="66" name="Down Arrow 65"/>
                  <p:cNvSpPr/>
                  <p:nvPr/>
                </p:nvSpPr>
                <p:spPr>
                  <a:xfrm>
                    <a:off x="9719391" y="1972635"/>
                    <a:ext cx="180803" cy="240671"/>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Down Arrow 66"/>
                  <p:cNvSpPr/>
                  <p:nvPr/>
                </p:nvSpPr>
                <p:spPr>
                  <a:xfrm>
                    <a:off x="9729817" y="3829238"/>
                    <a:ext cx="180803" cy="240671"/>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pic>
        <p:nvPicPr>
          <p:cNvPr id="68" name="Picture 67"/>
          <p:cNvPicPr>
            <a:picLocks noChangeAspect="1"/>
          </p:cNvPicPr>
          <p:nvPr/>
        </p:nvPicPr>
        <p:blipFill>
          <a:blip r:embed="rId6"/>
          <a:stretch>
            <a:fillRect/>
          </a:stretch>
        </p:blipFill>
        <p:spPr>
          <a:xfrm>
            <a:off x="1736075" y="4322995"/>
            <a:ext cx="3852513" cy="1332214"/>
          </a:xfrm>
          <a:prstGeom prst="rect">
            <a:avLst/>
          </a:prstGeom>
        </p:spPr>
      </p:pic>
      <p:grpSp>
        <p:nvGrpSpPr>
          <p:cNvPr id="69" name="Group 68"/>
          <p:cNvGrpSpPr/>
          <p:nvPr/>
        </p:nvGrpSpPr>
        <p:grpSpPr>
          <a:xfrm>
            <a:off x="1723184" y="5695793"/>
            <a:ext cx="3902176" cy="972235"/>
            <a:chOff x="490692" y="4471958"/>
            <a:chExt cx="3902176" cy="972235"/>
          </a:xfrm>
        </p:grpSpPr>
        <p:sp>
          <p:nvSpPr>
            <p:cNvPr id="70" name="Rectangle 69"/>
            <p:cNvSpPr/>
            <p:nvPr/>
          </p:nvSpPr>
          <p:spPr>
            <a:xfrm>
              <a:off x="1917111" y="4471958"/>
              <a:ext cx="1282860" cy="523220"/>
            </a:xfrm>
            <a:prstGeom prst="rect">
              <a:avLst/>
            </a:prstGeom>
          </p:spPr>
          <p:txBody>
            <a:bodyPr wrap="square">
              <a:spAutoFit/>
            </a:bodyPr>
            <a:lstStyle/>
            <a:p>
              <a:r>
                <a:rPr lang="en-US" sz="1400" dirty="0"/>
                <a:t>B’s extension on desk phone</a:t>
              </a:r>
            </a:p>
          </p:txBody>
        </p:sp>
        <p:sp>
          <p:nvSpPr>
            <p:cNvPr id="71" name="Rectangle 70"/>
            <p:cNvSpPr/>
            <p:nvPr/>
          </p:nvSpPr>
          <p:spPr>
            <a:xfrm>
              <a:off x="3234862" y="4471958"/>
              <a:ext cx="1158006" cy="307777"/>
            </a:xfrm>
            <a:prstGeom prst="rect">
              <a:avLst/>
            </a:prstGeom>
          </p:spPr>
          <p:txBody>
            <a:bodyPr wrap="square">
              <a:spAutoFit/>
            </a:bodyPr>
            <a:lstStyle/>
            <a:p>
              <a:r>
                <a:rPr lang="en-US" sz="1400" dirty="0"/>
                <a:t>Extension A</a:t>
              </a:r>
            </a:p>
          </p:txBody>
        </p:sp>
        <p:sp>
          <p:nvSpPr>
            <p:cNvPr id="72" name="Rectangle 71"/>
            <p:cNvSpPr/>
            <p:nvPr/>
          </p:nvSpPr>
          <p:spPr>
            <a:xfrm>
              <a:off x="490692" y="4490086"/>
              <a:ext cx="1443931" cy="954107"/>
            </a:xfrm>
            <a:prstGeom prst="rect">
              <a:avLst/>
            </a:prstGeom>
          </p:spPr>
          <p:txBody>
            <a:bodyPr wrap="square">
              <a:spAutoFit/>
            </a:bodyPr>
            <a:lstStyle/>
            <a:p>
              <a:r>
                <a:rPr lang="en-US" sz="1400" dirty="0"/>
                <a:t>B’s mobile number associated with extension B</a:t>
              </a:r>
            </a:p>
          </p:txBody>
        </p:sp>
      </p:grpSp>
      <p:sp>
        <p:nvSpPr>
          <p:cNvPr id="37" name="Content Placeholder 2"/>
          <p:cNvSpPr txBox="1">
            <a:spLocks/>
          </p:cNvSpPr>
          <p:nvPr/>
        </p:nvSpPr>
        <p:spPr>
          <a:xfrm>
            <a:off x="210317" y="1846982"/>
            <a:ext cx="3918819" cy="609601"/>
          </a:xfrm>
          <a:prstGeom prst="rect">
            <a:avLst/>
          </a:prstGeom>
        </p:spPr>
        <p:txBody>
          <a:bodyPr vert="horz" lIns="91440" tIns="45720" rIns="91440" bIns="45720" rtlCol="0">
            <a:noAutofit/>
          </a:bodyPr>
          <a:lstStyle/>
          <a:p>
            <a:r>
              <a:rPr lang="en-US" sz="2800" b="1" dirty="0">
                <a:solidFill>
                  <a:srgbClr val="20A9DD"/>
                </a:solidFill>
              </a:rPr>
              <a:t>Mobile Phone Pickup</a:t>
            </a:r>
          </a:p>
        </p:txBody>
      </p:sp>
      <p:sp>
        <p:nvSpPr>
          <p:cNvPr id="38" name="TextBox 37"/>
          <p:cNvSpPr txBox="1"/>
          <p:nvPr/>
        </p:nvSpPr>
        <p:spPr>
          <a:xfrm>
            <a:off x="-1251475" y="1339287"/>
            <a:ext cx="5676900" cy="523220"/>
          </a:xfrm>
          <a:prstGeom prst="rect">
            <a:avLst/>
          </a:prstGeom>
          <a:noFill/>
        </p:spPr>
        <p:txBody>
          <a:bodyPr wrap="square" rtlCol="0">
            <a:spAutoFit/>
          </a:bodyPr>
          <a:lstStyle/>
          <a:p>
            <a:pPr algn="ctr"/>
            <a:r>
              <a:rPr lang="en-US" sz="2800" b="1" dirty="0">
                <a:solidFill>
                  <a:srgbClr val="000080"/>
                </a:solidFill>
              </a:rPr>
              <a:t>Seamless Transfer</a:t>
            </a:r>
          </a:p>
        </p:txBody>
      </p:sp>
      <p:sp>
        <p:nvSpPr>
          <p:cNvPr id="73" name="TextBox 72"/>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237713632"/>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2219" y="4019448"/>
            <a:ext cx="406250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10 Ring Groups</a:t>
            </a:r>
          </a:p>
          <a:p>
            <a:pPr marL="285750" indent="-285750">
              <a:buFont typeface="Arial" panose="020B0604020202020204" pitchFamily="34" charset="0"/>
              <a:buChar char="•"/>
            </a:pPr>
            <a:r>
              <a:rPr lang="en-US" dirty="0"/>
              <a:t>Up to 100 members per Group</a:t>
            </a:r>
          </a:p>
          <a:p>
            <a:pPr marL="285750" indent="-285750">
              <a:buFont typeface="Arial" panose="020B0604020202020204" pitchFamily="34" charset="0"/>
              <a:buChar char="•"/>
            </a:pPr>
            <a:r>
              <a:rPr lang="en-US" dirty="0"/>
              <a:t>Parallel or Serial ringing mode</a:t>
            </a:r>
          </a:p>
          <a:p>
            <a:pPr marL="285750" indent="-285750">
              <a:buFont typeface="Arial" panose="020B0604020202020204" pitchFamily="34" charset="0"/>
              <a:buChar char="•"/>
            </a:pPr>
            <a:r>
              <a:rPr lang="en-US" dirty="0"/>
              <a:t>Custom Prompt</a:t>
            </a:r>
          </a:p>
          <a:p>
            <a:pPr marL="285750" indent="-285750">
              <a:buFont typeface="Arial" panose="020B0604020202020204" pitchFamily="34" charset="0"/>
              <a:buChar char="•"/>
            </a:pPr>
            <a:r>
              <a:rPr lang="en-US" dirty="0"/>
              <a:t>Auto record</a:t>
            </a:r>
          </a:p>
          <a:p>
            <a:pPr marL="285750" indent="-285750">
              <a:buFont typeface="Arial" panose="020B0604020202020204" pitchFamily="34" charset="0"/>
              <a:buChar char="•"/>
            </a:pPr>
            <a:r>
              <a:rPr lang="en-US" dirty="0"/>
              <a:t>Default Destination</a:t>
            </a:r>
          </a:p>
        </p:txBody>
      </p:sp>
      <p:pic>
        <p:nvPicPr>
          <p:cNvPr id="4" name="Picture 3"/>
          <p:cNvPicPr>
            <a:picLocks noChangeAspect="1"/>
          </p:cNvPicPr>
          <p:nvPr/>
        </p:nvPicPr>
        <p:blipFill>
          <a:blip r:embed="rId2"/>
          <a:stretch>
            <a:fillRect/>
          </a:stretch>
        </p:blipFill>
        <p:spPr>
          <a:xfrm>
            <a:off x="432519" y="2244919"/>
            <a:ext cx="4043335" cy="454648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4189679" y="1945732"/>
            <a:ext cx="7987840" cy="1874698"/>
          </a:xfrm>
          <a:prstGeom prst="rect">
            <a:avLst/>
          </a:prstGeom>
          <a:effectLst>
            <a:outerShdw blurRad="50800" dist="38100" dir="2700000" algn="tl" rotWithShape="0">
              <a:prstClr val="black">
                <a:alpha val="40000"/>
              </a:prstClr>
            </a:outerShdw>
          </a:effectLst>
        </p:spPr>
      </p:pic>
      <p:sp>
        <p:nvSpPr>
          <p:cNvPr id="14" name="Content Placeholder 2"/>
          <p:cNvSpPr txBox="1">
            <a:spLocks/>
          </p:cNvSpPr>
          <p:nvPr/>
        </p:nvSpPr>
        <p:spPr>
          <a:xfrm>
            <a:off x="432519" y="1161509"/>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Ring Group</a:t>
            </a:r>
          </a:p>
        </p:txBody>
      </p:sp>
      <p:sp>
        <p:nvSpPr>
          <p:cNvPr id="15" name="Content Placeholder 2"/>
          <p:cNvSpPr txBox="1">
            <a:spLocks/>
          </p:cNvSpPr>
          <p:nvPr/>
        </p:nvSpPr>
        <p:spPr>
          <a:xfrm>
            <a:off x="402520" y="1762418"/>
            <a:ext cx="3609041" cy="500489"/>
          </a:xfrm>
          <a:prstGeom prst="rect">
            <a:avLst/>
          </a:prstGeom>
        </p:spPr>
        <p:txBody>
          <a:bodyPr vert="horz" lIns="91440" tIns="45720" rIns="91440" bIns="45720" rtlCol="0">
            <a:normAutofit fontScale="92500"/>
          </a:bodyPr>
          <a:lstStyle/>
          <a:p>
            <a:pPr>
              <a:spcBef>
                <a:spcPct val="20000"/>
              </a:spcBef>
              <a:defRPr/>
            </a:pPr>
            <a:r>
              <a:rPr lang="en-US" sz="2000" b="1" i="1" dirty="0">
                <a:solidFill>
                  <a:schemeClr val="bg1">
                    <a:lumMod val="50000"/>
                  </a:schemeClr>
                </a:solidFill>
              </a:rPr>
              <a:t>PBX &gt; Call Features &gt; Ring Groups</a:t>
            </a:r>
          </a:p>
        </p:txBody>
      </p:sp>
      <p:sp>
        <p:nvSpPr>
          <p:cNvPr id="8" name="TextBox 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017596845"/>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2520" y="2227774"/>
            <a:ext cx="11632164" cy="1446550"/>
          </a:xfrm>
          <a:prstGeom prst="rect">
            <a:avLst/>
          </a:prstGeom>
          <a:noFill/>
        </p:spPr>
        <p:txBody>
          <a:bodyPr wrap="square" rtlCol="0">
            <a:spAutoFit/>
          </a:bodyPr>
          <a:lstStyle/>
          <a:p>
            <a:pPr marL="285750" indent="-285750" algn="just">
              <a:buFont typeface="Wingdings" charset="0"/>
              <a:buChar char="q"/>
            </a:pPr>
            <a:r>
              <a:rPr lang="en-US" dirty="0"/>
              <a:t>The UCM6XXX supports music on hold for ring group. Users can upload sound file for specific ring group. </a:t>
            </a:r>
          </a:p>
          <a:p>
            <a:pPr marL="285750" indent="-285750" algn="just">
              <a:buFont typeface="Wingdings" charset="0"/>
              <a:buChar char="q"/>
            </a:pPr>
            <a:endParaRPr lang="en-US" dirty="0"/>
          </a:p>
          <a:p>
            <a:pPr marL="285750" indent="-285750" algn="just">
              <a:buFont typeface="Wingdings" charset="0"/>
              <a:buChar char="q"/>
            </a:pPr>
            <a:r>
              <a:rPr lang="en-US" dirty="0"/>
              <a:t>Please navigate to web UI-&gt; PBX-&gt; Call Features-&gt; Ring Group-&gt; Create New Ring Group/Edit, from the drop down menu, select the hold music from music on hold class to play for the ring group.</a:t>
            </a:r>
          </a:p>
          <a:p>
            <a:endParaRPr lang="en-US" sz="1600" dirty="0"/>
          </a:p>
        </p:txBody>
      </p:sp>
      <p:pic>
        <p:nvPicPr>
          <p:cNvPr id="14" name="Picture 3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2563" y="3668203"/>
            <a:ext cx="6380426" cy="2556362"/>
          </a:xfrm>
          <a:prstGeom prst="rect">
            <a:avLst/>
          </a:prstGeom>
          <a:noFill/>
          <a:ln w="9525">
            <a:solidFill>
              <a:srgbClr val="5B9BD5"/>
            </a:solidFill>
            <a:rou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ectangle 326"/>
          <p:cNvSpPr>
            <a:spLocks noChangeArrowheads="1"/>
          </p:cNvSpPr>
          <p:nvPr/>
        </p:nvSpPr>
        <p:spPr bwMode="auto">
          <a:xfrm>
            <a:off x="1739695" y="4313758"/>
            <a:ext cx="3136260" cy="255701"/>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cxnSp>
        <p:nvCxnSpPr>
          <p:cNvPr id="16" name="Straight Arrow Connector 15"/>
          <p:cNvCxnSpPr/>
          <p:nvPr/>
        </p:nvCxnSpPr>
        <p:spPr>
          <a:xfrm>
            <a:off x="4710348" y="4397688"/>
            <a:ext cx="985520" cy="109220"/>
          </a:xfrm>
          <a:prstGeom prst="straightConnector1">
            <a:avLst/>
          </a:prstGeom>
          <a:ln w="28575" cmpd="sng">
            <a:solidFill>
              <a:schemeClr val="accent6"/>
            </a:solidFill>
            <a:prstDash val="sysDot"/>
            <a:tailEnd type="arrow"/>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3"/>
          <a:stretch>
            <a:fillRect/>
          </a:stretch>
        </p:blipFill>
        <p:spPr>
          <a:xfrm>
            <a:off x="5695868" y="3605810"/>
            <a:ext cx="5158744" cy="2539181"/>
          </a:xfrm>
          <a:prstGeom prst="rect">
            <a:avLst/>
          </a:prstGeom>
          <a:ln>
            <a:solidFill>
              <a:schemeClr val="accent1"/>
            </a:solidFill>
          </a:ln>
          <a:effectLst>
            <a:outerShdw blurRad="50800" dist="38100" dir="2700000" algn="tl" rotWithShape="0">
              <a:prstClr val="black">
                <a:alpha val="40000"/>
              </a:prstClr>
            </a:outerShdw>
          </a:effectLst>
        </p:spPr>
      </p:pic>
      <p:sp>
        <p:nvSpPr>
          <p:cNvPr id="19" name="Content Placeholder 2"/>
          <p:cNvSpPr txBox="1">
            <a:spLocks/>
          </p:cNvSpPr>
          <p:nvPr/>
        </p:nvSpPr>
        <p:spPr>
          <a:xfrm>
            <a:off x="432519" y="1237709"/>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Ring Group</a:t>
            </a:r>
          </a:p>
        </p:txBody>
      </p:sp>
      <p:sp>
        <p:nvSpPr>
          <p:cNvPr id="20" name="Content Placeholder 2"/>
          <p:cNvSpPr txBox="1">
            <a:spLocks/>
          </p:cNvSpPr>
          <p:nvPr/>
        </p:nvSpPr>
        <p:spPr>
          <a:xfrm>
            <a:off x="402520" y="1838618"/>
            <a:ext cx="3609041" cy="500489"/>
          </a:xfrm>
          <a:prstGeom prst="rect">
            <a:avLst/>
          </a:prstGeom>
        </p:spPr>
        <p:txBody>
          <a:bodyPr vert="horz" lIns="91440" tIns="45720" rIns="91440" bIns="45720" rtlCol="0">
            <a:normAutofit fontScale="92500"/>
          </a:bodyPr>
          <a:lstStyle/>
          <a:p>
            <a:pPr>
              <a:spcBef>
                <a:spcPct val="20000"/>
              </a:spcBef>
              <a:defRPr/>
            </a:pPr>
            <a:r>
              <a:rPr lang="en-US" sz="2000" b="1" i="1" dirty="0">
                <a:solidFill>
                  <a:schemeClr val="bg1">
                    <a:lumMod val="50000"/>
                  </a:schemeClr>
                </a:solidFill>
              </a:rPr>
              <a:t>PBX &gt; Call Features &gt; Ring Groups</a:t>
            </a:r>
          </a:p>
        </p:txBody>
      </p:sp>
      <p:sp>
        <p:nvSpPr>
          <p:cNvPr id="13" name="TextBox 12"/>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026787813"/>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728" y="1353498"/>
            <a:ext cx="5283286" cy="3102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793435" y="4588923"/>
            <a:ext cx="5398564" cy="2031325"/>
          </a:xfrm>
          <a:prstGeom prst="rect">
            <a:avLst/>
          </a:prstGeom>
          <a:noFill/>
        </p:spPr>
        <p:txBody>
          <a:bodyPr wrap="square" rtlCol="0">
            <a:spAutoFit/>
          </a:bodyPr>
          <a:lstStyle/>
          <a:p>
            <a:pPr marL="285750" indent="-285750">
              <a:buFont typeface="Arial" panose="020B0604020202020204" pitchFamily="34" charset="0"/>
              <a:buChar char="•"/>
            </a:pPr>
            <a:r>
              <a:rPr lang="en-US" dirty="0"/>
              <a:t>10 Call Queues</a:t>
            </a:r>
          </a:p>
          <a:p>
            <a:pPr marL="285750" indent="-285750">
              <a:buFont typeface="Arial" panose="020B0604020202020204" pitchFamily="34" charset="0"/>
              <a:buChar char="•"/>
            </a:pPr>
            <a:r>
              <a:rPr lang="en-US" dirty="0"/>
              <a:t>Up to 100 agents per Queue</a:t>
            </a:r>
          </a:p>
          <a:p>
            <a:pPr marL="285750" indent="-285750">
              <a:buFont typeface="Arial" panose="020B0604020202020204" pitchFamily="34" charset="0"/>
              <a:buChar char="•"/>
            </a:pPr>
            <a:r>
              <a:rPr lang="en-US" dirty="0"/>
              <a:t>Parallel, Serial, Last recent, Fewest Calls, Random, Round Robin ringing modes</a:t>
            </a:r>
          </a:p>
          <a:p>
            <a:pPr marL="285750" indent="-285750">
              <a:buFont typeface="Arial" panose="020B0604020202020204" pitchFamily="34" charset="0"/>
              <a:buChar char="•"/>
            </a:pPr>
            <a:r>
              <a:rPr lang="en-US" dirty="0"/>
              <a:t>Custom Music On Hold</a:t>
            </a:r>
          </a:p>
          <a:p>
            <a:pPr marL="285750" indent="-285750">
              <a:buFont typeface="Arial" panose="020B0604020202020204" pitchFamily="34" charset="0"/>
              <a:buChar char="•"/>
            </a:pPr>
            <a:r>
              <a:rPr lang="en-US" dirty="0"/>
              <a:t>Auto record</a:t>
            </a:r>
          </a:p>
          <a:p>
            <a:pPr marL="285750" indent="-285750">
              <a:buFont typeface="Arial" panose="020B0604020202020204" pitchFamily="34" charset="0"/>
              <a:buChar char="•"/>
            </a:pPr>
            <a:r>
              <a:rPr lang="en-US" dirty="0"/>
              <a:t>Default Destination</a:t>
            </a:r>
          </a:p>
        </p:txBody>
      </p:sp>
      <p:pic>
        <p:nvPicPr>
          <p:cNvPr id="2" name="Picture 1"/>
          <p:cNvPicPr>
            <a:picLocks noChangeAspect="1"/>
          </p:cNvPicPr>
          <p:nvPr/>
        </p:nvPicPr>
        <p:blipFill>
          <a:blip r:embed="rId3"/>
          <a:stretch>
            <a:fillRect/>
          </a:stretch>
        </p:blipFill>
        <p:spPr>
          <a:xfrm>
            <a:off x="477333" y="2245019"/>
            <a:ext cx="4981578" cy="4037794"/>
          </a:xfrm>
          <a:prstGeom prst="rect">
            <a:avLst/>
          </a:prstGeom>
          <a:ln>
            <a:noFill/>
          </a:ln>
          <a:effectLst>
            <a:outerShdw blurRad="292100" dist="139700" dir="2700000" algn="tl" rotWithShape="0">
              <a:srgbClr val="333333">
                <a:alpha val="65000"/>
              </a:srgbClr>
            </a:outerShdw>
          </a:effectLst>
        </p:spPr>
      </p:pic>
      <p:sp>
        <p:nvSpPr>
          <p:cNvPr id="15" name="Content Placeholder 2"/>
          <p:cNvSpPr txBox="1">
            <a:spLocks/>
          </p:cNvSpPr>
          <p:nvPr/>
        </p:nvSpPr>
        <p:spPr>
          <a:xfrm>
            <a:off x="432519" y="1174209"/>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Call Queue</a:t>
            </a:r>
          </a:p>
        </p:txBody>
      </p:sp>
      <p:sp>
        <p:nvSpPr>
          <p:cNvPr id="16" name="Content Placeholder 2"/>
          <p:cNvSpPr txBox="1">
            <a:spLocks/>
          </p:cNvSpPr>
          <p:nvPr/>
        </p:nvSpPr>
        <p:spPr>
          <a:xfrm>
            <a:off x="402520" y="1775118"/>
            <a:ext cx="3609041" cy="500489"/>
          </a:xfrm>
          <a:prstGeom prst="rect">
            <a:avLst/>
          </a:prstGeom>
        </p:spPr>
        <p:txBody>
          <a:bodyPr vert="horz" lIns="91440" tIns="45720" rIns="91440" bIns="45720" rtlCol="0">
            <a:normAutofit/>
          </a:bodyPr>
          <a:lstStyle/>
          <a:p>
            <a:pPr>
              <a:spcBef>
                <a:spcPct val="20000"/>
              </a:spcBef>
              <a:defRPr/>
            </a:pPr>
            <a:r>
              <a:rPr lang="en-US" sz="2000" b="1" i="1" dirty="0">
                <a:solidFill>
                  <a:schemeClr val="bg1">
                    <a:lumMod val="50000"/>
                  </a:schemeClr>
                </a:solidFill>
              </a:rPr>
              <a:t>PBX &gt; Call Features &gt; Call Queue</a:t>
            </a:r>
          </a:p>
        </p:txBody>
      </p:sp>
      <p:sp>
        <p:nvSpPr>
          <p:cNvPr id="8" name="TextBox 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33961274"/>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
          <p:cNvSpPr txBox="1">
            <a:spLocks/>
          </p:cNvSpPr>
          <p:nvPr/>
        </p:nvSpPr>
        <p:spPr>
          <a:xfrm>
            <a:off x="377897" y="2144317"/>
            <a:ext cx="11436204" cy="1858509"/>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3" indent="-285743" algn="just">
              <a:buClr>
                <a:srgbClr val="000000"/>
              </a:buClr>
              <a:buFont typeface="Wingdings" panose="05000000000000000000" charset="0"/>
              <a:buChar char="q"/>
            </a:pPr>
            <a:r>
              <a:rPr lang="en-US" sz="1800" dirty="0">
                <a:solidFill>
                  <a:srgbClr val="000000"/>
                </a:solidFill>
                <a:latin typeface="Calibri" pitchFamily="34" charset="0"/>
                <a:ea typeface="Microsoft YaHei" pitchFamily="34" charset="-122"/>
                <a:sym typeface="+mn-ea"/>
              </a:rPr>
              <a:t>If “Replace Caller ID” is </a:t>
            </a:r>
            <a:r>
              <a:rPr lang="en-US" altLang="zh-CN" sz="1800" dirty="0">
                <a:solidFill>
                  <a:srgbClr val="000000"/>
                </a:solidFill>
                <a:latin typeface="Calibri" pitchFamily="34" charset="0"/>
                <a:ea typeface="Microsoft YaHei" pitchFamily="34" charset="-122"/>
                <a:sym typeface="+mn-ea"/>
              </a:rPr>
              <a:t>enabled for Ring Group, Call Queue or IVR, when phone A calls in ring group, call queue or IVR to reach phone B, A’s caller ID will be replaced with the Ring Group, Call Queue or IVR name</a:t>
            </a:r>
            <a:r>
              <a:rPr lang="en-US" sz="1800" dirty="0">
                <a:solidFill>
                  <a:srgbClr val="000000"/>
                </a:solidFill>
                <a:latin typeface="Calibri" pitchFamily="34" charset="0"/>
                <a:ea typeface="Microsoft YaHei" pitchFamily="34" charset="-122"/>
                <a:sym typeface="+mn-ea"/>
              </a:rPr>
              <a:t>.</a:t>
            </a:r>
          </a:p>
          <a:p>
            <a:pPr marL="285743" indent="-285743" algn="just">
              <a:buClr>
                <a:srgbClr val="000000"/>
              </a:buClr>
              <a:buFont typeface="Wingdings" panose="05000000000000000000" charset="0"/>
              <a:buChar char="q"/>
            </a:pPr>
            <a:endParaRPr lang="en-US" sz="1800" dirty="0">
              <a:solidFill>
                <a:srgbClr val="000000"/>
              </a:solidFill>
              <a:latin typeface="Calibri" pitchFamily="34" charset="0"/>
              <a:ea typeface="Microsoft YaHei" pitchFamily="34" charset="-122"/>
              <a:sym typeface="+mn-ea"/>
            </a:endParaRPr>
          </a:p>
          <a:p>
            <a:pPr marL="285743" indent="-285743" algn="just">
              <a:buClr>
                <a:srgbClr val="000000"/>
              </a:buClr>
              <a:buFont typeface="Wingdings" panose="05000000000000000000" charset="0"/>
              <a:buChar char="q"/>
            </a:pPr>
            <a:r>
              <a:rPr lang="en-US" sz="1800" dirty="0">
                <a:solidFill>
                  <a:srgbClr val="000000"/>
                </a:solidFill>
                <a:latin typeface="Calibri" pitchFamily="34" charset="0"/>
                <a:ea typeface="Microsoft YaHei" pitchFamily="34" charset="-122"/>
                <a:sym typeface="+mn-ea"/>
              </a:rPr>
              <a:t>This allows the </a:t>
            </a:r>
            <a:r>
              <a:rPr lang="en-US" sz="1800" dirty="0" err="1">
                <a:solidFill>
                  <a:srgbClr val="000000"/>
                </a:solidFill>
                <a:latin typeface="Calibri" pitchFamily="34" charset="0"/>
                <a:ea typeface="Microsoft YaHei" pitchFamily="34" charset="-122"/>
                <a:sym typeface="+mn-ea"/>
              </a:rPr>
              <a:t>callee</a:t>
            </a:r>
            <a:r>
              <a:rPr lang="en-US" sz="1800" dirty="0">
                <a:solidFill>
                  <a:srgbClr val="000000"/>
                </a:solidFill>
                <a:latin typeface="Calibri" pitchFamily="34" charset="0"/>
                <a:ea typeface="Microsoft YaHei" pitchFamily="34" charset="-122"/>
                <a:sym typeface="+mn-ea"/>
              </a:rPr>
              <a:t> to see whether the call is from the extension directly, or dialed from Ring Group, Call Queue or IVR.</a:t>
            </a:r>
          </a:p>
        </p:txBody>
      </p:sp>
      <p:grpSp>
        <p:nvGrpSpPr>
          <p:cNvPr id="2" name="Group 1"/>
          <p:cNvGrpSpPr/>
          <p:nvPr/>
        </p:nvGrpSpPr>
        <p:grpSpPr>
          <a:xfrm>
            <a:off x="2457713" y="4114890"/>
            <a:ext cx="7012282" cy="1857728"/>
            <a:chOff x="2203713" y="3365590"/>
            <a:chExt cx="7012282" cy="1857728"/>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296" y="3621172"/>
              <a:ext cx="1578147" cy="1578147"/>
            </a:xfrm>
            <a:prstGeom prst="rect">
              <a:avLst/>
            </a:prstGeom>
          </p:spPr>
        </p:pic>
        <p:sp>
          <p:nvSpPr>
            <p:cNvPr id="16" name="Right Arrow 15"/>
            <p:cNvSpPr/>
            <p:nvPr/>
          </p:nvSpPr>
          <p:spPr>
            <a:xfrm>
              <a:off x="3358186" y="3601009"/>
              <a:ext cx="1611358" cy="364385"/>
            </a:xfrm>
            <a:prstGeom prst="rightArrow">
              <a:avLst/>
            </a:prstGeom>
            <a:solidFill>
              <a:srgbClr val="3EA8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3358186" y="4241565"/>
              <a:ext cx="1611359" cy="364385"/>
            </a:xfrm>
            <a:prstGeom prst="rightArrow">
              <a:avLst/>
            </a:prstGeom>
            <a:gradFill>
              <a:gsLst>
                <a:gs pos="82000">
                  <a:srgbClr val="FFC000"/>
                </a:gs>
                <a:gs pos="100000">
                  <a:schemeClr val="accent1">
                    <a:tint val="50000"/>
                    <a:shade val="100000"/>
                    <a:satMod val="350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3358186" y="4858933"/>
              <a:ext cx="1611358" cy="364385"/>
            </a:xfrm>
            <a:prstGeom prst="rightArrow">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a:off x="8247350" y="4045170"/>
              <a:ext cx="968645" cy="813762"/>
            </a:xfrm>
            <a:prstGeom prst="rect">
              <a:avLst/>
            </a:prstGeom>
          </p:spPr>
        </p:pic>
        <p:sp>
          <p:nvSpPr>
            <p:cNvPr id="20" name="Rectangle 19"/>
            <p:cNvSpPr/>
            <p:nvPr/>
          </p:nvSpPr>
          <p:spPr>
            <a:xfrm>
              <a:off x="3814265" y="3365590"/>
              <a:ext cx="439544" cy="307777"/>
            </a:xfrm>
            <a:prstGeom prst="rect">
              <a:avLst/>
            </a:prstGeom>
            <a:solidFill>
              <a:srgbClr val="3EA8CC"/>
            </a:solidFill>
          </p:spPr>
          <p:txBody>
            <a:bodyPr wrap="none">
              <a:spAutoFit/>
            </a:bodyPr>
            <a:lstStyle/>
            <a:p>
              <a:r>
                <a:rPr lang="en-US" sz="1400" b="1" dirty="0">
                  <a:solidFill>
                    <a:schemeClr val="bg1"/>
                  </a:solidFill>
                  <a:sym typeface="+mn-ea"/>
                </a:rPr>
                <a:t>IVR</a:t>
              </a:r>
              <a:endParaRPr lang="en-US" sz="1400" b="1" dirty="0">
                <a:solidFill>
                  <a:schemeClr val="bg1"/>
                </a:solidFill>
              </a:endParaRPr>
            </a:p>
          </p:txBody>
        </p:sp>
        <p:sp>
          <p:nvSpPr>
            <p:cNvPr id="21" name="Rectangle 20"/>
            <p:cNvSpPr/>
            <p:nvPr/>
          </p:nvSpPr>
          <p:spPr>
            <a:xfrm>
              <a:off x="3544690" y="4001121"/>
              <a:ext cx="1016047" cy="307777"/>
            </a:xfrm>
            <a:prstGeom prst="rect">
              <a:avLst/>
            </a:prstGeom>
            <a:solidFill>
              <a:srgbClr val="FFC000"/>
            </a:solidFill>
          </p:spPr>
          <p:txBody>
            <a:bodyPr wrap="none">
              <a:spAutoFit/>
            </a:bodyPr>
            <a:lstStyle/>
            <a:p>
              <a:r>
                <a:rPr lang="en-US" sz="1400" b="1" dirty="0">
                  <a:solidFill>
                    <a:schemeClr val="bg1"/>
                  </a:solidFill>
                  <a:sym typeface="+mn-ea"/>
                </a:rPr>
                <a:t>Ring Group</a:t>
              </a:r>
              <a:endParaRPr lang="en-US" sz="1400" b="1" dirty="0">
                <a:solidFill>
                  <a:schemeClr val="bg1"/>
                </a:solidFill>
              </a:endParaRPr>
            </a:p>
          </p:txBody>
        </p:sp>
        <p:sp>
          <p:nvSpPr>
            <p:cNvPr id="22" name="Rectangle 21"/>
            <p:cNvSpPr/>
            <p:nvPr/>
          </p:nvSpPr>
          <p:spPr>
            <a:xfrm>
              <a:off x="3556203" y="4631126"/>
              <a:ext cx="1147191" cy="307777"/>
            </a:xfrm>
            <a:prstGeom prst="rect">
              <a:avLst/>
            </a:prstGeom>
            <a:solidFill>
              <a:srgbClr val="92D050"/>
            </a:solidFill>
          </p:spPr>
          <p:txBody>
            <a:bodyPr wrap="square">
              <a:spAutoFit/>
            </a:bodyPr>
            <a:lstStyle/>
            <a:p>
              <a:r>
                <a:rPr lang="en-US" sz="1400" b="1" dirty="0">
                  <a:solidFill>
                    <a:schemeClr val="bg1"/>
                  </a:solidFill>
                  <a:sym typeface="+mn-ea"/>
                </a:rPr>
                <a:t>Call Queue</a:t>
              </a:r>
              <a:endParaRPr lang="en-US" sz="1400" b="1" dirty="0">
                <a:solidFill>
                  <a:schemeClr val="bg1"/>
                </a:solidFill>
              </a:endParaRPr>
            </a:p>
          </p:txBody>
        </p:sp>
        <p:pic>
          <p:nvPicPr>
            <p:cNvPr id="23" name="Picture 22"/>
            <p:cNvPicPr>
              <a:picLocks noChangeAspect="1"/>
            </p:cNvPicPr>
            <p:nvPr/>
          </p:nvPicPr>
          <p:blipFill>
            <a:blip r:embed="rId3"/>
            <a:stretch>
              <a:fillRect/>
            </a:stretch>
          </p:blipFill>
          <p:spPr>
            <a:xfrm>
              <a:off x="2203713" y="3971251"/>
              <a:ext cx="968645" cy="813762"/>
            </a:xfrm>
            <a:prstGeom prst="rect">
              <a:avLst/>
            </a:prstGeom>
          </p:spPr>
        </p:pic>
        <p:sp>
          <p:nvSpPr>
            <p:cNvPr id="24" name="Striped Right Arrow 23"/>
            <p:cNvSpPr/>
            <p:nvPr/>
          </p:nvSpPr>
          <p:spPr>
            <a:xfrm>
              <a:off x="6873157" y="4308221"/>
              <a:ext cx="1374193" cy="287661"/>
            </a:xfrm>
            <a:prstGeom prst="stripedRightArrow">
              <a:avLst/>
            </a:prstGeom>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TextBox 24"/>
          <p:cNvSpPr txBox="1"/>
          <p:nvPr/>
        </p:nvSpPr>
        <p:spPr>
          <a:xfrm>
            <a:off x="-646753" y="1692587"/>
            <a:ext cx="10309123" cy="523220"/>
          </a:xfrm>
          <a:prstGeom prst="rect">
            <a:avLst/>
          </a:prstGeom>
          <a:noFill/>
        </p:spPr>
        <p:txBody>
          <a:bodyPr wrap="square" rtlCol="0">
            <a:spAutoFit/>
          </a:bodyPr>
          <a:lstStyle/>
          <a:p>
            <a:pPr algn="ctr"/>
            <a:r>
              <a:rPr lang="en-US" sz="2800" b="1" dirty="0">
                <a:solidFill>
                  <a:srgbClr val="000099"/>
                </a:solidFill>
              </a:rPr>
              <a:t>Ring Group/Call Queue/IVR Display Option for Caller ID</a:t>
            </a:r>
          </a:p>
        </p:txBody>
      </p:sp>
      <p:sp>
        <p:nvSpPr>
          <p:cNvPr id="14" name="TextBox 13"/>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590068494"/>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7663" y="3574635"/>
            <a:ext cx="2971800" cy="1818959"/>
          </a:xfrm>
          <a:prstGeom prst="rect">
            <a:avLst/>
          </a:prstGeom>
          <a:noFill/>
        </p:spPr>
        <p:txBody>
          <a:bodyPr wrap="square" rtlCol="0">
            <a:spAutoFit/>
          </a:bodyPr>
          <a:lstStyle/>
          <a:p>
            <a:pPr marL="228600" indent="-228600">
              <a:lnSpc>
                <a:spcPct val="110000"/>
              </a:lnSpc>
              <a:buFont typeface="Arial" pitchFamily="34" charset="0"/>
              <a:buChar char="•"/>
            </a:pPr>
            <a:r>
              <a:rPr lang="en-US" sz="1700" dirty="0"/>
              <a:t>Public or Private</a:t>
            </a:r>
          </a:p>
          <a:p>
            <a:pPr marL="228600" indent="-228600">
              <a:lnSpc>
                <a:spcPct val="110000"/>
              </a:lnSpc>
              <a:buFont typeface="Arial" pitchFamily="34" charset="0"/>
              <a:buChar char="•"/>
            </a:pPr>
            <a:r>
              <a:rPr lang="en-US" sz="1700" dirty="0"/>
              <a:t>Recording Option</a:t>
            </a:r>
          </a:p>
          <a:p>
            <a:pPr marL="228600" indent="-228600">
              <a:lnSpc>
                <a:spcPct val="110000"/>
              </a:lnSpc>
              <a:buFont typeface="Arial" pitchFamily="34" charset="0"/>
              <a:buChar char="•"/>
            </a:pPr>
            <a:r>
              <a:rPr lang="en-US" sz="1700" dirty="0"/>
              <a:t>Bridging of Multiple Parties</a:t>
            </a:r>
          </a:p>
          <a:p>
            <a:pPr marL="228600" indent="-228600">
              <a:lnSpc>
                <a:spcPct val="110000"/>
              </a:lnSpc>
              <a:buFont typeface="Arial" pitchFamily="34" charset="0"/>
              <a:buChar char="•"/>
            </a:pPr>
            <a:r>
              <a:rPr lang="en-US" sz="1700" dirty="0"/>
              <a:t>Caller Menu</a:t>
            </a:r>
          </a:p>
          <a:p>
            <a:pPr marL="228600" indent="-228600">
              <a:lnSpc>
                <a:spcPct val="110000"/>
              </a:lnSpc>
              <a:buFont typeface="Arial" pitchFamily="34" charset="0"/>
              <a:buChar char="•"/>
            </a:pPr>
            <a:r>
              <a:rPr lang="en-US" sz="1700" dirty="0"/>
              <a:t>User Invite</a:t>
            </a:r>
          </a:p>
          <a:p>
            <a:pPr marL="228600" indent="-228600">
              <a:lnSpc>
                <a:spcPct val="110000"/>
              </a:lnSpc>
              <a:buFont typeface="Arial" pitchFamily="34" charset="0"/>
              <a:buChar char="•"/>
            </a:pPr>
            <a:r>
              <a:rPr lang="en-US" sz="1700" dirty="0"/>
              <a:t>Caller Announcements</a:t>
            </a:r>
          </a:p>
        </p:txBody>
      </p:sp>
      <p:sp>
        <p:nvSpPr>
          <p:cNvPr id="16" name="TextBox 15"/>
          <p:cNvSpPr txBox="1"/>
          <p:nvPr/>
        </p:nvSpPr>
        <p:spPr>
          <a:xfrm>
            <a:off x="561164" y="2980417"/>
            <a:ext cx="2677336" cy="523220"/>
          </a:xfrm>
          <a:prstGeom prst="rect">
            <a:avLst/>
          </a:prstGeom>
          <a:noFill/>
        </p:spPr>
        <p:txBody>
          <a:bodyPr wrap="none" rtlCol="0">
            <a:spAutoFit/>
          </a:bodyPr>
          <a:lstStyle/>
          <a:p>
            <a:r>
              <a:rPr lang="en-US" sz="2800" b="1" dirty="0"/>
              <a:t>Bridging the Gap</a:t>
            </a:r>
          </a:p>
        </p:txBody>
      </p:sp>
      <p:pic>
        <p:nvPicPr>
          <p:cNvPr id="100356" name="Picture 4"/>
          <p:cNvPicPr>
            <a:picLocks noChangeAspect="1" noChangeArrowheads="1"/>
          </p:cNvPicPr>
          <p:nvPr/>
        </p:nvPicPr>
        <p:blipFill>
          <a:blip r:embed="rId2" cstate="print"/>
          <a:srcRect/>
          <a:stretch>
            <a:fillRect/>
          </a:stretch>
        </p:blipFill>
        <p:spPr bwMode="auto">
          <a:xfrm>
            <a:off x="5458638" y="1466456"/>
            <a:ext cx="5587903" cy="197290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stretch>
            <a:fillRect/>
          </a:stretch>
        </p:blipFill>
        <p:spPr>
          <a:xfrm>
            <a:off x="5626292" y="2497857"/>
            <a:ext cx="4373114" cy="2835246"/>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5211196" y="4356506"/>
            <a:ext cx="6254561" cy="1806487"/>
          </a:xfrm>
          <a:prstGeom prst="rect">
            <a:avLst/>
          </a:prstGeom>
          <a:effectLst>
            <a:outerShdw blurRad="50800" dist="38100" dir="2700000" algn="tl" rotWithShape="0">
              <a:prstClr val="black">
                <a:alpha val="40000"/>
              </a:prstClr>
            </a:outerShdw>
          </a:effectLst>
        </p:spPr>
      </p:pic>
      <p:sp>
        <p:nvSpPr>
          <p:cNvPr id="14" name="Content Placeholder 2"/>
          <p:cNvSpPr txBox="1">
            <a:spLocks/>
          </p:cNvSpPr>
          <p:nvPr/>
        </p:nvSpPr>
        <p:spPr>
          <a:xfrm>
            <a:off x="432519" y="1656809"/>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Conference Bridge</a:t>
            </a:r>
          </a:p>
        </p:txBody>
      </p:sp>
      <p:sp>
        <p:nvSpPr>
          <p:cNvPr id="19" name="Content Placeholder 2"/>
          <p:cNvSpPr txBox="1">
            <a:spLocks/>
          </p:cNvSpPr>
          <p:nvPr/>
        </p:nvSpPr>
        <p:spPr>
          <a:xfrm>
            <a:off x="402520" y="2257718"/>
            <a:ext cx="3609041" cy="500489"/>
          </a:xfrm>
          <a:prstGeom prst="rect">
            <a:avLst/>
          </a:prstGeom>
        </p:spPr>
        <p:txBody>
          <a:bodyPr vert="horz" lIns="91440" tIns="45720" rIns="91440" bIns="45720" rtlCol="0">
            <a:normAutofit/>
          </a:bodyPr>
          <a:lstStyle/>
          <a:p>
            <a:pPr>
              <a:spcBef>
                <a:spcPct val="20000"/>
              </a:spcBef>
              <a:defRPr/>
            </a:pPr>
            <a:r>
              <a:rPr lang="en-US" sz="2000" b="1" i="1" dirty="0">
                <a:solidFill>
                  <a:schemeClr val="bg1">
                    <a:lumMod val="50000"/>
                  </a:schemeClr>
                </a:solidFill>
              </a:rPr>
              <a:t>PBX &gt; Call Features &gt; Conference</a:t>
            </a:r>
          </a:p>
        </p:txBody>
      </p:sp>
      <p:sp>
        <p:nvSpPr>
          <p:cNvPr id="10" name="TextBox 9"/>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992424205"/>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
          <p:cNvSpPr txBox="1">
            <a:spLocks noChangeArrowheads="1"/>
          </p:cNvSpPr>
          <p:nvPr/>
        </p:nvSpPr>
        <p:spPr bwMode="auto">
          <a:xfrm>
            <a:off x="432519" y="2230363"/>
            <a:ext cx="11501418"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2640" rIns="90000" bIns="45000"/>
          <a:lstStyle>
            <a:lvl1pPr marL="342900" indent="-342900">
              <a:lnSpc>
                <a:spcPct val="102000"/>
              </a:lnSpc>
              <a:spcAft>
                <a:spcPts val="1425"/>
              </a:spcAft>
              <a:buClr>
                <a:srgbClr val="000000"/>
              </a:buClr>
              <a:buSzPct val="100000"/>
              <a:buFont typeface="Times New Roman" pitchFamily="18" charset="0"/>
              <a:tabLst>
                <a:tab pos="723900" algn="l"/>
                <a:tab pos="1447800" algn="l"/>
                <a:tab pos="2171700" algn="l"/>
                <a:tab pos="2895600" algn="l"/>
              </a:tabLst>
              <a:defRPr sz="3200">
                <a:solidFill>
                  <a:srgbClr val="000000"/>
                </a:solidFill>
                <a:latin typeface="Calibri" pitchFamily="34" charset="0"/>
                <a:ea typeface="Microsoft YaHei" pitchFamily="34" charset="-122"/>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Lst>
              <a:defRPr sz="2400">
                <a:solidFill>
                  <a:srgbClr val="000000"/>
                </a:solidFill>
                <a:latin typeface="Calibri" pitchFamily="34" charset="0"/>
                <a:ea typeface="Microsoft YaHei" pitchFamily="34" charset="-122"/>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Microsoft YaHei" pitchFamily="34" charset="-122"/>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Microsoft YaHei" pitchFamily="34" charset="-122"/>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Microsoft YaHei" pitchFamily="34" charset="-122"/>
              </a:defRPr>
            </a:lvl5pPr>
            <a:lvl6pPr marL="25146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Microsoft YaHei" pitchFamily="34" charset="-122"/>
              </a:defRPr>
            </a:lvl6pPr>
            <a:lvl7pPr marL="29718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Microsoft YaHei" pitchFamily="34" charset="-122"/>
              </a:defRPr>
            </a:lvl7pPr>
            <a:lvl8pPr marL="34290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Microsoft YaHei" pitchFamily="34" charset="-122"/>
              </a:defRPr>
            </a:lvl8pPr>
            <a:lvl9pPr marL="38862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Lst>
              <a:defRPr sz="2000">
                <a:solidFill>
                  <a:srgbClr val="000000"/>
                </a:solidFill>
                <a:latin typeface="Calibri" pitchFamily="34" charset="0"/>
                <a:ea typeface="Microsoft YaHei" pitchFamily="34" charset="-122"/>
              </a:defRPr>
            </a:lvl9pPr>
          </a:lstStyle>
          <a:p>
            <a:pPr eaLnBrk="1">
              <a:lnSpc>
                <a:spcPct val="93000"/>
              </a:lnSpc>
              <a:spcAft>
                <a:spcPct val="0"/>
              </a:spcAft>
              <a:buFont typeface="Wingdings" pitchFamily="2" charset="2"/>
              <a:buChar char="q"/>
            </a:pPr>
            <a:r>
              <a:rPr lang="en-US" altLang="en-US" sz="1800" dirty="0">
                <a:latin typeface="Arial" pitchFamily="34" charset="0"/>
              </a:rPr>
              <a:t>UCM A and UCM B are interconnected via SIP peer trunk. On the UCM A’s web UI, the administrator can directly invite a conference room on the UCM B to connect to UCM A’s conference room, essentially bridging two conference rooms together.</a:t>
            </a:r>
          </a:p>
        </p:txBody>
      </p:sp>
      <p:sp>
        <p:nvSpPr>
          <p:cNvPr id="33" name="Rectangle 41"/>
          <p:cNvSpPr>
            <a:spLocks noChangeArrowheads="1"/>
          </p:cNvSpPr>
          <p:nvPr/>
        </p:nvSpPr>
        <p:spPr bwMode="auto">
          <a:xfrm>
            <a:off x="3601185" y="4794469"/>
            <a:ext cx="1436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a:solidFill>
                  <a:srgbClr val="0070C0"/>
                </a:solidFill>
              </a:rPr>
              <a:t>Conference Room A</a:t>
            </a:r>
          </a:p>
        </p:txBody>
      </p:sp>
      <p:sp>
        <p:nvSpPr>
          <p:cNvPr id="34" name="Rectangle 42"/>
          <p:cNvSpPr>
            <a:spLocks noChangeArrowheads="1"/>
          </p:cNvSpPr>
          <p:nvPr/>
        </p:nvSpPr>
        <p:spPr bwMode="auto">
          <a:xfrm>
            <a:off x="6652394" y="4847875"/>
            <a:ext cx="14382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b="1" dirty="0">
                <a:solidFill>
                  <a:srgbClr val="FFC000"/>
                </a:solidFill>
              </a:rPr>
              <a:t>Conference Room B</a:t>
            </a:r>
          </a:p>
        </p:txBody>
      </p:sp>
      <p:grpSp>
        <p:nvGrpSpPr>
          <p:cNvPr id="2" name="Group 1"/>
          <p:cNvGrpSpPr/>
          <p:nvPr/>
        </p:nvGrpSpPr>
        <p:grpSpPr>
          <a:xfrm>
            <a:off x="1676400" y="2858737"/>
            <a:ext cx="8915400" cy="3838575"/>
            <a:chOff x="152400" y="2943225"/>
            <a:chExt cx="8915400" cy="3838575"/>
          </a:xfrm>
        </p:grpSpPr>
        <p:pic>
          <p:nvPicPr>
            <p:cNvPr id="13" name="Picture 2" descr="C:\Users\jhorrillo\Desktop\GXE5120left.jpg"/>
            <p:cNvPicPr>
              <a:picLocks noChangeAspect="1" noChangeArrowheads="1"/>
            </p:cNvPicPr>
            <p:nvPr/>
          </p:nvPicPr>
          <p:blipFill>
            <a:blip r:embed="rId2">
              <a:extLst>
                <a:ext uri="{28A0092B-C50C-407E-A947-70E740481C1C}">
                  <a14:useLocalDpi xmlns:a14="http://schemas.microsoft.com/office/drawing/2010/main" val="0"/>
                </a:ext>
              </a:extLst>
            </a:blip>
            <a:srcRect t="27162" b="28908"/>
            <a:stretch>
              <a:fillRect/>
            </a:stretch>
          </p:blipFill>
          <p:spPr bwMode="auto">
            <a:xfrm>
              <a:off x="1828800" y="4414838"/>
              <a:ext cx="15033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jhorrillo\Desktop\GXE5120left.jpg"/>
            <p:cNvPicPr>
              <a:picLocks noChangeAspect="1" noChangeArrowheads="1"/>
            </p:cNvPicPr>
            <p:nvPr/>
          </p:nvPicPr>
          <p:blipFill>
            <a:blip r:embed="rId3">
              <a:extLst>
                <a:ext uri="{28A0092B-C50C-407E-A947-70E740481C1C}">
                  <a14:useLocalDpi xmlns:a14="http://schemas.microsoft.com/office/drawing/2010/main" val="0"/>
                </a:ext>
              </a:extLst>
            </a:blip>
            <a:srcRect t="27162" b="28908"/>
            <a:stretch>
              <a:fillRect/>
            </a:stretch>
          </p:blipFill>
          <p:spPr bwMode="auto">
            <a:xfrm>
              <a:off x="4800600" y="4381500"/>
              <a:ext cx="16002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95688"/>
              <a:ext cx="7429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648200"/>
              <a:ext cx="107632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6"/>
            <p:cNvCxnSpPr>
              <a:cxnSpLocks noChangeShapeType="1"/>
            </p:cNvCxnSpPr>
            <p:nvPr/>
          </p:nvCxnSpPr>
          <p:spPr bwMode="auto">
            <a:xfrm>
              <a:off x="1509713" y="4267200"/>
              <a:ext cx="471487" cy="228600"/>
            </a:xfrm>
            <a:prstGeom prst="straightConnector1">
              <a:avLst/>
            </a:prstGeom>
            <a:noFill/>
            <a:ln w="38100" algn="ctr">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a:cxnSpLocks noChangeShapeType="1"/>
            </p:cNvCxnSpPr>
            <p:nvPr/>
          </p:nvCxnSpPr>
          <p:spPr bwMode="auto">
            <a:xfrm flipV="1">
              <a:off x="1408113" y="4837113"/>
              <a:ext cx="676275" cy="633412"/>
            </a:xfrm>
            <a:prstGeom prst="straightConnector1">
              <a:avLst/>
            </a:prstGeom>
            <a:noFill/>
            <a:ln w="38100" algn="ctr">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Rectangle 21"/>
            <p:cNvSpPr>
              <a:spLocks noChangeArrowheads="1"/>
            </p:cNvSpPr>
            <p:nvPr/>
          </p:nvSpPr>
          <p:spPr bwMode="auto">
            <a:xfrm>
              <a:off x="2105025" y="4083050"/>
              <a:ext cx="1238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dirty="0">
                  <a:solidFill>
                    <a:srgbClr val="000000"/>
                  </a:solidFill>
                </a:rPr>
                <a:t>UCM6202 A</a:t>
              </a:r>
              <a:endParaRPr lang="en-US" altLang="en-US" sz="1400" dirty="0"/>
            </a:p>
          </p:txBody>
        </p:sp>
        <p:sp>
          <p:nvSpPr>
            <p:cNvPr id="23" name="Rectangle 22"/>
            <p:cNvSpPr>
              <a:spLocks noChangeArrowheads="1"/>
            </p:cNvSpPr>
            <p:nvPr/>
          </p:nvSpPr>
          <p:spPr bwMode="auto">
            <a:xfrm>
              <a:off x="5286375" y="4140200"/>
              <a:ext cx="1238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400" dirty="0">
                  <a:solidFill>
                    <a:srgbClr val="000000"/>
                  </a:solidFill>
                </a:rPr>
                <a:t>UCM6202 B</a:t>
              </a:r>
              <a:endParaRPr lang="en-US" altLang="en-US" sz="1400" dirty="0"/>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3133725"/>
              <a:ext cx="7048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4056063"/>
              <a:ext cx="127635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10425" y="5410200"/>
              <a:ext cx="14763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26"/>
            <p:cNvCxnSpPr>
              <a:cxnSpLocks noChangeShapeType="1"/>
            </p:cNvCxnSpPr>
            <p:nvPr/>
          </p:nvCxnSpPr>
          <p:spPr bwMode="auto">
            <a:xfrm flipH="1">
              <a:off x="6392863" y="3756025"/>
              <a:ext cx="1016000" cy="692150"/>
            </a:xfrm>
            <a:prstGeom prst="straightConnector1">
              <a:avLst/>
            </a:prstGeom>
            <a:noFill/>
            <a:ln w="38100" algn="ctr">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30"/>
            <p:cNvCxnSpPr>
              <a:cxnSpLocks noChangeShapeType="1"/>
              <a:endCxn id="14" idx="3"/>
            </p:cNvCxnSpPr>
            <p:nvPr/>
          </p:nvCxnSpPr>
          <p:spPr bwMode="auto">
            <a:xfrm flipH="1" flipV="1">
              <a:off x="6400800" y="4649788"/>
              <a:ext cx="963613" cy="77787"/>
            </a:xfrm>
            <a:prstGeom prst="straightConnector1">
              <a:avLst/>
            </a:prstGeom>
            <a:noFill/>
            <a:ln w="38100" algn="ctr">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32"/>
            <p:cNvCxnSpPr>
              <a:cxnSpLocks noChangeShapeType="1"/>
            </p:cNvCxnSpPr>
            <p:nvPr/>
          </p:nvCxnSpPr>
          <p:spPr bwMode="auto">
            <a:xfrm flipH="1" flipV="1">
              <a:off x="6296025" y="4919663"/>
              <a:ext cx="1019175" cy="795337"/>
            </a:xfrm>
            <a:prstGeom prst="straightConnector1">
              <a:avLst/>
            </a:prstGeom>
            <a:noFill/>
            <a:ln w="38100" algn="ctr">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Oval 34"/>
            <p:cNvSpPr>
              <a:spLocks noChangeArrowheads="1"/>
            </p:cNvSpPr>
            <p:nvPr/>
          </p:nvSpPr>
          <p:spPr bwMode="auto">
            <a:xfrm>
              <a:off x="152400" y="3200400"/>
              <a:ext cx="1685925" cy="2971800"/>
            </a:xfrm>
            <a:prstGeom prst="ellipse">
              <a:avLst/>
            </a:prstGeom>
            <a:noFill/>
            <a:ln w="9525"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8" charset="0"/>
                <a:buNone/>
              </a:pPr>
              <a:endParaRPr lang="en-US" altLang="en-US"/>
            </a:p>
          </p:txBody>
        </p:sp>
        <p:sp>
          <p:nvSpPr>
            <p:cNvPr id="31" name="Oval 35"/>
            <p:cNvSpPr>
              <a:spLocks noChangeArrowheads="1"/>
            </p:cNvSpPr>
            <p:nvPr/>
          </p:nvSpPr>
          <p:spPr bwMode="auto">
            <a:xfrm>
              <a:off x="6677025" y="2943225"/>
              <a:ext cx="2390775" cy="3838575"/>
            </a:xfrm>
            <a:prstGeom prst="ellipse">
              <a:avLst/>
            </a:prstGeom>
            <a:noFill/>
            <a:ln w="952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p>
              <a:pPr eaLnBrk="1">
                <a:lnSpc>
                  <a:spcPct val="93000"/>
                </a:lnSpc>
                <a:buClr>
                  <a:srgbClr val="000000"/>
                </a:buClr>
                <a:buSzPct val="100000"/>
                <a:buFont typeface="Times New Roman" pitchFamily="18" charset="0"/>
                <a:buNone/>
              </a:pPr>
              <a:endParaRPr lang="en-US" altLang="en-US"/>
            </a:p>
          </p:txBody>
        </p:sp>
        <p:sp>
          <p:nvSpPr>
            <p:cNvPr id="32" name="Left-Right Arrow 31"/>
            <p:cNvSpPr/>
            <p:nvPr/>
          </p:nvSpPr>
          <p:spPr bwMode="auto">
            <a:xfrm>
              <a:off x="3200400" y="4114800"/>
              <a:ext cx="1790700" cy="646113"/>
            </a:xfrm>
            <a:prstGeom prst="leftRightArrow">
              <a:avLst/>
            </a:prstGeom>
            <a:solidFill>
              <a:schemeClr val="accent5">
                <a:lumMod val="75000"/>
              </a:schemeClr>
            </a:solidFill>
            <a:ln w="9525" cap="flat" cmpd="sng" algn="ctr">
              <a:noFill/>
              <a:prstDash val="solid"/>
              <a:round/>
              <a:headEnd type="none" w="med" len="med"/>
              <a:tailEnd type="none" w="med" len="med"/>
            </a:ln>
            <a:effectLst/>
            <a:extLst/>
          </p:spPr>
          <p:txBody>
            <a:bodyPr/>
            <a:lstStyle/>
            <a:p>
              <a:pPr eaLnBrk="1">
                <a:lnSpc>
                  <a:spcPct val="93000"/>
                </a:lnSpc>
                <a:buClr>
                  <a:srgbClr val="000000"/>
                </a:buClr>
                <a:buSzPct val="100000"/>
                <a:buFont typeface="Times New Roman" panose="02020603050405020304" pitchFamily="18" charset="0"/>
                <a:buNone/>
                <a:defRPr/>
              </a:pPr>
              <a:r>
                <a:rPr lang="en-US" sz="1400" b="1" dirty="0">
                  <a:solidFill>
                    <a:schemeClr val="bg1"/>
                  </a:solidFill>
                </a:rPr>
                <a:t>SIP Peer Trunk</a:t>
              </a:r>
            </a:p>
          </p:txBody>
        </p:sp>
        <p:sp>
          <p:nvSpPr>
            <p:cNvPr id="35" name="Oval 34"/>
            <p:cNvSpPr/>
            <p:nvPr/>
          </p:nvSpPr>
          <p:spPr bwMode="auto">
            <a:xfrm>
              <a:off x="1692634" y="4775200"/>
              <a:ext cx="5068888" cy="1612900"/>
            </a:xfrm>
            <a:prstGeom prst="ellipse">
              <a:avLst/>
            </a:prstGeom>
            <a:solidFill>
              <a:schemeClr val="accent5">
                <a:lumMod val="75000"/>
                <a:alpha val="59000"/>
              </a:schemeClr>
            </a:solidFill>
            <a:ln w="9525" cap="flat" cmpd="sng" algn="ctr">
              <a:noFill/>
              <a:prstDash val="solid"/>
              <a:round/>
              <a:headEnd type="none" w="med" len="med"/>
              <a:tailEnd type="none" w="med" len="med"/>
            </a:ln>
            <a:effectLst/>
            <a:extLst/>
          </p:spPr>
          <p:txBody>
            <a:bodyPr/>
            <a:lstStyle/>
            <a:p>
              <a:pPr eaLnBrk="1">
                <a:lnSpc>
                  <a:spcPct val="93000"/>
                </a:lnSpc>
                <a:buClr>
                  <a:srgbClr val="000000"/>
                </a:buClr>
                <a:buSzPct val="100000"/>
                <a:buFont typeface="Times New Roman" pitchFamily="18" charset="0"/>
                <a:buNone/>
              </a:pPr>
              <a:endParaRPr lang="en-US" altLang="en-US" dirty="0"/>
            </a:p>
          </p:txBody>
        </p:sp>
        <p:pic>
          <p:nvPicPr>
            <p:cNvPr id="36" name="Picture 4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16160" y="5086350"/>
              <a:ext cx="1209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Content Placeholder 2"/>
          <p:cNvSpPr txBox="1">
            <a:spLocks/>
          </p:cNvSpPr>
          <p:nvPr/>
        </p:nvSpPr>
        <p:spPr>
          <a:xfrm>
            <a:off x="432519" y="1212309"/>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Multiple Conference Bridges</a:t>
            </a:r>
          </a:p>
        </p:txBody>
      </p:sp>
      <p:sp>
        <p:nvSpPr>
          <p:cNvPr id="42" name="Content Placeholder 2"/>
          <p:cNvSpPr txBox="1">
            <a:spLocks/>
          </p:cNvSpPr>
          <p:nvPr/>
        </p:nvSpPr>
        <p:spPr>
          <a:xfrm>
            <a:off x="402520" y="1813218"/>
            <a:ext cx="3609041" cy="500489"/>
          </a:xfrm>
          <a:prstGeom prst="rect">
            <a:avLst/>
          </a:prstGeom>
        </p:spPr>
        <p:txBody>
          <a:bodyPr vert="horz" lIns="91440" tIns="45720" rIns="91440" bIns="45720" rtlCol="0">
            <a:normAutofit/>
          </a:bodyPr>
          <a:lstStyle/>
          <a:p>
            <a:pPr>
              <a:spcBef>
                <a:spcPct val="20000"/>
              </a:spcBef>
              <a:defRPr/>
            </a:pPr>
            <a:r>
              <a:rPr lang="en-US" sz="2000" b="1" i="1" dirty="0">
                <a:solidFill>
                  <a:schemeClr val="bg1">
                    <a:lumMod val="50000"/>
                  </a:schemeClr>
                </a:solidFill>
              </a:rPr>
              <a:t>PBX &gt; Call Features &gt; Conference</a:t>
            </a:r>
          </a:p>
        </p:txBody>
      </p:sp>
      <p:sp>
        <p:nvSpPr>
          <p:cNvPr id="37" name="TextBox 3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2425041365"/>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887" y="2281957"/>
            <a:ext cx="11521048" cy="923330"/>
          </a:xfrm>
          <a:prstGeom prst="rect">
            <a:avLst/>
          </a:prstGeom>
          <a:noFill/>
        </p:spPr>
        <p:txBody>
          <a:bodyPr wrap="square" rtlCol="0">
            <a:spAutoFit/>
          </a:bodyPr>
          <a:lstStyle/>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After the user enables Google Calendar setting under Google Service Support, Conference Scheduling can synchronize with Google Calendar for authorized Google account. </a:t>
            </a:r>
          </a:p>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Conference Scheduling feature can be found under web </a:t>
            </a:r>
            <a:r>
              <a:rPr lang="en-US" b="1" dirty="0">
                <a:solidFill>
                  <a:srgbClr val="000000"/>
                </a:solidFill>
                <a:latin typeface="Arial" panose="020B0604020202020204" pitchFamily="34" charset="0"/>
              </a:rPr>
              <a:t>UI-&gt; PBX-&gt; Call Features-&gt; Conference Schedule</a:t>
            </a:r>
            <a:r>
              <a:rPr lang="en-US" dirty="0">
                <a:solidFill>
                  <a:srgbClr val="000000"/>
                </a:solidFill>
                <a:latin typeface="Arial" panose="020B0604020202020204" pitchFamily="34" charset="0"/>
              </a:rPr>
              <a:t> </a:t>
            </a:r>
          </a:p>
        </p:txBody>
      </p:sp>
      <p:pic>
        <p:nvPicPr>
          <p:cNvPr id="5" name="Picture 4"/>
          <p:cNvPicPr>
            <a:picLocks noChangeAspect="1"/>
          </p:cNvPicPr>
          <p:nvPr/>
        </p:nvPicPr>
        <p:blipFill>
          <a:blip r:embed="rId2"/>
          <a:stretch>
            <a:fillRect/>
          </a:stretch>
        </p:blipFill>
        <p:spPr>
          <a:xfrm>
            <a:off x="1110545" y="3436734"/>
            <a:ext cx="10183480" cy="2655941"/>
          </a:xfrm>
          <a:prstGeom prst="rect">
            <a:avLst/>
          </a:prstGeom>
          <a:ln>
            <a:noFill/>
          </a:ln>
          <a:effectLst>
            <a:outerShdw blurRad="292100" dist="139700" dir="2700000" algn="tl" rotWithShape="0">
              <a:srgbClr val="333333">
                <a:alpha val="65000"/>
              </a:srgbClr>
            </a:outerShdw>
          </a:effectLst>
        </p:spPr>
      </p:pic>
      <p:sp>
        <p:nvSpPr>
          <p:cNvPr id="11" name="Content Placeholder 2"/>
          <p:cNvSpPr txBox="1">
            <a:spLocks/>
          </p:cNvSpPr>
          <p:nvPr/>
        </p:nvSpPr>
        <p:spPr>
          <a:xfrm>
            <a:off x="432519" y="1631409"/>
            <a:ext cx="6654081" cy="609601"/>
          </a:xfrm>
          <a:prstGeom prst="rect">
            <a:avLst/>
          </a:prstGeom>
        </p:spPr>
        <p:txBody>
          <a:bodyPr vert="horz" lIns="91440" tIns="45720" rIns="91440" bIns="45720" rtlCol="0">
            <a:noAutofit/>
          </a:bodyPr>
          <a:lstStyle/>
          <a:p>
            <a:r>
              <a:rPr lang="en-US" sz="2800" b="1" dirty="0">
                <a:solidFill>
                  <a:srgbClr val="000099"/>
                </a:solidFill>
              </a:rPr>
              <a:t>Conference Scheduling</a:t>
            </a:r>
          </a:p>
        </p:txBody>
      </p:sp>
      <p:sp>
        <p:nvSpPr>
          <p:cNvPr id="7" name="TextBox 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66048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8869" y="931995"/>
            <a:ext cx="9144000" cy="646331"/>
          </a:xfrm>
          <a:prstGeom prst="rect">
            <a:avLst/>
          </a:prstGeom>
          <a:noFill/>
        </p:spPr>
        <p:txBody>
          <a:bodyPr wrap="square" rtlCol="0">
            <a:spAutoFit/>
          </a:bodyPr>
          <a:lstStyle/>
          <a:p>
            <a:pPr>
              <a:spcBef>
                <a:spcPct val="20000"/>
              </a:spcBef>
              <a:defRPr/>
            </a:pPr>
            <a:r>
              <a:rPr lang="en-US" sz="3600" b="1" dirty="0">
                <a:solidFill>
                  <a:srgbClr val="0000B4"/>
                </a:solidFill>
              </a:rPr>
              <a:t>UCM6xxx IP PBX </a:t>
            </a:r>
            <a:r>
              <a:rPr lang="en-US" sz="3600" b="1" dirty="0" smtClean="0">
                <a:solidFill>
                  <a:srgbClr val="0000B4"/>
                </a:solidFill>
              </a:rPr>
              <a:t>Seri</a:t>
            </a:r>
            <a:r>
              <a:rPr lang="tr-TR" sz="3600" b="1" dirty="0" smtClean="0">
                <a:solidFill>
                  <a:srgbClr val="0000B4"/>
                </a:solidFill>
              </a:rPr>
              <a:t>si</a:t>
            </a:r>
            <a:endParaRPr lang="en-US" sz="3600" b="1" dirty="0">
              <a:solidFill>
                <a:srgbClr val="0000B4"/>
              </a:solidFill>
            </a:endParaRPr>
          </a:p>
        </p:txBody>
      </p:sp>
      <p:sp>
        <p:nvSpPr>
          <p:cNvPr id="6" name="TextBox 5"/>
          <p:cNvSpPr txBox="1"/>
          <p:nvPr/>
        </p:nvSpPr>
        <p:spPr>
          <a:xfrm>
            <a:off x="4804066" y="2246064"/>
            <a:ext cx="6575134" cy="3071610"/>
          </a:xfrm>
          <a:prstGeom prst="rect">
            <a:avLst/>
          </a:prstGeom>
          <a:noFill/>
        </p:spPr>
        <p:txBody>
          <a:bodyPr wrap="square" rtlCol="0">
            <a:spAutoFit/>
          </a:bodyPr>
          <a:lstStyle/>
          <a:p>
            <a:pPr marL="228600" indent="-228600" algn="just">
              <a:lnSpc>
                <a:spcPct val="110000"/>
              </a:lnSpc>
              <a:buFont typeface="Arial" pitchFamily="34" charset="0"/>
              <a:buChar char="•"/>
            </a:pPr>
            <a:r>
              <a:rPr lang="en-US" sz="2200" dirty="0" err="1"/>
              <a:t>Özellikle</a:t>
            </a:r>
            <a:r>
              <a:rPr lang="en-US" sz="2200" dirty="0"/>
              <a:t> </a:t>
            </a:r>
            <a:r>
              <a:rPr lang="tr-TR" sz="2200" dirty="0" smtClean="0"/>
              <a:t>kobiler</a:t>
            </a:r>
            <a:r>
              <a:rPr lang="en-US" sz="2200" dirty="0" smtClean="0"/>
              <a:t> </a:t>
            </a:r>
            <a:r>
              <a:rPr lang="en-US" sz="2200" dirty="0"/>
              <a:t>ve </a:t>
            </a:r>
            <a:r>
              <a:rPr lang="en-US" sz="2200" dirty="0" err="1"/>
              <a:t>Kurumsal</a:t>
            </a:r>
            <a:r>
              <a:rPr lang="en-US" sz="2200" dirty="0"/>
              <a:t> </a:t>
            </a:r>
            <a:r>
              <a:rPr lang="en-US" sz="2200" dirty="0" err="1"/>
              <a:t>pazarlar</a:t>
            </a:r>
            <a:r>
              <a:rPr lang="en-US" sz="2200" dirty="0"/>
              <a:t> </a:t>
            </a:r>
            <a:r>
              <a:rPr lang="en-US" sz="2200" dirty="0" err="1"/>
              <a:t>için</a:t>
            </a:r>
            <a:r>
              <a:rPr lang="en-US" sz="2200" dirty="0"/>
              <a:t> </a:t>
            </a:r>
            <a:r>
              <a:rPr lang="en-US" sz="2200" dirty="0" err="1"/>
              <a:t>tasarlanmış</a:t>
            </a:r>
            <a:r>
              <a:rPr lang="en-US" sz="2200" dirty="0"/>
              <a:t> </a:t>
            </a:r>
            <a:r>
              <a:rPr lang="en-US" sz="2200" dirty="0" err="1"/>
              <a:t>uygun</a:t>
            </a:r>
            <a:r>
              <a:rPr lang="en-US" sz="2200" dirty="0"/>
              <a:t> </a:t>
            </a:r>
            <a:r>
              <a:rPr lang="en-US" sz="2200" dirty="0" err="1"/>
              <a:t>fiyatlı</a:t>
            </a:r>
            <a:r>
              <a:rPr lang="en-US" sz="2200" dirty="0"/>
              <a:t>, </a:t>
            </a:r>
            <a:r>
              <a:rPr lang="en-US" sz="2200" dirty="0" err="1"/>
              <a:t>kompakt</a:t>
            </a:r>
            <a:r>
              <a:rPr lang="en-US" sz="2200" dirty="0"/>
              <a:t>, </a:t>
            </a:r>
            <a:r>
              <a:rPr lang="en-US" sz="2200" dirty="0" err="1"/>
              <a:t>sessiz</a:t>
            </a:r>
            <a:r>
              <a:rPr lang="en-US" sz="2200" dirty="0"/>
              <a:t> ve </a:t>
            </a:r>
            <a:r>
              <a:rPr lang="en-US" sz="2200" dirty="0" err="1"/>
              <a:t>kullanımı</a:t>
            </a:r>
            <a:r>
              <a:rPr lang="en-US" sz="2200" dirty="0"/>
              <a:t> </a:t>
            </a:r>
            <a:r>
              <a:rPr lang="en-US" sz="2200" dirty="0" err="1"/>
              <a:t>kolay</a:t>
            </a:r>
            <a:r>
              <a:rPr lang="en-US" sz="2200" dirty="0"/>
              <a:t> </a:t>
            </a:r>
            <a:endParaRPr lang="tr-TR" sz="2200" dirty="0" smtClean="0"/>
          </a:p>
          <a:p>
            <a:pPr marL="228600" indent="-228600" algn="just">
              <a:lnSpc>
                <a:spcPct val="110000"/>
              </a:lnSpc>
              <a:buFont typeface="Arial" pitchFamily="34" charset="0"/>
              <a:buChar char="•"/>
            </a:pPr>
            <a:endParaRPr lang="tr-TR" sz="2200" dirty="0"/>
          </a:p>
          <a:p>
            <a:pPr marL="228600" indent="-228600" algn="just">
              <a:lnSpc>
                <a:spcPct val="110000"/>
              </a:lnSpc>
              <a:buFont typeface="Arial" pitchFamily="34" charset="0"/>
              <a:buChar char="•"/>
            </a:pPr>
            <a:r>
              <a:rPr lang="tr-TR" sz="2200" dirty="0" smtClean="0"/>
              <a:t>Lisans ücreti yok</a:t>
            </a:r>
            <a:endParaRPr lang="en-US" sz="2200" dirty="0"/>
          </a:p>
          <a:p>
            <a:pPr marL="228600" indent="-228600" algn="just">
              <a:lnSpc>
                <a:spcPct val="110000"/>
              </a:lnSpc>
              <a:buFont typeface="Arial" pitchFamily="34" charset="0"/>
              <a:buChar char="•"/>
            </a:pPr>
            <a:endParaRPr lang="en-US" sz="2200" dirty="0"/>
          </a:p>
          <a:p>
            <a:pPr marL="228600" indent="-228600" algn="just">
              <a:lnSpc>
                <a:spcPct val="110000"/>
              </a:lnSpc>
              <a:buFont typeface="Arial" pitchFamily="34" charset="0"/>
              <a:buChar char="•"/>
            </a:pPr>
            <a:r>
              <a:rPr lang="en-US" sz="2200" dirty="0" err="1"/>
              <a:t>Hızlı</a:t>
            </a:r>
            <a:r>
              <a:rPr lang="en-US" sz="2200" dirty="0"/>
              <a:t> ve </a:t>
            </a:r>
            <a:r>
              <a:rPr lang="en-US" sz="2200" dirty="0" err="1"/>
              <a:t>kolay</a:t>
            </a:r>
            <a:r>
              <a:rPr lang="en-US" sz="2200" dirty="0"/>
              <a:t> </a:t>
            </a:r>
            <a:r>
              <a:rPr lang="en-US" sz="2200" dirty="0" err="1"/>
              <a:t>kurulum</a:t>
            </a:r>
            <a:r>
              <a:rPr lang="en-US" sz="2200" dirty="0"/>
              <a:t> </a:t>
            </a:r>
            <a:r>
              <a:rPr lang="tr-TR" sz="2200" dirty="0"/>
              <a:t>&amp;</a:t>
            </a:r>
            <a:r>
              <a:rPr lang="en-US" sz="2200" dirty="0" smtClean="0"/>
              <a:t> </a:t>
            </a:r>
            <a:r>
              <a:rPr lang="en-US" sz="2200" dirty="0" err="1"/>
              <a:t>yönetim</a:t>
            </a:r>
            <a:endParaRPr lang="en-US" sz="2200" dirty="0"/>
          </a:p>
          <a:p>
            <a:pPr marL="228600" indent="-228600" algn="just">
              <a:lnSpc>
                <a:spcPct val="110000"/>
              </a:lnSpc>
              <a:buFont typeface="Arial" pitchFamily="34" charset="0"/>
              <a:buChar char="•"/>
            </a:pPr>
            <a:r>
              <a:rPr lang="en-US" sz="2200" dirty="0" smtClean="0"/>
              <a:t>T</a:t>
            </a:r>
            <a:r>
              <a:rPr lang="tr-TR" sz="2200" dirty="0" smtClean="0"/>
              <a:t>üm</a:t>
            </a:r>
            <a:r>
              <a:rPr lang="en-US" sz="2200" dirty="0" smtClean="0"/>
              <a:t> </a:t>
            </a:r>
            <a:r>
              <a:rPr lang="en-US" sz="2200" dirty="0" err="1"/>
              <a:t>donanım</a:t>
            </a:r>
            <a:r>
              <a:rPr lang="en-US" sz="2200" dirty="0"/>
              <a:t> / </a:t>
            </a:r>
            <a:r>
              <a:rPr lang="en-US" sz="2200" dirty="0" err="1"/>
              <a:t>yazılım</a:t>
            </a:r>
            <a:r>
              <a:rPr lang="en-US" sz="2200" dirty="0"/>
              <a:t> ve </a:t>
            </a:r>
            <a:r>
              <a:rPr lang="en-US" sz="2200" dirty="0" err="1"/>
              <a:t>ömür</a:t>
            </a:r>
            <a:r>
              <a:rPr lang="en-US" sz="2200" dirty="0"/>
              <a:t> </a:t>
            </a:r>
            <a:r>
              <a:rPr lang="en-US" sz="2200" dirty="0" err="1"/>
              <a:t>boyu</a:t>
            </a:r>
            <a:r>
              <a:rPr lang="en-US" sz="2200" dirty="0"/>
              <a:t> </a:t>
            </a:r>
            <a:r>
              <a:rPr lang="tr-TR" sz="2200" dirty="0" smtClean="0"/>
              <a:t>yazılım</a:t>
            </a:r>
            <a:r>
              <a:rPr lang="en-US" sz="2200" dirty="0" smtClean="0"/>
              <a:t> </a:t>
            </a:r>
            <a:r>
              <a:rPr lang="en-US" sz="2200" dirty="0" err="1" smtClean="0"/>
              <a:t>güncelleme</a:t>
            </a:r>
            <a:r>
              <a:rPr lang="tr-TR" sz="2200" dirty="0" smtClean="0"/>
              <a:t>si</a:t>
            </a:r>
            <a:endParaRPr lang="en-US" sz="2200" dirty="0"/>
          </a:p>
        </p:txBody>
      </p:sp>
      <p:pic>
        <p:nvPicPr>
          <p:cNvPr id="9" name="Picture 8"/>
          <p:cNvPicPr>
            <a:picLocks noChangeAspect="1"/>
          </p:cNvPicPr>
          <p:nvPr/>
        </p:nvPicPr>
        <p:blipFill>
          <a:blip r:embed="rId3"/>
          <a:stretch>
            <a:fillRect/>
          </a:stretch>
        </p:blipFill>
        <p:spPr>
          <a:xfrm>
            <a:off x="878869" y="4420185"/>
            <a:ext cx="3514725" cy="1409700"/>
          </a:xfrm>
          <a:prstGeom prst="rect">
            <a:avLst/>
          </a:prstGeom>
        </p:spPr>
      </p:pic>
      <p:pic>
        <p:nvPicPr>
          <p:cNvPr id="10" name="Picture 9"/>
          <p:cNvPicPr>
            <a:picLocks noChangeAspect="1"/>
          </p:cNvPicPr>
          <p:nvPr/>
        </p:nvPicPr>
        <p:blipFill>
          <a:blip r:embed="rId4"/>
          <a:stretch>
            <a:fillRect/>
          </a:stretch>
        </p:blipFill>
        <p:spPr>
          <a:xfrm>
            <a:off x="1355568" y="2341514"/>
            <a:ext cx="2352675" cy="1638300"/>
          </a:xfrm>
          <a:prstGeom prst="rect">
            <a:avLst/>
          </a:prstGeom>
        </p:spPr>
      </p:pic>
    </p:spTree>
    <p:extLst>
      <p:ext uri="{BB962C8B-B14F-4D97-AF65-F5344CB8AC3E}">
        <p14:creationId xmlns:p14="http://schemas.microsoft.com/office/powerpoint/2010/main" val="3105791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981201" y="2274333"/>
            <a:ext cx="3847123" cy="4038601"/>
          </a:xfrm>
          <a:prstGeom prst="rect">
            <a:avLst/>
          </a:prstGeom>
          <a:effectLst>
            <a:outerShdw blurRad="50800" dist="38100" dir="13500000" algn="br" rotWithShape="0">
              <a:prstClr val="black">
                <a:alpha val="40000"/>
              </a:prstClr>
            </a:outerShdw>
          </a:effectLst>
        </p:spPr>
      </p:pic>
      <p:grpSp>
        <p:nvGrpSpPr>
          <p:cNvPr id="10" name="Group 9"/>
          <p:cNvGrpSpPr/>
          <p:nvPr/>
        </p:nvGrpSpPr>
        <p:grpSpPr>
          <a:xfrm>
            <a:off x="432519" y="1671695"/>
            <a:ext cx="8534400" cy="400110"/>
            <a:chOff x="304800" y="1905000"/>
            <a:chExt cx="8534400" cy="400110"/>
          </a:xfrm>
        </p:grpSpPr>
        <p:sp>
          <p:nvSpPr>
            <p:cNvPr id="4" name="TextBox 3"/>
            <p:cNvSpPr txBox="1"/>
            <p:nvPr/>
          </p:nvSpPr>
          <p:spPr>
            <a:xfrm>
              <a:off x="304800" y="1905000"/>
              <a:ext cx="8534400" cy="400110"/>
            </a:xfrm>
            <a:prstGeom prst="rect">
              <a:avLst/>
            </a:prstGeom>
            <a:noFill/>
          </p:spPr>
          <p:txBody>
            <a:bodyPr wrap="square" rtlCol="0">
              <a:spAutoFit/>
            </a:bodyPr>
            <a:lstStyle/>
            <a:p>
              <a:pPr marL="285750" indent="-285750" defTabSz="457200" eaLnBrk="0" fontAlgn="base" hangingPunct="0">
                <a:spcBef>
                  <a:spcPct val="0"/>
                </a:spcBef>
                <a:spcAft>
                  <a:spcPct val="0"/>
                </a:spcAft>
                <a:buFont typeface="Wingdings" panose="05000000000000000000" pitchFamily="2" charset="2"/>
                <a:buChar char="q"/>
              </a:pPr>
              <a:r>
                <a:rPr lang="en-US" sz="2000" dirty="0">
                  <a:solidFill>
                    <a:srgbClr val="000000"/>
                  </a:solidFill>
                  <a:latin typeface="Arial" panose="020B0604020202020204" pitchFamily="34" charset="0"/>
                </a:rPr>
                <a:t>Click on                                         to reserve the conference room. </a:t>
              </a:r>
            </a:p>
          </p:txBody>
        </p:sp>
        <p:pic>
          <p:nvPicPr>
            <p:cNvPr id="5" name="Picture 4"/>
            <p:cNvPicPr>
              <a:picLocks noChangeAspect="1"/>
            </p:cNvPicPr>
            <p:nvPr/>
          </p:nvPicPr>
          <p:blipFill>
            <a:blip r:embed="rId3"/>
            <a:stretch>
              <a:fillRect/>
            </a:stretch>
          </p:blipFill>
          <p:spPr>
            <a:xfrm>
              <a:off x="1783087" y="1962910"/>
              <a:ext cx="2390775" cy="304800"/>
            </a:xfrm>
            <a:prstGeom prst="rect">
              <a:avLst/>
            </a:prstGeom>
          </p:spPr>
        </p:pic>
      </p:grpSp>
      <p:grpSp>
        <p:nvGrpSpPr>
          <p:cNvPr id="2" name="Group 1"/>
          <p:cNvGrpSpPr/>
          <p:nvPr/>
        </p:nvGrpSpPr>
        <p:grpSpPr>
          <a:xfrm>
            <a:off x="1981200" y="2571295"/>
            <a:ext cx="9552038" cy="3089326"/>
            <a:chOff x="457200" y="2723694"/>
            <a:chExt cx="9552038" cy="3089326"/>
          </a:xfrm>
        </p:grpSpPr>
        <p:sp>
          <p:nvSpPr>
            <p:cNvPr id="7" name="TextBox 6"/>
            <p:cNvSpPr txBox="1"/>
            <p:nvPr/>
          </p:nvSpPr>
          <p:spPr>
            <a:xfrm>
              <a:off x="4724399" y="3579386"/>
              <a:ext cx="5284839" cy="523220"/>
            </a:xfrm>
            <a:prstGeom prst="rect">
              <a:avLst/>
            </a:prstGeom>
            <a:noFill/>
          </p:spPr>
          <p:txBody>
            <a:bodyPr wrap="square" rtlCol="0">
              <a:spAutoFit/>
            </a:bodyPr>
            <a:lstStyle/>
            <a:p>
              <a:pPr defTabSz="457200" eaLnBrk="0" fontAlgn="base" hangingPunct="0">
                <a:spcBef>
                  <a:spcPct val="0"/>
                </a:spcBef>
                <a:spcAft>
                  <a:spcPct val="0"/>
                </a:spcAft>
              </a:pPr>
              <a:r>
                <a:rPr lang="en-US" sz="1400" dirty="0">
                  <a:solidFill>
                    <a:srgbClr val="000000"/>
                  </a:solidFill>
                  <a:latin typeface="Arial" panose="020B0604020202020204" pitchFamily="34" charset="0"/>
                </a:rPr>
                <a:t>If Google Calendar is enabled under</a:t>
              </a:r>
              <a:r>
                <a:rPr lang="en-US" sz="1400" b="1" dirty="0">
                  <a:solidFill>
                    <a:srgbClr val="000000"/>
                  </a:solidFill>
                  <a:latin typeface="Arial" panose="020B0604020202020204" pitchFamily="34" charset="0"/>
                </a:rPr>
                <a:t> </a:t>
              </a:r>
              <a:r>
                <a:rPr lang="en-US" sz="1400" dirty="0">
                  <a:solidFill>
                    <a:srgbClr val="000000"/>
                  </a:solidFill>
                  <a:latin typeface="Arial" panose="020B0604020202020204" pitchFamily="34" charset="0"/>
                </a:rPr>
                <a:t>Google Service Settings, Scheduled Conference can synchronize with Google Account</a:t>
              </a:r>
            </a:p>
          </p:txBody>
        </p:sp>
        <p:sp>
          <p:nvSpPr>
            <p:cNvPr id="8" name="Rectangle 7"/>
            <p:cNvSpPr/>
            <p:nvPr/>
          </p:nvSpPr>
          <p:spPr bwMode="auto">
            <a:xfrm>
              <a:off x="457200" y="4608575"/>
              <a:ext cx="1000197" cy="192025"/>
            </a:xfrm>
            <a:prstGeom prst="rect">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cxnSp>
          <p:nvCxnSpPr>
            <p:cNvPr id="9" name="Straight Arrow Connector 8"/>
            <p:cNvCxnSpPr/>
            <p:nvPr/>
          </p:nvCxnSpPr>
          <p:spPr bwMode="auto">
            <a:xfrm flipV="1">
              <a:off x="1495497" y="4162813"/>
              <a:ext cx="3152703" cy="542082"/>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4724400" y="2723694"/>
              <a:ext cx="5284838" cy="523220"/>
            </a:xfrm>
            <a:prstGeom prst="rect">
              <a:avLst/>
            </a:prstGeom>
            <a:noFill/>
          </p:spPr>
          <p:txBody>
            <a:bodyPr wrap="square" rtlCol="0">
              <a:spAutoFit/>
            </a:bodyPr>
            <a:lstStyle/>
            <a:p>
              <a:pPr defTabSz="457200" eaLnBrk="0" fontAlgn="base" hangingPunct="0">
                <a:spcBef>
                  <a:spcPct val="0"/>
                </a:spcBef>
                <a:spcAft>
                  <a:spcPct val="0"/>
                </a:spcAft>
              </a:pPr>
              <a:r>
                <a:rPr lang="en-US" sz="1400" dirty="0">
                  <a:solidFill>
                    <a:srgbClr val="000000"/>
                  </a:solidFill>
                  <a:latin typeface="Arial" panose="020B0604020202020204" pitchFamily="34" charset="0"/>
                </a:rPr>
                <a:t>Once kick time is reached, all users will be removed from the conference room</a:t>
              </a:r>
            </a:p>
          </p:txBody>
        </p:sp>
        <p:sp>
          <p:nvSpPr>
            <p:cNvPr id="13" name="Rectangle 12"/>
            <p:cNvSpPr/>
            <p:nvPr/>
          </p:nvSpPr>
          <p:spPr bwMode="auto">
            <a:xfrm>
              <a:off x="457200" y="3241014"/>
              <a:ext cx="783021" cy="116582"/>
            </a:xfrm>
            <a:prstGeom prst="rect">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cxnSp>
          <p:nvCxnSpPr>
            <p:cNvPr id="14" name="Straight Arrow Connector 13"/>
            <p:cNvCxnSpPr/>
            <p:nvPr/>
          </p:nvCxnSpPr>
          <p:spPr bwMode="auto">
            <a:xfrm flipV="1">
              <a:off x="1308706" y="2879749"/>
              <a:ext cx="3294254" cy="392812"/>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4724400" y="4667839"/>
              <a:ext cx="5284838" cy="738664"/>
            </a:xfrm>
            <a:prstGeom prst="rect">
              <a:avLst/>
            </a:prstGeom>
            <a:noFill/>
          </p:spPr>
          <p:txBody>
            <a:bodyPr wrap="square" rtlCol="0">
              <a:spAutoFit/>
            </a:bodyPr>
            <a:lstStyle/>
            <a:p>
              <a:pPr defTabSz="457200" eaLnBrk="0" fontAlgn="base" hangingPunct="0">
                <a:spcBef>
                  <a:spcPct val="0"/>
                </a:spcBef>
                <a:spcAft>
                  <a:spcPct val="0"/>
                </a:spcAft>
              </a:pPr>
              <a:r>
                <a:rPr lang="en-US" sz="1400" dirty="0">
                  <a:solidFill>
                    <a:srgbClr val="000000"/>
                  </a:solidFill>
                  <a:latin typeface="Arial" panose="020B0604020202020204" pitchFamily="34" charset="0"/>
                </a:rPr>
                <a:t>Select extension that can access the conference room at scheduled time, other extensions won’t be able to use the conference room at that time</a:t>
              </a:r>
            </a:p>
          </p:txBody>
        </p:sp>
        <p:sp>
          <p:nvSpPr>
            <p:cNvPr id="18" name="Rectangle 17"/>
            <p:cNvSpPr/>
            <p:nvPr/>
          </p:nvSpPr>
          <p:spPr bwMode="auto">
            <a:xfrm>
              <a:off x="1457397" y="4994325"/>
              <a:ext cx="2613964" cy="818695"/>
            </a:xfrm>
            <a:prstGeom prst="rect">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cxnSp>
          <p:nvCxnSpPr>
            <p:cNvPr id="19" name="Straight Arrow Connector 18"/>
            <p:cNvCxnSpPr/>
            <p:nvPr/>
          </p:nvCxnSpPr>
          <p:spPr bwMode="auto">
            <a:xfrm flipV="1">
              <a:off x="4129105" y="5039220"/>
              <a:ext cx="634639" cy="561585"/>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 name="Content Placeholder 2"/>
          <p:cNvSpPr txBox="1">
            <a:spLocks/>
          </p:cNvSpPr>
          <p:nvPr/>
        </p:nvSpPr>
        <p:spPr>
          <a:xfrm>
            <a:off x="432519" y="1034509"/>
            <a:ext cx="6654081" cy="609601"/>
          </a:xfrm>
          <a:prstGeom prst="rect">
            <a:avLst/>
          </a:prstGeom>
        </p:spPr>
        <p:txBody>
          <a:bodyPr vert="horz" lIns="91440" tIns="45720" rIns="91440" bIns="45720" rtlCol="0">
            <a:noAutofit/>
          </a:bodyPr>
          <a:lstStyle/>
          <a:p>
            <a:r>
              <a:rPr lang="en-US" sz="2800" b="1" dirty="0">
                <a:solidFill>
                  <a:srgbClr val="000099"/>
                </a:solidFill>
              </a:rPr>
              <a:t>Conference Scheduling</a:t>
            </a:r>
          </a:p>
        </p:txBody>
      </p:sp>
      <p:sp>
        <p:nvSpPr>
          <p:cNvPr id="20" name="TextBox 19"/>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4532387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6221" y="2100145"/>
            <a:ext cx="11351442" cy="1477328"/>
          </a:xfrm>
          <a:prstGeom prst="rect">
            <a:avLst/>
          </a:prstGeom>
          <a:noFill/>
        </p:spPr>
        <p:txBody>
          <a:bodyPr wrap="square" rtlCol="0">
            <a:spAutoFit/>
          </a:bodyPr>
          <a:lstStyle/>
          <a:p>
            <a:pPr marL="285750" indent="-285750" algn="just"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Once the conference room is scheduled, at the kick time, all user will be removed from the conference room and no other extension is allowed to join the conference room at that time.</a:t>
            </a:r>
          </a:p>
          <a:p>
            <a:pPr marL="285750" indent="-285750" defTabSz="457200" eaLnBrk="0" fontAlgn="base" hangingPunct="0">
              <a:spcBef>
                <a:spcPct val="0"/>
              </a:spcBef>
              <a:spcAft>
                <a:spcPct val="0"/>
              </a:spcAft>
              <a:buFont typeface="Wingdings" panose="05000000000000000000" pitchFamily="2" charset="2"/>
              <a:buChar char="q"/>
            </a:pPr>
            <a:endParaRPr lang="en-US" dirty="0">
              <a:solidFill>
                <a:srgbClr val="000000"/>
              </a:solidFill>
              <a:latin typeface="Arial" panose="020B0604020202020204" pitchFamily="34" charset="0"/>
            </a:endParaRPr>
          </a:p>
          <a:p>
            <a:pPr marL="285750" indent="-285750" algn="just"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At the conference time, UCM will send INVITE to the extensions that have been selected. Please note for remote extensions, user needs to make sure that outbound rule is properly configured to reach them.</a:t>
            </a:r>
          </a:p>
        </p:txBody>
      </p:sp>
      <p:pic>
        <p:nvPicPr>
          <p:cNvPr id="5" name="Picture 4"/>
          <p:cNvPicPr>
            <a:picLocks noChangeAspect="1"/>
          </p:cNvPicPr>
          <p:nvPr/>
        </p:nvPicPr>
        <p:blipFill>
          <a:blip r:embed="rId2"/>
          <a:stretch>
            <a:fillRect/>
          </a:stretch>
        </p:blipFill>
        <p:spPr>
          <a:xfrm>
            <a:off x="516221" y="3797875"/>
            <a:ext cx="683789" cy="471265"/>
          </a:xfrm>
          <a:prstGeom prst="rect">
            <a:avLst/>
          </a:prstGeom>
        </p:spPr>
      </p:pic>
      <p:sp>
        <p:nvSpPr>
          <p:cNvPr id="6" name="TextBox 5"/>
          <p:cNvSpPr txBox="1"/>
          <p:nvPr/>
        </p:nvSpPr>
        <p:spPr>
          <a:xfrm>
            <a:off x="1142999" y="3842249"/>
            <a:ext cx="10724663" cy="369332"/>
          </a:xfrm>
          <a:prstGeom prst="rect">
            <a:avLst/>
          </a:prstGeom>
          <a:noFill/>
        </p:spPr>
        <p:txBody>
          <a:bodyPr wrap="square" rtlCol="0">
            <a:spAutoFit/>
          </a:bodyPr>
          <a:lstStyle/>
          <a:p>
            <a:pPr defTabSz="457200" eaLnBrk="0" fontAlgn="base" hangingPunct="0">
              <a:spcBef>
                <a:spcPct val="0"/>
              </a:spcBef>
              <a:spcAft>
                <a:spcPct val="0"/>
              </a:spcAft>
            </a:pPr>
            <a:r>
              <a:rPr lang="en-US" dirty="0">
                <a:solidFill>
                  <a:srgbClr val="000000"/>
                </a:solidFill>
                <a:latin typeface="Arial" panose="020B0604020202020204" pitchFamily="34" charset="0"/>
              </a:rPr>
              <a:t>Please note that once kick time is reached, Conference schedule is locked and can’t be modified.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579" y="5196402"/>
            <a:ext cx="1023158" cy="774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a:stretch>
            <a:fillRect/>
          </a:stretch>
        </p:blipFill>
        <p:spPr>
          <a:xfrm>
            <a:off x="3140378" y="5430781"/>
            <a:ext cx="662612" cy="556662"/>
          </a:xfrm>
          <a:prstGeom prst="rect">
            <a:avLst/>
          </a:prstGeom>
        </p:spPr>
      </p:pic>
      <p:sp>
        <p:nvSpPr>
          <p:cNvPr id="9" name="Rectangle 8"/>
          <p:cNvSpPr/>
          <p:nvPr/>
        </p:nvSpPr>
        <p:spPr>
          <a:xfrm>
            <a:off x="2967862" y="6031001"/>
            <a:ext cx="1143000" cy="215444"/>
          </a:xfrm>
          <a:prstGeom prst="rect">
            <a:avLst/>
          </a:prstGeom>
          <a:solidFill>
            <a:schemeClr val="accent2">
              <a:lumMod val="60000"/>
              <a:lumOff val="40000"/>
            </a:schemeClr>
          </a:solidFill>
        </p:spPr>
        <p:txBody>
          <a:bodyPr wrap="square">
            <a:spAutoFit/>
          </a:bodyPr>
          <a:lstStyle/>
          <a:p>
            <a:pPr algn="ctr" defTabSz="457200" eaLnBrk="0" fontAlgn="base" hangingPunct="0">
              <a:spcBef>
                <a:spcPct val="0"/>
              </a:spcBef>
              <a:spcAft>
                <a:spcPct val="0"/>
              </a:spcAft>
            </a:pPr>
            <a:r>
              <a:rPr lang="en-US" sz="800" b="1" dirty="0">
                <a:solidFill>
                  <a:srgbClr val="FFFFFF"/>
                </a:solidFill>
                <a:latin typeface="Arial" panose="020B0604020202020204" pitchFamily="34" charset="0"/>
              </a:rPr>
              <a:t>Selected Extension</a:t>
            </a:r>
          </a:p>
        </p:txBody>
      </p:sp>
      <p:pic>
        <p:nvPicPr>
          <p:cNvPr id="10" name="Picture 9"/>
          <p:cNvPicPr>
            <a:picLocks noChangeAspect="1"/>
          </p:cNvPicPr>
          <p:nvPr/>
        </p:nvPicPr>
        <p:blipFill>
          <a:blip r:embed="rId5"/>
          <a:stretch>
            <a:fillRect/>
          </a:stretch>
        </p:blipFill>
        <p:spPr>
          <a:xfrm>
            <a:off x="9188483" y="5365241"/>
            <a:ext cx="561691" cy="599137"/>
          </a:xfrm>
          <a:prstGeom prst="rect">
            <a:avLst/>
          </a:prstGeom>
        </p:spPr>
      </p:pic>
      <p:grpSp>
        <p:nvGrpSpPr>
          <p:cNvPr id="2" name="Group 1"/>
          <p:cNvGrpSpPr/>
          <p:nvPr/>
        </p:nvGrpSpPr>
        <p:grpSpPr>
          <a:xfrm>
            <a:off x="6298424" y="4211581"/>
            <a:ext cx="1518458" cy="1118083"/>
            <a:chOff x="4267200" y="5056360"/>
            <a:chExt cx="1518458" cy="1118083"/>
          </a:xfrm>
        </p:grpSpPr>
        <p:sp>
          <p:nvSpPr>
            <p:cNvPr id="11" name="Oval Callout 10"/>
            <p:cNvSpPr/>
            <p:nvPr/>
          </p:nvSpPr>
          <p:spPr bwMode="auto">
            <a:xfrm>
              <a:off x="4267200" y="5056360"/>
              <a:ext cx="1298403" cy="1118083"/>
            </a:xfrm>
            <a:prstGeom prst="wedgeEllipseCallout">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sp>
          <p:nvSpPr>
            <p:cNvPr id="12" name="TextBox 11"/>
            <p:cNvSpPr txBox="1"/>
            <p:nvPr/>
          </p:nvSpPr>
          <p:spPr>
            <a:xfrm>
              <a:off x="4414058" y="5250241"/>
              <a:ext cx="1371600" cy="738664"/>
            </a:xfrm>
            <a:prstGeom prst="rect">
              <a:avLst/>
            </a:prstGeom>
            <a:noFill/>
          </p:spPr>
          <p:txBody>
            <a:bodyPr wrap="square" rtlCol="0">
              <a:spAutoFit/>
            </a:bodyPr>
            <a:lstStyle/>
            <a:p>
              <a:pPr defTabSz="457200" eaLnBrk="0" fontAlgn="base" hangingPunct="0">
                <a:spcBef>
                  <a:spcPct val="0"/>
                </a:spcBef>
                <a:spcAft>
                  <a:spcPct val="0"/>
                </a:spcAft>
              </a:pPr>
              <a:r>
                <a:rPr lang="en-US" sz="1400" dirty="0">
                  <a:solidFill>
                    <a:srgbClr val="000000"/>
                  </a:solidFill>
                  <a:latin typeface="Arial" panose="020B0604020202020204" pitchFamily="34" charset="0"/>
                </a:rPr>
                <a:t>Conference room is scheduled</a:t>
              </a:r>
            </a:p>
          </p:txBody>
        </p:sp>
      </p:grpSp>
      <p:cxnSp>
        <p:nvCxnSpPr>
          <p:cNvPr id="15" name="Straight Arrow Connector 14"/>
          <p:cNvCxnSpPr/>
          <p:nvPr/>
        </p:nvCxnSpPr>
        <p:spPr bwMode="auto">
          <a:xfrm>
            <a:off x="4235482" y="5758300"/>
            <a:ext cx="1371600" cy="0"/>
          </a:xfrm>
          <a:prstGeom prst="straightConnector1">
            <a:avLst/>
          </a:prstGeom>
          <a:solidFill>
            <a:srgbClr val="00B8FF"/>
          </a:solidFill>
          <a:ln w="15875" cap="flat" cmpd="sng" algn="ctr">
            <a:solidFill>
              <a:srgbClr val="FF6600"/>
            </a:solidFill>
            <a:prstDash val="lgDash"/>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6989" y="4543541"/>
            <a:ext cx="338602" cy="45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2964790" y="5064057"/>
            <a:ext cx="1143000" cy="215444"/>
          </a:xfrm>
          <a:prstGeom prst="rect">
            <a:avLst/>
          </a:prstGeom>
          <a:solidFill>
            <a:schemeClr val="accent2">
              <a:lumMod val="60000"/>
              <a:lumOff val="40000"/>
            </a:schemeClr>
          </a:solidFill>
        </p:spPr>
        <p:txBody>
          <a:bodyPr wrap="square">
            <a:spAutoFit/>
          </a:bodyPr>
          <a:lstStyle/>
          <a:p>
            <a:pPr algn="ctr" defTabSz="457200" eaLnBrk="0" fontAlgn="base" hangingPunct="0">
              <a:spcBef>
                <a:spcPct val="0"/>
              </a:spcBef>
              <a:spcAft>
                <a:spcPct val="0"/>
              </a:spcAft>
            </a:pPr>
            <a:r>
              <a:rPr lang="en-US" sz="800" b="1" dirty="0">
                <a:solidFill>
                  <a:srgbClr val="FFFFFF"/>
                </a:solidFill>
                <a:latin typeface="Arial" panose="020B0604020202020204" pitchFamily="34" charset="0"/>
              </a:rPr>
              <a:t>Selected Extension</a:t>
            </a:r>
          </a:p>
        </p:txBody>
      </p:sp>
      <p:cxnSp>
        <p:nvCxnSpPr>
          <p:cNvPr id="18" name="Straight Arrow Connector 17"/>
          <p:cNvCxnSpPr/>
          <p:nvPr/>
        </p:nvCxnSpPr>
        <p:spPr bwMode="auto">
          <a:xfrm>
            <a:off x="4159283" y="5034823"/>
            <a:ext cx="1545704" cy="626801"/>
          </a:xfrm>
          <a:prstGeom prst="straightConnector1">
            <a:avLst/>
          </a:prstGeom>
          <a:solidFill>
            <a:srgbClr val="00B8FF"/>
          </a:solidFill>
          <a:ln w="15875" cap="flat" cmpd="sng" algn="ctr">
            <a:solidFill>
              <a:srgbClr val="FF6600"/>
            </a:solidFill>
            <a:prstDash val="lgDash"/>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H="1">
            <a:off x="7011241" y="5882377"/>
            <a:ext cx="1851805" cy="13293"/>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Multiply 20"/>
          <p:cNvSpPr/>
          <p:nvPr/>
        </p:nvSpPr>
        <p:spPr bwMode="auto">
          <a:xfrm>
            <a:off x="6630240" y="5667069"/>
            <a:ext cx="381000" cy="457200"/>
          </a:xfrm>
          <a:prstGeom prst="mathMultiply">
            <a:avLst/>
          </a:prstGeom>
          <a:solidFill>
            <a:srgbClr val="FF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sp>
        <p:nvSpPr>
          <p:cNvPr id="22" name="Rectangle 21"/>
          <p:cNvSpPr/>
          <p:nvPr/>
        </p:nvSpPr>
        <p:spPr>
          <a:xfrm>
            <a:off x="8731282" y="5964376"/>
            <a:ext cx="1371600" cy="215444"/>
          </a:xfrm>
          <a:prstGeom prst="rect">
            <a:avLst/>
          </a:prstGeom>
          <a:solidFill>
            <a:srgbClr val="6DC0FF"/>
          </a:solidFill>
        </p:spPr>
        <p:txBody>
          <a:bodyPr wrap="square">
            <a:spAutoFit/>
          </a:bodyPr>
          <a:lstStyle/>
          <a:p>
            <a:pPr algn="ctr" defTabSz="457200" eaLnBrk="0" fontAlgn="base" hangingPunct="0">
              <a:spcBef>
                <a:spcPct val="0"/>
              </a:spcBef>
              <a:spcAft>
                <a:spcPct val="0"/>
              </a:spcAft>
            </a:pPr>
            <a:r>
              <a:rPr lang="en-US" sz="800" b="1" dirty="0">
                <a:solidFill>
                  <a:srgbClr val="FFFFFF"/>
                </a:solidFill>
                <a:latin typeface="Arial" panose="020B0604020202020204" pitchFamily="34" charset="0"/>
              </a:rPr>
              <a:t>Unselected Extension</a:t>
            </a:r>
          </a:p>
        </p:txBody>
      </p:sp>
      <p:sp>
        <p:nvSpPr>
          <p:cNvPr id="26" name="Content Placeholder 2"/>
          <p:cNvSpPr txBox="1">
            <a:spLocks/>
          </p:cNvSpPr>
          <p:nvPr/>
        </p:nvSpPr>
        <p:spPr>
          <a:xfrm>
            <a:off x="432519" y="1402573"/>
            <a:ext cx="6654081" cy="609601"/>
          </a:xfrm>
          <a:prstGeom prst="rect">
            <a:avLst/>
          </a:prstGeom>
        </p:spPr>
        <p:txBody>
          <a:bodyPr vert="horz" lIns="91440" tIns="45720" rIns="91440" bIns="45720" rtlCol="0">
            <a:noAutofit/>
          </a:bodyPr>
          <a:lstStyle/>
          <a:p>
            <a:r>
              <a:rPr lang="en-US" sz="2800" b="1" dirty="0">
                <a:solidFill>
                  <a:srgbClr val="000099"/>
                </a:solidFill>
              </a:rPr>
              <a:t>Conference Scheduling</a:t>
            </a:r>
          </a:p>
        </p:txBody>
      </p:sp>
      <p:sp>
        <p:nvSpPr>
          <p:cNvPr id="23" name="TextBox 22"/>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2105268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17013" y="2236211"/>
            <a:ext cx="4918588" cy="1209562"/>
          </a:xfrm>
          <a:prstGeom prst="rect">
            <a:avLst/>
          </a:prstGeom>
          <a:noFill/>
        </p:spPr>
        <p:txBody>
          <a:bodyPr wrap="square" rtlCol="0">
            <a:spAutoFit/>
          </a:bodyPr>
          <a:lstStyle/>
          <a:p>
            <a:pPr marL="228600" indent="-228600">
              <a:lnSpc>
                <a:spcPct val="110000"/>
              </a:lnSpc>
              <a:buFont typeface="Arial" pitchFamily="34" charset="0"/>
              <a:buChar char="•"/>
            </a:pPr>
            <a:r>
              <a:rPr lang="en-US" sz="2200" dirty="0"/>
              <a:t>Voicemail to Email</a:t>
            </a:r>
          </a:p>
          <a:p>
            <a:pPr marL="228600" indent="-228600">
              <a:lnSpc>
                <a:spcPct val="110000"/>
              </a:lnSpc>
              <a:buFont typeface="Arial" pitchFamily="34" charset="0"/>
              <a:buChar char="•"/>
            </a:pPr>
            <a:r>
              <a:rPr lang="en-US" sz="2200" dirty="0"/>
              <a:t>Configure Voicemail Limits</a:t>
            </a:r>
          </a:p>
          <a:p>
            <a:pPr marL="228600" indent="-228600">
              <a:lnSpc>
                <a:spcPct val="110000"/>
              </a:lnSpc>
              <a:buFont typeface="Arial" pitchFamily="34" charset="0"/>
              <a:buChar char="•"/>
            </a:pPr>
            <a:r>
              <a:rPr lang="en-US" sz="2200" dirty="0"/>
              <a:t>Playback Options</a:t>
            </a:r>
          </a:p>
        </p:txBody>
      </p:sp>
      <p:sp>
        <p:nvSpPr>
          <p:cNvPr id="16" name="TextBox 15"/>
          <p:cNvSpPr txBox="1"/>
          <p:nvPr/>
        </p:nvSpPr>
        <p:spPr>
          <a:xfrm>
            <a:off x="462939" y="1781348"/>
            <a:ext cx="3503663" cy="492443"/>
          </a:xfrm>
          <a:prstGeom prst="rect">
            <a:avLst/>
          </a:prstGeom>
          <a:noFill/>
        </p:spPr>
        <p:txBody>
          <a:bodyPr wrap="square" rtlCol="0">
            <a:spAutoFit/>
          </a:bodyPr>
          <a:lstStyle/>
          <a:p>
            <a:r>
              <a:rPr lang="en-US" sz="2600" b="1" dirty="0"/>
              <a:t>Not in the office?</a:t>
            </a:r>
          </a:p>
        </p:txBody>
      </p:sp>
      <p:pic>
        <p:nvPicPr>
          <p:cNvPr id="3" name="Picture 2"/>
          <p:cNvPicPr>
            <a:picLocks noChangeAspect="1"/>
          </p:cNvPicPr>
          <p:nvPr/>
        </p:nvPicPr>
        <p:blipFill>
          <a:blip r:embed="rId2"/>
          <a:stretch>
            <a:fillRect/>
          </a:stretch>
        </p:blipFill>
        <p:spPr>
          <a:xfrm>
            <a:off x="4068203" y="4085129"/>
            <a:ext cx="4695342" cy="2094445"/>
          </a:xfrm>
          <a:prstGeom prst="rect">
            <a:avLst/>
          </a:prstGeom>
          <a:effectLst>
            <a:outerShdw blurRad="50800" dist="38100" dir="2700000" algn="tl" rotWithShape="0">
              <a:prstClr val="black">
                <a:alpha val="40000"/>
              </a:prstClr>
            </a:outerShdw>
          </a:effectLst>
        </p:spPr>
      </p:pic>
      <p:pic>
        <p:nvPicPr>
          <p:cNvPr id="2053" name="Picture 5"/>
          <p:cNvPicPr>
            <a:picLocks noChangeAspect="1" noChangeArrowheads="1"/>
          </p:cNvPicPr>
          <p:nvPr/>
        </p:nvPicPr>
        <p:blipFill>
          <a:blip r:embed="rId3" cstate="print"/>
          <a:srcRect/>
          <a:stretch>
            <a:fillRect/>
          </a:stretch>
        </p:blipFill>
        <p:spPr bwMode="auto">
          <a:xfrm>
            <a:off x="663083" y="3599661"/>
            <a:ext cx="3405120" cy="306538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010175" y="1307352"/>
            <a:ext cx="5676900" cy="523220"/>
          </a:xfrm>
          <a:prstGeom prst="rect">
            <a:avLst/>
          </a:prstGeom>
          <a:noFill/>
        </p:spPr>
        <p:txBody>
          <a:bodyPr wrap="square" rtlCol="0">
            <a:spAutoFit/>
          </a:bodyPr>
          <a:lstStyle/>
          <a:p>
            <a:pPr algn="ctr"/>
            <a:r>
              <a:rPr lang="en-US" sz="2800" b="1" dirty="0">
                <a:solidFill>
                  <a:srgbClr val="000080"/>
                </a:solidFill>
              </a:rPr>
              <a:t>Voicemail to Email</a:t>
            </a:r>
          </a:p>
        </p:txBody>
      </p:sp>
      <p:sp>
        <p:nvSpPr>
          <p:cNvPr id="8" name="TextBox 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pic>
        <p:nvPicPr>
          <p:cNvPr id="2" name="Picture 1"/>
          <p:cNvPicPr>
            <a:picLocks noChangeAspect="1"/>
          </p:cNvPicPr>
          <p:nvPr/>
        </p:nvPicPr>
        <p:blipFill>
          <a:blip r:embed="rId4"/>
          <a:stretch>
            <a:fillRect/>
          </a:stretch>
        </p:blipFill>
        <p:spPr>
          <a:xfrm>
            <a:off x="7371722" y="1568962"/>
            <a:ext cx="4632767" cy="49421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516129"/>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91039" y="2738745"/>
            <a:ext cx="3733800" cy="1581972"/>
          </a:xfrm>
          <a:prstGeom prst="rect">
            <a:avLst/>
          </a:prstGeom>
          <a:noFill/>
        </p:spPr>
        <p:txBody>
          <a:bodyPr wrap="square" rtlCol="0">
            <a:spAutoFit/>
          </a:bodyPr>
          <a:lstStyle/>
          <a:p>
            <a:pPr marL="228600" indent="-228600">
              <a:lnSpc>
                <a:spcPct val="110000"/>
              </a:lnSpc>
              <a:buFont typeface="Arial" pitchFamily="34" charset="0"/>
              <a:buChar char="•"/>
            </a:pPr>
            <a:r>
              <a:rPr lang="en-US" sz="2200" dirty="0"/>
              <a:t>Fax Extension</a:t>
            </a:r>
          </a:p>
          <a:p>
            <a:pPr marL="228600" indent="-228600">
              <a:lnSpc>
                <a:spcPct val="110000"/>
              </a:lnSpc>
              <a:buFont typeface="Arial" pitchFamily="34" charset="0"/>
              <a:buChar char="•"/>
            </a:pPr>
            <a:r>
              <a:rPr lang="en-US" sz="2200" dirty="0"/>
              <a:t>Fax Settings</a:t>
            </a:r>
          </a:p>
          <a:p>
            <a:pPr marL="228600" indent="-228600">
              <a:lnSpc>
                <a:spcPct val="110000"/>
              </a:lnSpc>
              <a:buFont typeface="Arial" pitchFamily="34" charset="0"/>
              <a:buChar char="•"/>
            </a:pPr>
            <a:r>
              <a:rPr lang="en-US" sz="2200" dirty="0"/>
              <a:t>Fax to Email Template</a:t>
            </a:r>
          </a:p>
          <a:p>
            <a:pPr marL="342900" indent="-342900">
              <a:lnSpc>
                <a:spcPct val="110000"/>
              </a:lnSpc>
              <a:buClr>
                <a:srgbClr val="090991"/>
              </a:buClr>
              <a:buFont typeface="Symbol" panose="05050102010706020507" pitchFamily="18" charset="2"/>
              <a:buChar char="¨"/>
            </a:pPr>
            <a:endParaRPr lang="en-US" sz="2200" dirty="0"/>
          </a:p>
        </p:txBody>
      </p:sp>
      <p:sp>
        <p:nvSpPr>
          <p:cNvPr id="16" name="TextBox 15"/>
          <p:cNvSpPr txBox="1"/>
          <p:nvPr/>
        </p:nvSpPr>
        <p:spPr>
          <a:xfrm>
            <a:off x="291039" y="2149807"/>
            <a:ext cx="4384342" cy="492443"/>
          </a:xfrm>
          <a:prstGeom prst="rect">
            <a:avLst/>
          </a:prstGeom>
          <a:noFill/>
        </p:spPr>
        <p:txBody>
          <a:bodyPr wrap="none" rtlCol="0">
            <a:spAutoFit/>
          </a:bodyPr>
          <a:lstStyle/>
          <a:p>
            <a:r>
              <a:rPr lang="en-US" sz="2600" b="1" dirty="0"/>
              <a:t>No Fax Machine? No Problem!</a:t>
            </a:r>
          </a:p>
        </p:txBody>
      </p:sp>
      <p:pic>
        <p:nvPicPr>
          <p:cNvPr id="2" name="Picture 1"/>
          <p:cNvPicPr>
            <a:picLocks noChangeAspect="1"/>
          </p:cNvPicPr>
          <p:nvPr/>
        </p:nvPicPr>
        <p:blipFill>
          <a:blip r:embed="rId2"/>
          <a:stretch>
            <a:fillRect/>
          </a:stretch>
        </p:blipFill>
        <p:spPr>
          <a:xfrm>
            <a:off x="261400" y="4171214"/>
            <a:ext cx="5655456" cy="2109431"/>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a:stretch>
            <a:fillRect/>
          </a:stretch>
        </p:blipFill>
        <p:spPr>
          <a:xfrm>
            <a:off x="5043539" y="1953731"/>
            <a:ext cx="6942683" cy="4326914"/>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1550461" y="1540238"/>
            <a:ext cx="5676900" cy="523220"/>
          </a:xfrm>
          <a:prstGeom prst="rect">
            <a:avLst/>
          </a:prstGeom>
          <a:noFill/>
        </p:spPr>
        <p:txBody>
          <a:bodyPr wrap="square" rtlCol="0">
            <a:spAutoFit/>
          </a:bodyPr>
          <a:lstStyle/>
          <a:p>
            <a:pPr algn="ctr"/>
            <a:r>
              <a:rPr lang="en-US" sz="2800" b="1" dirty="0">
                <a:solidFill>
                  <a:srgbClr val="000080"/>
                </a:solidFill>
              </a:rPr>
              <a:t>Fax to Email</a:t>
            </a:r>
          </a:p>
        </p:txBody>
      </p:sp>
      <p:sp>
        <p:nvSpPr>
          <p:cNvPr id="7" name="TextBox 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2960518642"/>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377473" y="3781811"/>
            <a:ext cx="7484651" cy="119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85750" indent="-285750">
              <a:lnSpc>
                <a:spcPct val="102000"/>
              </a:lnSpc>
              <a:spcAft>
                <a:spcPts val="142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3200">
                <a:solidFill>
                  <a:srgbClr val="000000"/>
                </a:solidFill>
                <a:latin typeface="Calibri" pitchFamily="34" charset="0"/>
                <a:ea typeface="Microsoft YaHei" pitchFamily="34" charset="-122"/>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2400">
                <a:solidFill>
                  <a:srgbClr val="000000"/>
                </a:solidFill>
                <a:latin typeface="Calibri" pitchFamily="34" charset="0"/>
                <a:ea typeface="Microsoft YaHei" pitchFamily="34" charset="-122"/>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itchFamily="34" charset="0"/>
                <a:ea typeface="Microsoft YaHei" pitchFamily="34" charset="-122"/>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itchFamily="34" charset="0"/>
                <a:ea typeface="Microsoft YaHei" pitchFamily="34" charset="-122"/>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itchFamily="34" charset="0"/>
                <a:ea typeface="Microsoft YaHei" pitchFamily="34" charset="-122"/>
              </a:defRPr>
            </a:lvl5pPr>
            <a:lvl6pPr marL="25146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itchFamily="34" charset="0"/>
                <a:ea typeface="Microsoft YaHei" pitchFamily="34" charset="-122"/>
              </a:defRPr>
            </a:lvl6pPr>
            <a:lvl7pPr marL="29718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itchFamily="34" charset="0"/>
                <a:ea typeface="Microsoft YaHei" pitchFamily="34" charset="-122"/>
              </a:defRPr>
            </a:lvl7pPr>
            <a:lvl8pPr marL="34290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itchFamily="34" charset="0"/>
                <a:ea typeface="Microsoft YaHei" pitchFamily="34" charset="-122"/>
              </a:defRPr>
            </a:lvl8pPr>
            <a:lvl9pPr marL="38862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itchFamily="34" charset="0"/>
                <a:ea typeface="Microsoft YaHei" pitchFamily="34" charset="-122"/>
              </a:defRPr>
            </a:lvl9pPr>
          </a:lstStyle>
          <a:p>
            <a:pPr algn="just" eaLnBrk="1" hangingPunct="1">
              <a:lnSpc>
                <a:spcPct val="100000"/>
              </a:lnSpc>
              <a:spcAft>
                <a:spcPct val="0"/>
              </a:spcAft>
              <a:buClrTx/>
              <a:buSzTx/>
              <a:buFont typeface="Wingdings" pitchFamily="2" charset="2"/>
              <a:buChar char="§"/>
            </a:pPr>
            <a:r>
              <a:rPr lang="en-US" altLang="en-US" sz="1800" dirty="0">
                <a:latin typeface="+mn-lt"/>
              </a:rPr>
              <a:t>An administrator can examine and retrieve the received </a:t>
            </a:r>
            <a:r>
              <a:rPr lang="en-US" altLang="en-US" sz="1800" dirty="0" err="1">
                <a:latin typeface="+mn-lt"/>
              </a:rPr>
              <a:t>VFax</a:t>
            </a:r>
            <a:r>
              <a:rPr lang="en-US" altLang="en-US" sz="1800" dirty="0">
                <a:latin typeface="+mn-lt"/>
              </a:rPr>
              <a:t> file.</a:t>
            </a:r>
          </a:p>
          <a:p>
            <a:pPr algn="just" eaLnBrk="1" hangingPunct="1">
              <a:lnSpc>
                <a:spcPct val="100000"/>
              </a:lnSpc>
              <a:spcAft>
                <a:spcPct val="0"/>
              </a:spcAft>
              <a:buClrTx/>
              <a:buSzTx/>
              <a:buFont typeface="Wingdings" pitchFamily="2" charset="2"/>
              <a:buChar char="§"/>
            </a:pPr>
            <a:endParaRPr lang="en-US" altLang="en-US" sz="1800" dirty="0">
              <a:latin typeface="+mn-lt"/>
            </a:endParaRPr>
          </a:p>
          <a:p>
            <a:pPr algn="just" eaLnBrk="1" hangingPunct="1">
              <a:lnSpc>
                <a:spcPct val="100000"/>
              </a:lnSpc>
              <a:spcAft>
                <a:spcPct val="0"/>
              </a:spcAft>
              <a:buClrTx/>
              <a:buSzTx/>
              <a:buFont typeface="Wingdings" pitchFamily="2" charset="2"/>
              <a:buChar char="§"/>
            </a:pPr>
            <a:r>
              <a:rPr lang="en-US" altLang="en-US" sz="1800" dirty="0">
                <a:latin typeface="+mn-lt"/>
              </a:rPr>
              <a:t>An administrator can manually select and delete the obsolete </a:t>
            </a:r>
            <a:r>
              <a:rPr lang="en-US" altLang="en-US" sz="1800" dirty="0" err="1">
                <a:latin typeface="+mn-lt"/>
              </a:rPr>
              <a:t>VFax</a:t>
            </a:r>
            <a:r>
              <a:rPr lang="en-US" altLang="en-US" sz="1800" dirty="0">
                <a:latin typeface="+mn-lt"/>
              </a:rPr>
              <a:t> files in the UCM system to manage internal storage space.</a:t>
            </a:r>
          </a:p>
        </p:txBody>
      </p:sp>
      <p:sp>
        <p:nvSpPr>
          <p:cNvPr id="17" name="Rectangle 7"/>
          <p:cNvSpPr>
            <a:spLocks noChangeArrowheads="1"/>
          </p:cNvSpPr>
          <p:nvPr/>
        </p:nvSpPr>
        <p:spPr bwMode="auto">
          <a:xfrm>
            <a:off x="469031" y="2673815"/>
            <a:ext cx="7826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a:buClr>
                <a:srgbClr val="000000"/>
              </a:buClr>
              <a:buSzPct val="100000"/>
            </a:pPr>
            <a:r>
              <a:rPr lang="en-US" altLang="en-US" dirty="0"/>
              <a:t>UCM administrator can view, download and delete received </a:t>
            </a:r>
            <a:r>
              <a:rPr lang="en-US" altLang="en-US" dirty="0" err="1"/>
              <a:t>VFax</a:t>
            </a:r>
            <a:r>
              <a:rPr lang="en-US" altLang="en-US" dirty="0"/>
              <a:t> file in web UI.</a:t>
            </a:r>
          </a:p>
        </p:txBody>
      </p:sp>
      <p:grpSp>
        <p:nvGrpSpPr>
          <p:cNvPr id="2" name="Group 1"/>
          <p:cNvGrpSpPr/>
          <p:nvPr/>
        </p:nvGrpSpPr>
        <p:grpSpPr>
          <a:xfrm>
            <a:off x="8562975" y="2652013"/>
            <a:ext cx="3241675" cy="2921000"/>
            <a:chOff x="8562975" y="2029713"/>
            <a:chExt cx="3241675" cy="2921000"/>
          </a:xfrm>
        </p:grpSpPr>
        <p:pic>
          <p:nvPicPr>
            <p:cNvPr id="18" name="Picture 2" descr="http://www.digitaltrends.com/wp-content/uploads/2011/07/url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9814" y="4269677"/>
              <a:ext cx="5429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http://www.aroffice.com/fax_ma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975" y="2029713"/>
              <a:ext cx="16383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jhorrillo\Desktop\GXE5120left.jpg"/>
            <p:cNvPicPr>
              <a:picLocks noChangeAspect="1" noChangeArrowheads="1"/>
            </p:cNvPicPr>
            <p:nvPr/>
          </p:nvPicPr>
          <p:blipFill>
            <a:blip r:embed="rId4">
              <a:extLst>
                <a:ext uri="{28A0092B-C50C-407E-A947-70E740481C1C}">
                  <a14:useLocalDpi xmlns:a14="http://schemas.microsoft.com/office/drawing/2010/main" val="0"/>
                </a:ext>
              </a:extLst>
            </a:blip>
            <a:srcRect t="27162" b="28908"/>
            <a:stretch>
              <a:fillRect/>
            </a:stretch>
          </p:blipFill>
          <p:spPr bwMode="auto">
            <a:xfrm>
              <a:off x="10210800" y="3479102"/>
              <a:ext cx="1593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Down Arrow 1"/>
            <p:cNvSpPr>
              <a:spLocks noChangeArrowheads="1"/>
            </p:cNvSpPr>
            <p:nvPr/>
          </p:nvSpPr>
          <p:spPr bwMode="auto">
            <a:xfrm rot="18299164">
              <a:off x="10206038" y="2913951"/>
              <a:ext cx="295275" cy="742950"/>
            </a:xfrm>
            <a:prstGeom prst="downArrow">
              <a:avLst>
                <a:gd name="adj1" fmla="val 50000"/>
                <a:gd name="adj2" fmla="val 50101"/>
              </a:avLst>
            </a:prstGeom>
            <a:solidFill>
              <a:srgbClr val="6DC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itchFamily="18" charset="0"/>
                <a:buNone/>
              </a:pPr>
              <a:endParaRPr lang="en-US" altLang="en-US"/>
            </a:p>
          </p:txBody>
        </p:sp>
        <p:sp>
          <p:nvSpPr>
            <p:cNvPr id="23" name="Down Arrow 13"/>
            <p:cNvSpPr>
              <a:spLocks noChangeArrowheads="1"/>
            </p:cNvSpPr>
            <p:nvPr/>
          </p:nvSpPr>
          <p:spPr bwMode="auto">
            <a:xfrm>
              <a:off x="10571164" y="3917251"/>
              <a:ext cx="295275" cy="1033462"/>
            </a:xfrm>
            <a:prstGeom prst="downArrow">
              <a:avLst>
                <a:gd name="adj1" fmla="val 50000"/>
                <a:gd name="adj2" fmla="val 50053"/>
              </a:avLst>
            </a:prstGeom>
            <a:solidFill>
              <a:srgbClr val="6DC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itchFamily="18" charset="0"/>
                <a:buNone/>
              </a:pPr>
              <a:endParaRPr lang="en-US" altLang="en-US"/>
            </a:p>
          </p:txBody>
        </p:sp>
      </p:grpSp>
      <p:sp>
        <p:nvSpPr>
          <p:cNvPr id="24" name="Rectangle 14"/>
          <p:cNvSpPr>
            <a:spLocks noChangeArrowheads="1"/>
          </p:cNvSpPr>
          <p:nvPr/>
        </p:nvSpPr>
        <p:spPr bwMode="auto">
          <a:xfrm>
            <a:off x="469031" y="3227813"/>
            <a:ext cx="1484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Wingdings" pitchFamily="2" charset="2"/>
              <a:buChar char="q"/>
            </a:pPr>
            <a:r>
              <a:rPr lang="en-US" altLang="en-US" b="1" dirty="0">
                <a:cs typeface="Arial" pitchFamily="34" charset="0"/>
              </a:rPr>
              <a:t> Benefits</a:t>
            </a:r>
          </a:p>
        </p:txBody>
      </p:sp>
      <p:sp>
        <p:nvSpPr>
          <p:cNvPr id="16" name="Content Placeholder 2"/>
          <p:cNvSpPr txBox="1">
            <a:spLocks/>
          </p:cNvSpPr>
          <p:nvPr/>
        </p:nvSpPr>
        <p:spPr>
          <a:xfrm>
            <a:off x="334094" y="1621724"/>
            <a:ext cx="97782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err="1">
                <a:solidFill>
                  <a:srgbClr val="000099"/>
                </a:solidFill>
              </a:rPr>
              <a:t>VFax</a:t>
            </a:r>
            <a:r>
              <a:rPr lang="en-US" altLang="en-US" sz="2800" b="1" dirty="0">
                <a:solidFill>
                  <a:srgbClr val="000099"/>
                </a:solidFill>
              </a:rPr>
              <a:t> File Management (Display/Download/Delete) via Web UI</a:t>
            </a:r>
          </a:p>
        </p:txBody>
      </p:sp>
      <p:sp>
        <p:nvSpPr>
          <p:cNvPr id="13" name="TextBox 12"/>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895542737"/>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432519" y="2267606"/>
            <a:ext cx="11410436" cy="655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102000"/>
              </a:lnSpc>
              <a:spcAft>
                <a:spcPts val="142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itchFamily="34" charset="0"/>
                <a:ea typeface="Microsoft YaHei" pitchFamily="34" charset="-122"/>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itchFamily="34" charset="0"/>
                <a:ea typeface="Microsoft YaHei" pitchFamily="34" charset="-122"/>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5pPr>
            <a:lvl6pPr marL="25146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6pPr>
            <a:lvl7pPr marL="29718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7pPr>
            <a:lvl8pPr marL="34290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8pPr>
            <a:lvl9pPr marL="38862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9pPr>
          </a:lstStyle>
          <a:p>
            <a:r>
              <a:rPr lang="en-US" sz="1800" dirty="0"/>
              <a:t>The UCM supports pickup group feature which allows users to pick up incoming calls for other extensions if they are in the same pickup group, by dialing "</a:t>
            </a:r>
            <a:r>
              <a:rPr lang="en-US" sz="1800" b="1" dirty="0"/>
              <a:t>Pickup Extension</a:t>
            </a:r>
            <a:r>
              <a:rPr lang="en-US" sz="1800" dirty="0"/>
              <a:t>" feature code (by default </a:t>
            </a:r>
            <a:r>
              <a:rPr lang="en-US" sz="1800" b="1" dirty="0"/>
              <a:t>*8</a:t>
            </a:r>
            <a:r>
              <a:rPr lang="en-US" sz="1800" dirty="0"/>
              <a:t>).</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404" y="3075911"/>
            <a:ext cx="5198666" cy="2946347"/>
          </a:xfrm>
          <a:prstGeom prst="rect">
            <a:avLst/>
          </a:prstGeom>
          <a:ln>
            <a:noFill/>
          </a:ln>
          <a:effectLst>
            <a:outerShdw blurRad="292100" dist="139700" dir="2700000" algn="tl" rotWithShape="0">
              <a:srgbClr val="333333">
                <a:alpha val="65000"/>
              </a:srgbClr>
            </a:outerShdw>
          </a:effectLst>
        </p:spPr>
      </p:pic>
      <p:sp>
        <p:nvSpPr>
          <p:cNvPr id="14" name="Content Placeholder 2"/>
          <p:cNvSpPr txBox="1">
            <a:spLocks/>
          </p:cNvSpPr>
          <p:nvPr/>
        </p:nvSpPr>
        <p:spPr>
          <a:xfrm>
            <a:off x="432519" y="1250409"/>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Pickup Groups</a:t>
            </a:r>
          </a:p>
        </p:txBody>
      </p:sp>
      <p:sp>
        <p:nvSpPr>
          <p:cNvPr id="15" name="Content Placeholder 2"/>
          <p:cNvSpPr txBox="1">
            <a:spLocks/>
          </p:cNvSpPr>
          <p:nvPr/>
        </p:nvSpPr>
        <p:spPr>
          <a:xfrm>
            <a:off x="402520" y="1851318"/>
            <a:ext cx="3609041" cy="500489"/>
          </a:xfrm>
          <a:prstGeom prst="rect">
            <a:avLst/>
          </a:prstGeom>
        </p:spPr>
        <p:txBody>
          <a:bodyPr vert="horz" lIns="91440" tIns="45720" rIns="91440" bIns="45720" rtlCol="0">
            <a:normAutofit fontScale="85000" lnSpcReduction="10000"/>
          </a:bodyPr>
          <a:lstStyle/>
          <a:p>
            <a:pPr>
              <a:spcBef>
                <a:spcPct val="20000"/>
              </a:spcBef>
              <a:defRPr/>
            </a:pPr>
            <a:r>
              <a:rPr lang="en-US" sz="2000" b="1" i="1" dirty="0">
                <a:solidFill>
                  <a:schemeClr val="bg1">
                    <a:lumMod val="50000"/>
                  </a:schemeClr>
                </a:solidFill>
              </a:rPr>
              <a:t>PBX &gt; Call Features &gt; Pickup Groups</a:t>
            </a:r>
          </a:p>
        </p:txBody>
      </p:sp>
      <p:sp>
        <p:nvSpPr>
          <p:cNvPr id="7" name="TextBox 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34895401"/>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3"/>
          <p:cNvSpPr txBox="1">
            <a:spLocks noChangeArrowheads="1"/>
          </p:cNvSpPr>
          <p:nvPr/>
        </p:nvSpPr>
        <p:spPr bwMode="auto">
          <a:xfrm>
            <a:off x="644577" y="2162462"/>
            <a:ext cx="106731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Wingdings" panose="05000000000000000000" pitchFamily="2" charset="2"/>
              <a:buChar char="q"/>
            </a:pPr>
            <a:r>
              <a:rPr lang="en-US" altLang="en-US" dirty="0"/>
              <a:t>Offers ability to listen in on agents calls, whisper to the agent and barge in on both calling parties. </a:t>
            </a:r>
          </a:p>
          <a:p>
            <a:pPr marL="285750" indent="-285750">
              <a:buFont typeface="Wingdings" panose="05000000000000000000" pitchFamily="2" charset="2"/>
              <a:buChar char="q"/>
            </a:pPr>
            <a:endParaRPr lang="en-US" altLang="en-US" dirty="0"/>
          </a:p>
          <a:p>
            <a:pPr marL="285750" indent="-285750">
              <a:buFont typeface="Wingdings" panose="05000000000000000000" pitchFamily="2" charset="2"/>
              <a:buChar char="q"/>
            </a:pPr>
            <a:r>
              <a:rPr lang="en-US" altLang="en-US" dirty="0"/>
              <a:t>Integrated with active call status under web </a:t>
            </a:r>
            <a:r>
              <a:rPr lang="en-US" altLang="en-US" b="1" i="1" dirty="0"/>
              <a:t>UI-&gt;Status-&gt;Active Calls page</a:t>
            </a:r>
            <a:r>
              <a:rPr lang="en-US" altLang="en-US" dirty="0"/>
              <a:t>.</a:t>
            </a:r>
          </a:p>
        </p:txBody>
      </p:sp>
      <p:grpSp>
        <p:nvGrpSpPr>
          <p:cNvPr id="6" name="Group 5"/>
          <p:cNvGrpSpPr/>
          <p:nvPr/>
        </p:nvGrpSpPr>
        <p:grpSpPr>
          <a:xfrm>
            <a:off x="3001992" y="3316942"/>
            <a:ext cx="6046233" cy="2691373"/>
            <a:chOff x="1447800" y="3733800"/>
            <a:chExt cx="5695950" cy="2281442"/>
          </a:xfrm>
        </p:grpSpPr>
        <p:pic>
          <p:nvPicPr>
            <p:cNvPr id="2" name="Picture 1"/>
            <p:cNvPicPr>
              <a:picLocks noChangeAspect="1"/>
            </p:cNvPicPr>
            <p:nvPr/>
          </p:nvPicPr>
          <p:blipFill>
            <a:blip r:embed="rId3" cstate="print"/>
            <a:stretch>
              <a:fillRect/>
            </a:stretch>
          </p:blipFill>
          <p:spPr>
            <a:xfrm>
              <a:off x="1447800" y="3733800"/>
              <a:ext cx="5695950" cy="2281442"/>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bwMode="auto">
            <a:xfrm>
              <a:off x="1828800" y="5158507"/>
              <a:ext cx="4495800" cy="838200"/>
            </a:xfrm>
            <a:prstGeom prst="rect">
              <a:avLst/>
            </a:prstGeom>
            <a:noFill/>
            <a:ln w="38100" cap="flat" cmpd="sng" algn="ctr">
              <a:solidFill>
                <a:srgbClr val="92D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latin typeface="Arial" panose="020B0604020202020204" pitchFamily="34" charset="0"/>
                <a:ea typeface="Microsoft YaHei" panose="020B0503020204020204" pitchFamily="34" charset="-122"/>
              </a:endParaRPr>
            </a:p>
          </p:txBody>
        </p:sp>
        <p:sp>
          <p:nvSpPr>
            <p:cNvPr id="15" name="Rectangle 14"/>
            <p:cNvSpPr/>
            <p:nvPr/>
          </p:nvSpPr>
          <p:spPr bwMode="auto">
            <a:xfrm>
              <a:off x="6429375" y="5158507"/>
              <a:ext cx="504825" cy="838200"/>
            </a:xfrm>
            <a:prstGeom prst="rect">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latin typeface="Arial" panose="020B0604020202020204" pitchFamily="34" charset="0"/>
                <a:ea typeface="Microsoft YaHei" panose="020B0503020204020204" pitchFamily="34" charset="-122"/>
              </a:endParaRPr>
            </a:p>
          </p:txBody>
        </p:sp>
        <p:cxnSp>
          <p:nvCxnSpPr>
            <p:cNvPr id="5" name="Straight Arrow Connector 4"/>
            <p:cNvCxnSpPr/>
            <p:nvPr/>
          </p:nvCxnSpPr>
          <p:spPr bwMode="auto">
            <a:xfrm flipV="1">
              <a:off x="3352800" y="4853707"/>
              <a:ext cx="0" cy="304800"/>
            </a:xfrm>
            <a:prstGeom prst="straightConnector1">
              <a:avLst/>
            </a:prstGeom>
            <a:solidFill>
              <a:srgbClr val="00B8FF"/>
            </a:solidFill>
            <a:ln w="38100" cap="flat" cmpd="sng" algn="ctr">
              <a:solidFill>
                <a:srgbClr val="92D05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3"/>
            <p:cNvSpPr txBox="1">
              <a:spLocks noChangeArrowheads="1"/>
            </p:cNvSpPr>
            <p:nvPr/>
          </p:nvSpPr>
          <p:spPr bwMode="auto">
            <a:xfrm>
              <a:off x="2721769" y="4207376"/>
              <a:ext cx="1697832" cy="646331"/>
            </a:xfrm>
            <a:prstGeom prst="rect">
              <a:avLst/>
            </a:prstGeom>
            <a:solidFill>
              <a:srgbClr val="92D050"/>
            </a:solidFill>
            <a:ln>
              <a:noFill/>
            </a:ln>
          </p:spPr>
          <p:txBody>
            <a:bodyPr wrap="square">
              <a:spAutoFit/>
            </a:bodyPr>
            <a:lstStyle/>
            <a:p>
              <a:r>
                <a:rPr lang="en-US" altLang="en-US" sz="1200" dirty="0">
                  <a:solidFill>
                    <a:schemeClr val="bg1"/>
                  </a:solidFill>
                </a:rPr>
                <a:t>Active Calls feature supported on firmware 1.0.7.11 already.</a:t>
              </a:r>
            </a:p>
          </p:txBody>
        </p:sp>
        <p:cxnSp>
          <p:nvCxnSpPr>
            <p:cNvPr id="19" name="Straight Arrow Connector 18"/>
            <p:cNvCxnSpPr/>
            <p:nvPr/>
          </p:nvCxnSpPr>
          <p:spPr bwMode="auto">
            <a:xfrm flipV="1">
              <a:off x="6705600" y="4876800"/>
              <a:ext cx="0" cy="304800"/>
            </a:xfrm>
            <a:prstGeom prst="straightConnector1">
              <a:avLst/>
            </a:prstGeom>
            <a:solidFill>
              <a:srgbClr val="00B8FF"/>
            </a:solidFill>
            <a:ln w="38100" cap="flat" cmpd="sng" algn="ctr">
              <a:solidFill>
                <a:srgbClr val="FF66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Box 3"/>
            <p:cNvSpPr txBox="1">
              <a:spLocks noChangeArrowheads="1"/>
            </p:cNvSpPr>
            <p:nvPr/>
          </p:nvSpPr>
          <p:spPr bwMode="auto">
            <a:xfrm>
              <a:off x="5638800" y="4230469"/>
              <a:ext cx="1414463" cy="646331"/>
            </a:xfrm>
            <a:prstGeom prst="rect">
              <a:avLst/>
            </a:prstGeom>
            <a:solidFill>
              <a:srgbClr val="FF6600"/>
            </a:solidFill>
            <a:ln>
              <a:noFill/>
            </a:ln>
          </p:spPr>
          <p:txBody>
            <a:bodyPr wrap="square">
              <a:spAutoFit/>
            </a:bodyPr>
            <a:lstStyle/>
            <a:p>
              <a:r>
                <a:rPr lang="en-US" altLang="en-US" sz="1200" dirty="0">
                  <a:solidFill>
                    <a:schemeClr val="bg1"/>
                  </a:solidFill>
                </a:rPr>
                <a:t>Click on “Monitor” icon for call barge feature</a:t>
              </a:r>
            </a:p>
          </p:txBody>
        </p:sp>
      </p:grpSp>
      <p:sp>
        <p:nvSpPr>
          <p:cNvPr id="13" name="TextBox 12"/>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
        <p:nvSpPr>
          <p:cNvPr id="16" name="Content Placeholder 2"/>
          <p:cNvSpPr txBox="1">
            <a:spLocks/>
          </p:cNvSpPr>
          <p:nvPr/>
        </p:nvSpPr>
        <p:spPr>
          <a:xfrm>
            <a:off x="491687" y="1321711"/>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Call Barge</a:t>
            </a:r>
          </a:p>
        </p:txBody>
      </p:sp>
    </p:spTree>
    <p:extLst>
      <p:ext uri="{BB962C8B-B14F-4D97-AF65-F5344CB8AC3E}">
        <p14:creationId xmlns:p14="http://schemas.microsoft.com/office/powerpoint/2010/main" val="31810822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68236" y="2471882"/>
            <a:ext cx="9621981" cy="3139321"/>
          </a:xfrm>
          <a:prstGeom prst="rect">
            <a:avLst/>
          </a:prstGeom>
          <a:noFill/>
        </p:spPr>
        <p:txBody>
          <a:bodyPr wrap="square">
            <a:spAutoFit/>
          </a:bodyPr>
          <a:lstStyle/>
          <a:p>
            <a:pPr marL="0" lvl="1">
              <a:buFont typeface="Arial" panose="020B0604020202020204" pitchFamily="34" charset="0"/>
              <a:buChar char="•"/>
              <a:defRPr/>
            </a:pPr>
            <a:r>
              <a:rPr lang="en-US" dirty="0">
                <a:solidFill>
                  <a:srgbClr val="0070C0"/>
                </a:solidFill>
              </a:rPr>
              <a:t> Listen</a:t>
            </a:r>
          </a:p>
          <a:p>
            <a:pPr marL="0" lvl="1">
              <a:defRPr/>
            </a:pPr>
            <a:r>
              <a:rPr lang="en-US" dirty="0"/>
              <a:t>In “Listen” mode, monitor’s extension can hear both parties in the active call but monitor’s audio won’t be heard by either side of the monitored active call.</a:t>
            </a:r>
          </a:p>
          <a:p>
            <a:pPr marL="0" lvl="1">
              <a:defRPr/>
            </a:pPr>
            <a:endParaRPr lang="en-US" dirty="0">
              <a:solidFill>
                <a:srgbClr val="0070C0"/>
              </a:solidFill>
            </a:endParaRPr>
          </a:p>
          <a:p>
            <a:pPr marL="0" lvl="1">
              <a:buFont typeface="Arial" panose="020B0604020202020204" pitchFamily="34" charset="0"/>
              <a:buChar char="•"/>
              <a:defRPr/>
            </a:pPr>
            <a:r>
              <a:rPr lang="en-US" dirty="0">
                <a:solidFill>
                  <a:srgbClr val="0070C0"/>
                </a:solidFill>
              </a:rPr>
              <a:t> Whisper</a:t>
            </a:r>
          </a:p>
          <a:p>
            <a:pPr marL="0" lvl="1">
              <a:defRPr/>
            </a:pPr>
            <a:r>
              <a:rPr lang="en-US" dirty="0"/>
              <a:t>In “Whisper” mode, monitor’s extension can hear both parties in the active call but monitor’s audio can only be heard by the monitored extension.</a:t>
            </a:r>
          </a:p>
          <a:p>
            <a:pPr marL="0" lvl="1">
              <a:defRPr/>
            </a:pPr>
            <a:endParaRPr lang="en-US" dirty="0">
              <a:solidFill>
                <a:srgbClr val="0070C0"/>
              </a:solidFill>
            </a:endParaRPr>
          </a:p>
          <a:p>
            <a:pPr marL="0" lvl="1">
              <a:buFont typeface="Arial" panose="020B0604020202020204" pitchFamily="34" charset="0"/>
              <a:buChar char="•"/>
              <a:defRPr/>
            </a:pPr>
            <a:r>
              <a:rPr lang="en-US" dirty="0">
                <a:solidFill>
                  <a:srgbClr val="0070C0"/>
                </a:solidFill>
              </a:rPr>
              <a:t> Barge</a:t>
            </a:r>
          </a:p>
          <a:p>
            <a:pPr marL="0" lvl="1">
              <a:defRPr/>
            </a:pPr>
            <a:r>
              <a:rPr lang="en-US" dirty="0"/>
              <a:t>In “Barge” mode, monitor’s extension can talk to both parties in the active call. The call will be established similar to a three-way conference.</a:t>
            </a:r>
          </a:p>
        </p:txBody>
      </p:sp>
      <p:pic>
        <p:nvPicPr>
          <p:cNvPr id="2" name="Picture 1"/>
          <p:cNvPicPr>
            <a:picLocks noChangeAspect="1"/>
          </p:cNvPicPr>
          <p:nvPr/>
        </p:nvPicPr>
        <p:blipFill>
          <a:blip r:embed="rId3" cstate="print"/>
          <a:stretch>
            <a:fillRect/>
          </a:stretch>
        </p:blipFill>
        <p:spPr>
          <a:xfrm>
            <a:off x="758794" y="2382117"/>
            <a:ext cx="1133475" cy="962025"/>
          </a:xfrm>
          <a:prstGeom prst="rect">
            <a:avLst/>
          </a:prstGeom>
        </p:spPr>
      </p:pic>
      <p:pic>
        <p:nvPicPr>
          <p:cNvPr id="3" name="Picture 2"/>
          <p:cNvPicPr>
            <a:picLocks noChangeAspect="1"/>
          </p:cNvPicPr>
          <p:nvPr/>
        </p:nvPicPr>
        <p:blipFill>
          <a:blip r:embed="rId4" cstate="print"/>
          <a:stretch>
            <a:fillRect/>
          </a:stretch>
        </p:blipFill>
        <p:spPr>
          <a:xfrm>
            <a:off x="812295" y="3579579"/>
            <a:ext cx="1162050" cy="923925"/>
          </a:xfrm>
          <a:prstGeom prst="rect">
            <a:avLst/>
          </a:prstGeom>
        </p:spPr>
      </p:pic>
      <p:pic>
        <p:nvPicPr>
          <p:cNvPr id="5" name="Picture 4"/>
          <p:cNvPicPr>
            <a:picLocks noChangeAspect="1"/>
          </p:cNvPicPr>
          <p:nvPr/>
        </p:nvPicPr>
        <p:blipFill>
          <a:blip r:embed="rId5" cstate="print"/>
          <a:stretch>
            <a:fillRect/>
          </a:stretch>
        </p:blipFill>
        <p:spPr>
          <a:xfrm>
            <a:off x="812295" y="4639653"/>
            <a:ext cx="1133475" cy="971550"/>
          </a:xfrm>
          <a:prstGeom prst="rect">
            <a:avLst/>
          </a:prstGeom>
        </p:spPr>
      </p:pic>
      <p:sp>
        <p:nvSpPr>
          <p:cNvPr id="12" name="Content Placeholder 2"/>
          <p:cNvSpPr txBox="1">
            <a:spLocks/>
          </p:cNvSpPr>
          <p:nvPr/>
        </p:nvSpPr>
        <p:spPr>
          <a:xfrm>
            <a:off x="425146" y="1385676"/>
            <a:ext cx="9404654"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Call Barge: Spy Mode</a:t>
            </a:r>
          </a:p>
        </p:txBody>
      </p:sp>
      <p:sp>
        <p:nvSpPr>
          <p:cNvPr id="9" name="TextBox 8"/>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1918773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41381" y="2714919"/>
            <a:ext cx="4707517" cy="3139321"/>
          </a:xfrm>
          <a:prstGeom prst="rect">
            <a:avLst/>
          </a:prstGeom>
          <a:noFill/>
        </p:spPr>
        <p:txBody>
          <a:bodyPr wrap="square" rtlCol="0">
            <a:spAutoFit/>
          </a:bodyPr>
          <a:lstStyle/>
          <a:p>
            <a:pPr marL="285750" indent="-285750" algn="just">
              <a:buFont typeface="Wingdings" panose="05000000000000000000" charset="0"/>
              <a:buChar char="q"/>
            </a:pPr>
            <a:r>
              <a:rPr lang="en-US" dirty="0"/>
              <a:t>UCM supports call-barging privilege settings based on extensions. Only the extensions added in the “Allowed to call-barging” list can barge in active calls.</a:t>
            </a:r>
          </a:p>
          <a:p>
            <a:endParaRPr lang="en-US" dirty="0"/>
          </a:p>
          <a:p>
            <a:pPr marL="285750" indent="-285750" algn="just">
              <a:buFont typeface="Wingdings" panose="05000000000000000000" charset="0"/>
              <a:buChar char="q"/>
            </a:pPr>
            <a:r>
              <a:rPr lang="en-US" dirty="0"/>
              <a:t>For example, in extension 1001’s setting, select 1002 and 1003 from Available Extensions to Selected Extensions on the right. When 1001 is in active call, only extension 1002 and 1003 can barge in using feature code.</a:t>
            </a:r>
            <a:endParaRPr lang="en-US" dirty="0">
              <a:sym typeface="+mn-ea"/>
            </a:endParaRPr>
          </a:p>
        </p:txBody>
      </p:sp>
      <p:grpSp>
        <p:nvGrpSpPr>
          <p:cNvPr id="3" name="Group 2"/>
          <p:cNvGrpSpPr/>
          <p:nvPr/>
        </p:nvGrpSpPr>
        <p:grpSpPr>
          <a:xfrm>
            <a:off x="5978288" y="2260278"/>
            <a:ext cx="6012873" cy="4038605"/>
            <a:chOff x="5417127" y="2042146"/>
            <a:chExt cx="6012873" cy="4038605"/>
          </a:xfrm>
          <a:effectLst>
            <a:outerShdw blurRad="50800" dist="38100" dir="2700000" algn="tl" rotWithShape="0">
              <a:prstClr val="black">
                <a:alpha val="40000"/>
              </a:prstClr>
            </a:outerShdw>
          </a:effectLst>
        </p:grpSpPr>
        <p:pic>
          <p:nvPicPr>
            <p:cNvPr id="2" name="Picture 1"/>
            <p:cNvPicPr>
              <a:picLocks noChangeAspect="1"/>
            </p:cNvPicPr>
            <p:nvPr/>
          </p:nvPicPr>
          <p:blipFill>
            <a:blip r:embed="rId2"/>
            <a:stretch>
              <a:fillRect/>
            </a:stretch>
          </p:blipFill>
          <p:spPr>
            <a:xfrm>
              <a:off x="5417127" y="2042146"/>
              <a:ext cx="6012873" cy="4038605"/>
            </a:xfrm>
            <a:prstGeom prst="rect">
              <a:avLst/>
            </a:prstGeom>
          </p:spPr>
        </p:pic>
        <p:sp>
          <p:nvSpPr>
            <p:cNvPr id="18" name="Rectangle 132"/>
            <p:cNvSpPr>
              <a:spLocks noChangeArrowheads="1"/>
            </p:cNvSpPr>
            <p:nvPr/>
          </p:nvSpPr>
          <p:spPr bwMode="auto">
            <a:xfrm>
              <a:off x="6520495" y="3270127"/>
              <a:ext cx="3759578" cy="838201"/>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grpSp>
      <p:sp>
        <p:nvSpPr>
          <p:cNvPr id="14" name="Content Placeholder 2"/>
          <p:cNvSpPr txBox="1">
            <a:spLocks/>
          </p:cNvSpPr>
          <p:nvPr/>
        </p:nvSpPr>
        <p:spPr>
          <a:xfrm>
            <a:off x="380760" y="1272693"/>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Extension-based Privilege Control</a:t>
            </a:r>
          </a:p>
        </p:txBody>
      </p:sp>
      <p:sp>
        <p:nvSpPr>
          <p:cNvPr id="16" name="Content Placeholder 2"/>
          <p:cNvSpPr txBox="1">
            <a:spLocks/>
          </p:cNvSpPr>
          <p:nvPr/>
        </p:nvSpPr>
        <p:spPr>
          <a:xfrm>
            <a:off x="402521" y="1965618"/>
            <a:ext cx="5575768" cy="739482"/>
          </a:xfrm>
          <a:prstGeom prst="rect">
            <a:avLst/>
          </a:prstGeom>
        </p:spPr>
        <p:txBody>
          <a:bodyPr vert="horz" lIns="91440" tIns="45720" rIns="91440" bIns="45720" rtlCol="0">
            <a:normAutofit/>
          </a:bodyPr>
          <a:lstStyle/>
          <a:p>
            <a:pPr lvl="0">
              <a:spcBef>
                <a:spcPct val="20000"/>
              </a:spcBef>
              <a:defRPr/>
            </a:pPr>
            <a:r>
              <a:rPr lang="en-US" sz="1700" b="1" i="1" dirty="0">
                <a:solidFill>
                  <a:schemeClr val="bg1">
                    <a:lumMod val="50000"/>
                  </a:schemeClr>
                </a:solidFill>
              </a:rPr>
              <a:t>PBX-&gt;Extensions-&gt;Create or Edit Extension-&gt;Features-&gt;Monitor privilege control</a:t>
            </a:r>
          </a:p>
        </p:txBody>
      </p:sp>
      <p:sp>
        <p:nvSpPr>
          <p:cNvPr id="8" name="TextBox 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156832859"/>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9410" y="2854207"/>
            <a:ext cx="407792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Flexible members selection</a:t>
            </a:r>
          </a:p>
          <a:p>
            <a:pPr marL="285750" indent="-285750">
              <a:buFont typeface="Arial" panose="020B0604020202020204" pitchFamily="34" charset="0"/>
              <a:buChar char="•"/>
            </a:pPr>
            <a:r>
              <a:rPr lang="en-US" dirty="0"/>
              <a:t>1 way paging</a:t>
            </a:r>
          </a:p>
          <a:p>
            <a:pPr marL="285750" indent="-285750">
              <a:buFont typeface="Arial" panose="020B0604020202020204" pitchFamily="34" charset="0"/>
              <a:buChar char="•"/>
            </a:pPr>
            <a:r>
              <a:rPr lang="en-US" dirty="0"/>
              <a:t>2-way Intercom</a:t>
            </a:r>
          </a:p>
          <a:p>
            <a:pPr marL="285750" indent="-285750">
              <a:buFont typeface="Arial" panose="020B0604020202020204" pitchFamily="34" charset="0"/>
              <a:buChar char="•"/>
            </a:pPr>
            <a:r>
              <a:rPr lang="en-US" dirty="0"/>
              <a:t>Custom Prompt</a:t>
            </a:r>
          </a:p>
        </p:txBody>
      </p:sp>
      <p:pic>
        <p:nvPicPr>
          <p:cNvPr id="4" name="Picture 3"/>
          <p:cNvPicPr>
            <a:picLocks noChangeAspect="1"/>
          </p:cNvPicPr>
          <p:nvPr/>
        </p:nvPicPr>
        <p:blipFill>
          <a:blip r:embed="rId2"/>
          <a:stretch>
            <a:fillRect/>
          </a:stretch>
        </p:blipFill>
        <p:spPr>
          <a:xfrm>
            <a:off x="5474218" y="1577129"/>
            <a:ext cx="6287421" cy="4647224"/>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882337" y="1681285"/>
            <a:ext cx="5676900" cy="523220"/>
          </a:xfrm>
          <a:prstGeom prst="rect">
            <a:avLst/>
          </a:prstGeom>
          <a:noFill/>
        </p:spPr>
        <p:txBody>
          <a:bodyPr wrap="square" rtlCol="0">
            <a:spAutoFit/>
          </a:bodyPr>
          <a:lstStyle/>
          <a:p>
            <a:pPr algn="ctr"/>
            <a:r>
              <a:rPr lang="en-US" sz="2800" b="1" dirty="0">
                <a:solidFill>
                  <a:srgbClr val="000080"/>
                </a:solidFill>
              </a:rPr>
              <a:t>Intercom &amp; Paging</a:t>
            </a:r>
          </a:p>
        </p:txBody>
      </p:sp>
      <p:sp>
        <p:nvSpPr>
          <p:cNvPr id="12" name="Content Placeholder 2"/>
          <p:cNvSpPr txBox="1">
            <a:spLocks/>
          </p:cNvSpPr>
          <p:nvPr/>
        </p:nvSpPr>
        <p:spPr>
          <a:xfrm>
            <a:off x="491420" y="2119136"/>
            <a:ext cx="4105980" cy="500489"/>
          </a:xfrm>
          <a:prstGeom prst="rect">
            <a:avLst/>
          </a:prstGeom>
        </p:spPr>
        <p:txBody>
          <a:bodyPr vert="horz" lIns="91440" tIns="45720" rIns="91440" bIns="45720" rtlCol="0">
            <a:noAutofit/>
          </a:bodyPr>
          <a:lstStyle/>
          <a:p>
            <a:pPr>
              <a:spcBef>
                <a:spcPct val="20000"/>
              </a:spcBef>
              <a:defRPr/>
            </a:pPr>
            <a:r>
              <a:rPr lang="en-US" sz="1700" b="1" i="1" dirty="0">
                <a:solidFill>
                  <a:schemeClr val="bg1">
                    <a:lumMod val="50000"/>
                  </a:schemeClr>
                </a:solidFill>
              </a:rPr>
              <a:t>PBX &gt; Call Features &gt; Paging/Intercom</a:t>
            </a:r>
          </a:p>
        </p:txBody>
      </p:sp>
      <p:sp>
        <p:nvSpPr>
          <p:cNvPr id="6" name="TextBox 5"/>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738503624"/>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8580" y="699652"/>
            <a:ext cx="9144000" cy="646331"/>
          </a:xfrm>
          <a:prstGeom prst="rect">
            <a:avLst/>
          </a:prstGeom>
          <a:noFill/>
        </p:spPr>
        <p:txBody>
          <a:bodyPr wrap="square" rtlCol="0">
            <a:spAutoFit/>
          </a:bodyPr>
          <a:lstStyle/>
          <a:p>
            <a:pPr algn="ctr">
              <a:spcBef>
                <a:spcPct val="20000"/>
              </a:spcBef>
              <a:defRPr/>
            </a:pPr>
            <a:r>
              <a:rPr lang="en-US" sz="3600" b="1" dirty="0">
                <a:solidFill>
                  <a:srgbClr val="0000B4"/>
                </a:solidFill>
              </a:rPr>
              <a:t>UCM6XXX </a:t>
            </a:r>
            <a:r>
              <a:rPr lang="en-US" sz="3600" b="1" dirty="0" smtClean="0">
                <a:solidFill>
                  <a:srgbClr val="0000B4"/>
                </a:solidFill>
              </a:rPr>
              <a:t>Seri</a:t>
            </a:r>
            <a:r>
              <a:rPr lang="tr-TR" sz="3600" b="1" dirty="0" smtClean="0">
                <a:solidFill>
                  <a:srgbClr val="0000B4"/>
                </a:solidFill>
              </a:rPr>
              <a:t>si</a:t>
            </a:r>
            <a:endParaRPr lang="en-US" sz="3600" b="1" dirty="0">
              <a:solidFill>
                <a:srgbClr val="0000B4"/>
              </a:solidFill>
            </a:endParaRPr>
          </a:p>
        </p:txBody>
      </p:sp>
      <p:graphicFrame>
        <p:nvGraphicFramePr>
          <p:cNvPr id="26" name="Table 25"/>
          <p:cNvGraphicFramePr>
            <a:graphicFrameLocks noGrp="1"/>
          </p:cNvGraphicFramePr>
          <p:nvPr>
            <p:extLst>
              <p:ext uri="{D42A27DB-BD31-4B8C-83A1-F6EECF244321}">
                <p14:modId xmlns:p14="http://schemas.microsoft.com/office/powerpoint/2010/main" val="2130574816"/>
              </p:ext>
            </p:extLst>
          </p:nvPr>
        </p:nvGraphicFramePr>
        <p:xfrm>
          <a:off x="1454960" y="1308918"/>
          <a:ext cx="2794891" cy="1991359"/>
        </p:xfrm>
        <a:graphic>
          <a:graphicData uri="http://schemas.openxmlformats.org/drawingml/2006/table">
            <a:tbl>
              <a:tblPr firstRow="1" bandRow="1">
                <a:tableStyleId>{5C22544A-7EE6-4342-B048-85BDC9FD1C3A}</a:tableStyleId>
              </a:tblPr>
              <a:tblGrid>
                <a:gridCol w="2794891">
                  <a:extLst>
                    <a:ext uri="{9D8B030D-6E8A-4147-A177-3AD203B41FA5}">
                      <a16:colId xmlns:a16="http://schemas.microsoft.com/office/drawing/2014/main" val="20000"/>
                    </a:ext>
                  </a:extLst>
                </a:gridCol>
              </a:tblGrid>
              <a:tr h="349361">
                <a:tc>
                  <a:txBody>
                    <a:bodyPr/>
                    <a:lstStyle/>
                    <a:p>
                      <a:pPr algn="ctr"/>
                      <a:r>
                        <a:rPr lang="tr-TR" sz="1600" b="1" dirty="0" smtClean="0"/>
                        <a:t>Ses</a:t>
                      </a:r>
                      <a:endParaRPr lang="en-US" sz="1600" b="1" dirty="0"/>
                    </a:p>
                  </a:txBody>
                  <a:tcPr marL="104808" marR="104808" marT="52404" marB="52404">
                    <a:solidFill>
                      <a:srgbClr val="295389"/>
                    </a:solidFill>
                  </a:tcPr>
                </a:tc>
                <a:extLst>
                  <a:ext uri="{0D108BD9-81ED-4DB2-BD59-A6C34878D82A}">
                    <a16:rowId xmlns:a16="http://schemas.microsoft.com/office/drawing/2014/main" val="10000"/>
                  </a:ext>
                </a:extLst>
              </a:tr>
              <a:tr h="593915">
                <a:tc>
                  <a:txBody>
                    <a:bodyPr/>
                    <a:lstStyle/>
                    <a:p>
                      <a:pPr algn="ctr"/>
                      <a:r>
                        <a:rPr lang="en-US" sz="1600" b="0" dirty="0" err="1" smtClean="0"/>
                        <a:t>Güvenli</a:t>
                      </a:r>
                      <a:r>
                        <a:rPr lang="en-US" sz="1600" b="0" dirty="0" smtClean="0"/>
                        <a:t>, </a:t>
                      </a:r>
                      <a:r>
                        <a:rPr lang="en-US" sz="1600" b="0" dirty="0" err="1" smtClean="0"/>
                        <a:t>yüksek</a:t>
                      </a:r>
                      <a:r>
                        <a:rPr lang="en-US" sz="1600" b="0" dirty="0" smtClean="0"/>
                        <a:t> </a:t>
                      </a:r>
                      <a:r>
                        <a:rPr lang="en-US" sz="1600" b="0" dirty="0" err="1" smtClean="0"/>
                        <a:t>kalite</a:t>
                      </a:r>
                      <a:r>
                        <a:rPr lang="en-US" sz="1600" b="0" dirty="0" smtClean="0"/>
                        <a:t> ve </a:t>
                      </a:r>
                      <a:r>
                        <a:rPr lang="en-US" sz="1600" b="0" dirty="0" err="1" smtClean="0"/>
                        <a:t>güvenilir</a:t>
                      </a:r>
                      <a:endParaRPr lang="en-US" sz="1600" b="0" dirty="0"/>
                    </a:p>
                  </a:txBody>
                  <a:tcPr marL="104808" marR="104808" marT="52404" marB="52404"/>
                </a:tc>
                <a:extLst>
                  <a:ext uri="{0D108BD9-81ED-4DB2-BD59-A6C34878D82A}">
                    <a16:rowId xmlns:a16="http://schemas.microsoft.com/office/drawing/2014/main" val="10001"/>
                  </a:ext>
                </a:extLst>
              </a:tr>
              <a:tr h="349361">
                <a:tc>
                  <a:txBody>
                    <a:bodyPr/>
                    <a:lstStyle/>
                    <a:p>
                      <a:pPr algn="ctr"/>
                      <a:r>
                        <a:rPr lang="tr-TR" sz="1600" b="0" dirty="0" smtClean="0"/>
                        <a:t>Konferans</a:t>
                      </a:r>
                      <a:endParaRPr lang="en-US" sz="1600" b="0" dirty="0"/>
                    </a:p>
                  </a:txBody>
                  <a:tcPr marL="104808" marR="104808" marT="52404" marB="52404"/>
                </a:tc>
                <a:extLst>
                  <a:ext uri="{0D108BD9-81ED-4DB2-BD59-A6C34878D82A}">
                    <a16:rowId xmlns:a16="http://schemas.microsoft.com/office/drawing/2014/main" val="10002"/>
                  </a:ext>
                </a:extLst>
              </a:tr>
              <a:tr h="349361">
                <a:tc>
                  <a:txBody>
                    <a:bodyPr/>
                    <a:lstStyle/>
                    <a:p>
                      <a:pPr algn="ctr"/>
                      <a:r>
                        <a:rPr lang="tr-TR" sz="1600" b="0" dirty="0" smtClean="0"/>
                        <a:t>Tüm kodeklerin desteği</a:t>
                      </a:r>
                      <a:endParaRPr lang="en-US" sz="1600" b="0" dirty="0"/>
                    </a:p>
                  </a:txBody>
                  <a:tcPr marL="104808" marR="104808" marT="52404" marB="52404"/>
                </a:tc>
                <a:extLst>
                  <a:ext uri="{0D108BD9-81ED-4DB2-BD59-A6C34878D82A}">
                    <a16:rowId xmlns:a16="http://schemas.microsoft.com/office/drawing/2014/main" val="10003"/>
                  </a:ext>
                </a:extLst>
              </a:tr>
              <a:tr h="349361">
                <a:tc>
                  <a:txBody>
                    <a:bodyPr/>
                    <a:lstStyle/>
                    <a:p>
                      <a:pPr algn="ctr"/>
                      <a:r>
                        <a:rPr lang="en-US" sz="1600" b="0" dirty="0" smtClean="0"/>
                        <a:t>Ses </a:t>
                      </a:r>
                      <a:r>
                        <a:rPr lang="en-US" sz="1600" b="0" dirty="0" err="1" smtClean="0"/>
                        <a:t>özellikleri</a:t>
                      </a:r>
                      <a:r>
                        <a:rPr lang="en-US" sz="1600" b="0" dirty="0" smtClean="0"/>
                        <a:t> </a:t>
                      </a:r>
                      <a:r>
                        <a:rPr lang="en-US" sz="1600" b="0" dirty="0" err="1" smtClean="0"/>
                        <a:t>özelleştirme</a:t>
                      </a:r>
                      <a:endParaRPr lang="en-US" sz="1600" b="0" dirty="0"/>
                    </a:p>
                  </a:txBody>
                  <a:tcPr marL="104808" marR="104808" marT="52404" marB="52404"/>
                </a:tc>
                <a:extLst>
                  <a:ext uri="{0D108BD9-81ED-4DB2-BD59-A6C34878D82A}">
                    <a16:rowId xmlns:a16="http://schemas.microsoft.com/office/drawing/2014/main" val="10004"/>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620541718"/>
              </p:ext>
            </p:extLst>
          </p:nvPr>
        </p:nvGraphicFramePr>
        <p:xfrm>
          <a:off x="7716980" y="1345983"/>
          <a:ext cx="2806700" cy="1633866"/>
        </p:xfrm>
        <a:graphic>
          <a:graphicData uri="http://schemas.openxmlformats.org/drawingml/2006/table">
            <a:tbl>
              <a:tblPr firstRow="1" bandRow="1">
                <a:tableStyleId>{5C22544A-7EE6-4342-B048-85BDC9FD1C3A}</a:tableStyleId>
              </a:tblPr>
              <a:tblGrid>
                <a:gridCol w="2806700">
                  <a:extLst>
                    <a:ext uri="{9D8B030D-6E8A-4147-A177-3AD203B41FA5}">
                      <a16:colId xmlns:a16="http://schemas.microsoft.com/office/drawing/2014/main" val="20000"/>
                    </a:ext>
                  </a:extLst>
                </a:gridCol>
              </a:tblGrid>
              <a:tr h="336266">
                <a:tc>
                  <a:txBody>
                    <a:bodyPr/>
                    <a:lstStyle/>
                    <a:p>
                      <a:pPr algn="ctr"/>
                      <a:r>
                        <a:rPr lang="en-US" sz="1600" b="1" dirty="0"/>
                        <a:t>Mobility</a:t>
                      </a:r>
                    </a:p>
                  </a:txBody>
                  <a:tcPr marL="124742" marR="124742" marT="62371" marB="62371">
                    <a:solidFill>
                      <a:srgbClr val="00B0F0"/>
                    </a:solidFill>
                  </a:tcPr>
                </a:tc>
                <a:extLst>
                  <a:ext uri="{0D108BD9-81ED-4DB2-BD59-A6C34878D82A}">
                    <a16:rowId xmlns:a16="http://schemas.microsoft.com/office/drawing/2014/main" val="10000"/>
                  </a:ext>
                </a:extLst>
              </a:tr>
              <a:tr h="336266">
                <a:tc>
                  <a:txBody>
                    <a:bodyPr/>
                    <a:lstStyle/>
                    <a:p>
                      <a:pPr algn="ctr"/>
                      <a:r>
                        <a:rPr lang="en-US" sz="1600" b="0" dirty="0" smtClean="0"/>
                        <a:t>Softphone </a:t>
                      </a:r>
                      <a:r>
                        <a:rPr lang="en-US" sz="1600" b="0" dirty="0" err="1" smtClean="0"/>
                        <a:t>uygulamaları</a:t>
                      </a:r>
                      <a:endParaRPr lang="en-US" sz="1600" b="0" dirty="0"/>
                    </a:p>
                  </a:txBody>
                  <a:tcPr marL="124742" marR="124742" marT="62371" marB="62371"/>
                </a:tc>
                <a:extLst>
                  <a:ext uri="{0D108BD9-81ED-4DB2-BD59-A6C34878D82A}">
                    <a16:rowId xmlns:a16="http://schemas.microsoft.com/office/drawing/2014/main" val="10001"/>
                  </a:ext>
                </a:extLst>
              </a:tr>
              <a:tr h="336266">
                <a:tc>
                  <a:txBody>
                    <a:bodyPr/>
                    <a:lstStyle/>
                    <a:p>
                      <a:pPr algn="ctr"/>
                      <a:r>
                        <a:rPr lang="en-US" sz="1600" b="0" dirty="0" err="1" smtClean="0"/>
                        <a:t>Uzaktan</a:t>
                      </a:r>
                      <a:r>
                        <a:rPr lang="en-US" sz="1600" b="0" dirty="0" smtClean="0"/>
                        <a:t> </a:t>
                      </a:r>
                      <a:r>
                        <a:rPr lang="en-US" sz="1600" b="0" dirty="0" err="1" smtClean="0"/>
                        <a:t>gözlemleme</a:t>
                      </a:r>
                      <a:endParaRPr lang="en-US" sz="1600" b="0" dirty="0"/>
                    </a:p>
                  </a:txBody>
                  <a:tcPr marL="124742" marR="124742" marT="62371" marB="62371"/>
                </a:tc>
                <a:extLst>
                  <a:ext uri="{0D108BD9-81ED-4DB2-BD59-A6C34878D82A}">
                    <a16:rowId xmlns:a16="http://schemas.microsoft.com/office/drawing/2014/main" val="10002"/>
                  </a:ext>
                </a:extLst>
              </a:tr>
              <a:tr h="528120">
                <a:tc>
                  <a:txBody>
                    <a:bodyPr/>
                    <a:lstStyle/>
                    <a:p>
                      <a:pPr algn="ctr"/>
                      <a:r>
                        <a:rPr lang="tr-TR" sz="1600" b="0" dirty="0" smtClean="0"/>
                        <a:t>Çoklu ofis</a:t>
                      </a:r>
                      <a:r>
                        <a:rPr lang="tr-TR" sz="1600" b="0" baseline="0" dirty="0" smtClean="0"/>
                        <a:t> bağlantısı</a:t>
                      </a:r>
                      <a:endParaRPr lang="en-US" sz="1600" b="0" dirty="0"/>
                    </a:p>
                  </a:txBody>
                  <a:tcPr marL="124742" marR="124742" marT="62371" marB="62371"/>
                </a:tc>
                <a:extLst>
                  <a:ext uri="{0D108BD9-81ED-4DB2-BD59-A6C34878D82A}">
                    <a16:rowId xmlns:a16="http://schemas.microsoft.com/office/drawing/2014/main" val="10003"/>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3435288625"/>
              </p:ext>
            </p:extLst>
          </p:nvPr>
        </p:nvGraphicFramePr>
        <p:xfrm>
          <a:off x="1454960" y="4300783"/>
          <a:ext cx="2781301" cy="2436966"/>
        </p:xfrm>
        <a:graphic>
          <a:graphicData uri="http://schemas.openxmlformats.org/drawingml/2006/table">
            <a:tbl>
              <a:tblPr firstRow="1" bandRow="1">
                <a:tableStyleId>{5C22544A-7EE6-4342-B048-85BDC9FD1C3A}</a:tableStyleId>
              </a:tblPr>
              <a:tblGrid>
                <a:gridCol w="2781301">
                  <a:extLst>
                    <a:ext uri="{9D8B030D-6E8A-4147-A177-3AD203B41FA5}">
                      <a16:colId xmlns:a16="http://schemas.microsoft.com/office/drawing/2014/main" val="20000"/>
                    </a:ext>
                  </a:extLst>
                </a:gridCol>
              </a:tblGrid>
              <a:tr h="347662">
                <a:tc>
                  <a:txBody>
                    <a:bodyPr/>
                    <a:lstStyle/>
                    <a:p>
                      <a:pPr algn="ctr"/>
                      <a:r>
                        <a:rPr lang="en-US" sz="1600" b="1" dirty="0"/>
                        <a:t>Data</a:t>
                      </a:r>
                    </a:p>
                  </a:txBody>
                  <a:tcPr marL="104299" marR="104299" marT="52149" marB="52149">
                    <a:solidFill>
                      <a:srgbClr val="11294C"/>
                    </a:solidFill>
                  </a:tcPr>
                </a:tc>
                <a:extLst>
                  <a:ext uri="{0D108BD9-81ED-4DB2-BD59-A6C34878D82A}">
                    <a16:rowId xmlns:a16="http://schemas.microsoft.com/office/drawing/2014/main" val="10000"/>
                  </a:ext>
                </a:extLst>
              </a:tr>
              <a:tr h="347662">
                <a:tc>
                  <a:txBody>
                    <a:bodyPr/>
                    <a:lstStyle/>
                    <a:p>
                      <a:pPr algn="ctr"/>
                      <a:r>
                        <a:rPr lang="tr-TR" sz="1600" b="0" dirty="0" smtClean="0"/>
                        <a:t>Çağrı kayıt</a:t>
                      </a:r>
                      <a:endParaRPr lang="en-US" sz="1600" b="0" dirty="0"/>
                    </a:p>
                  </a:txBody>
                  <a:tcPr marL="104299" marR="104299" marT="52149" marB="52149"/>
                </a:tc>
                <a:extLst>
                  <a:ext uri="{0D108BD9-81ED-4DB2-BD59-A6C34878D82A}">
                    <a16:rowId xmlns:a16="http://schemas.microsoft.com/office/drawing/2014/main" val="10001"/>
                  </a:ext>
                </a:extLst>
              </a:tr>
              <a:tr h="347662">
                <a:tc>
                  <a:txBody>
                    <a:bodyPr/>
                    <a:lstStyle/>
                    <a:p>
                      <a:pPr algn="ctr"/>
                      <a:r>
                        <a:rPr lang="en-US" sz="1600" b="0" dirty="0"/>
                        <a:t>CDR</a:t>
                      </a:r>
                    </a:p>
                  </a:txBody>
                  <a:tcPr marL="104299" marR="104299" marT="52149" marB="52149"/>
                </a:tc>
                <a:extLst>
                  <a:ext uri="{0D108BD9-81ED-4DB2-BD59-A6C34878D82A}">
                    <a16:rowId xmlns:a16="http://schemas.microsoft.com/office/drawing/2014/main" val="10002"/>
                  </a:ext>
                </a:extLst>
              </a:tr>
              <a:tr h="347662">
                <a:tc>
                  <a:txBody>
                    <a:bodyPr/>
                    <a:lstStyle/>
                    <a:p>
                      <a:pPr algn="ctr"/>
                      <a:r>
                        <a:rPr lang="tr-TR" sz="1600" b="0" dirty="0" smtClean="0"/>
                        <a:t>K</a:t>
                      </a:r>
                      <a:r>
                        <a:rPr lang="en-US" sz="1600" b="0" dirty="0" smtClean="0"/>
                        <a:t>ode</a:t>
                      </a:r>
                      <a:r>
                        <a:rPr lang="tr-TR" sz="1600" b="0" dirty="0" smtClean="0"/>
                        <a:t>k</a:t>
                      </a:r>
                      <a:r>
                        <a:rPr lang="en-US" sz="1600" b="0" baseline="0" dirty="0" smtClean="0"/>
                        <a:t> </a:t>
                      </a:r>
                      <a:r>
                        <a:rPr lang="en-US" sz="1600" b="0" baseline="0" dirty="0"/>
                        <a:t>transcoding</a:t>
                      </a:r>
                      <a:endParaRPr lang="en-US" sz="1600" b="0" dirty="0"/>
                    </a:p>
                  </a:txBody>
                  <a:tcPr marL="104299" marR="104299" marT="52149" marB="52149"/>
                </a:tc>
                <a:extLst>
                  <a:ext uri="{0D108BD9-81ED-4DB2-BD59-A6C34878D82A}">
                    <a16:rowId xmlns:a16="http://schemas.microsoft.com/office/drawing/2014/main" val="10003"/>
                  </a:ext>
                </a:extLst>
              </a:tr>
              <a:tr h="347662">
                <a:tc>
                  <a:txBody>
                    <a:bodyPr/>
                    <a:lstStyle/>
                    <a:p>
                      <a:pPr algn="ctr"/>
                      <a:r>
                        <a:rPr lang="tr-TR" sz="1600" b="0" dirty="0" smtClean="0"/>
                        <a:t>Sistem yedekleme</a:t>
                      </a:r>
                      <a:endParaRPr lang="en-US" sz="1600" b="0" dirty="0"/>
                    </a:p>
                  </a:txBody>
                  <a:tcPr marL="104299" marR="104299" marT="52149" marB="52149"/>
                </a:tc>
                <a:extLst>
                  <a:ext uri="{0D108BD9-81ED-4DB2-BD59-A6C34878D82A}">
                    <a16:rowId xmlns:a16="http://schemas.microsoft.com/office/drawing/2014/main" val="10004"/>
                  </a:ext>
                </a:extLst>
              </a:tr>
              <a:tr h="347662">
                <a:tc>
                  <a:txBody>
                    <a:bodyPr/>
                    <a:lstStyle/>
                    <a:p>
                      <a:pPr algn="ctr"/>
                      <a:r>
                        <a:rPr lang="tr-TR" sz="1600" b="0" dirty="0" smtClean="0"/>
                        <a:t>Sesli</a:t>
                      </a:r>
                      <a:r>
                        <a:rPr lang="tr-TR" sz="1600" b="0" baseline="0" dirty="0" smtClean="0"/>
                        <a:t> posta/Fax’tan E-posta’ya</a:t>
                      </a:r>
                      <a:endParaRPr lang="en-US" sz="1600" b="0" dirty="0"/>
                    </a:p>
                  </a:txBody>
                  <a:tcPr marL="104299" marR="104299" marT="52149" marB="52149"/>
                </a:tc>
                <a:extLst>
                  <a:ext uri="{0D108BD9-81ED-4DB2-BD59-A6C34878D82A}">
                    <a16:rowId xmlns:a16="http://schemas.microsoft.com/office/drawing/2014/main" val="10005"/>
                  </a:ext>
                </a:extLst>
              </a:tr>
              <a:tr h="347662">
                <a:tc>
                  <a:txBody>
                    <a:bodyPr/>
                    <a:lstStyle/>
                    <a:p>
                      <a:pPr algn="ctr"/>
                      <a:r>
                        <a:rPr lang="en-US" sz="1600" b="0" dirty="0"/>
                        <a:t>LDAP</a:t>
                      </a:r>
                      <a:r>
                        <a:rPr lang="en-US" sz="1600" b="0" baseline="0" dirty="0"/>
                        <a:t> </a:t>
                      </a:r>
                      <a:r>
                        <a:rPr lang="tr-TR" sz="1600" b="0" baseline="0" dirty="0" smtClean="0"/>
                        <a:t>rehber</a:t>
                      </a:r>
                      <a:endParaRPr lang="en-US" sz="1600" b="0" dirty="0"/>
                    </a:p>
                  </a:txBody>
                  <a:tcPr marL="104299" marR="104299" marT="52149" marB="52149"/>
                </a:tc>
                <a:extLst>
                  <a:ext uri="{0D108BD9-81ED-4DB2-BD59-A6C34878D82A}">
                    <a16:rowId xmlns:a16="http://schemas.microsoft.com/office/drawing/2014/main" val="10006"/>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2783974220"/>
              </p:ext>
            </p:extLst>
          </p:nvPr>
        </p:nvGraphicFramePr>
        <p:xfrm>
          <a:off x="7805880" y="4404783"/>
          <a:ext cx="2806700" cy="1663228"/>
        </p:xfrm>
        <a:graphic>
          <a:graphicData uri="http://schemas.openxmlformats.org/drawingml/2006/table">
            <a:tbl>
              <a:tblPr firstRow="1" bandRow="1">
                <a:tableStyleId>{5C22544A-7EE6-4342-B048-85BDC9FD1C3A}</a:tableStyleId>
              </a:tblPr>
              <a:tblGrid>
                <a:gridCol w="2806700">
                  <a:extLst>
                    <a:ext uri="{9D8B030D-6E8A-4147-A177-3AD203B41FA5}">
                      <a16:colId xmlns:a16="http://schemas.microsoft.com/office/drawing/2014/main" val="20000"/>
                    </a:ext>
                  </a:extLst>
                </a:gridCol>
              </a:tblGrid>
              <a:tr h="415807">
                <a:tc>
                  <a:txBody>
                    <a:bodyPr/>
                    <a:lstStyle/>
                    <a:p>
                      <a:pPr algn="ctr"/>
                      <a:r>
                        <a:rPr lang="en-US" sz="1600" b="1" dirty="0"/>
                        <a:t>Video</a:t>
                      </a:r>
                    </a:p>
                  </a:txBody>
                  <a:tcPr marL="124742" marR="124742" marT="62371" marB="62371">
                    <a:solidFill>
                      <a:schemeClr val="bg1">
                        <a:lumMod val="65000"/>
                      </a:schemeClr>
                    </a:solidFill>
                  </a:tcPr>
                </a:tc>
                <a:extLst>
                  <a:ext uri="{0D108BD9-81ED-4DB2-BD59-A6C34878D82A}">
                    <a16:rowId xmlns:a16="http://schemas.microsoft.com/office/drawing/2014/main" val="10000"/>
                  </a:ext>
                </a:extLst>
              </a:tr>
              <a:tr h="415807">
                <a:tc>
                  <a:txBody>
                    <a:bodyPr/>
                    <a:lstStyle/>
                    <a:p>
                      <a:pPr algn="ctr"/>
                      <a:r>
                        <a:rPr lang="en-US" sz="1600" b="0" dirty="0"/>
                        <a:t>SIP Video</a:t>
                      </a:r>
                      <a:r>
                        <a:rPr lang="en-US" sz="1600" b="0" baseline="0" dirty="0"/>
                        <a:t> </a:t>
                      </a:r>
                      <a:r>
                        <a:rPr lang="tr-TR" sz="1600" b="0" baseline="0" dirty="0" smtClean="0"/>
                        <a:t>Çağrı</a:t>
                      </a:r>
                      <a:endParaRPr lang="en-US" sz="1600" b="0" dirty="0"/>
                    </a:p>
                  </a:txBody>
                  <a:tcPr marL="124742" marR="124742" marT="62371" marB="62371"/>
                </a:tc>
                <a:extLst>
                  <a:ext uri="{0D108BD9-81ED-4DB2-BD59-A6C34878D82A}">
                    <a16:rowId xmlns:a16="http://schemas.microsoft.com/office/drawing/2014/main" val="10001"/>
                  </a:ext>
                </a:extLst>
              </a:tr>
              <a:tr h="415807">
                <a:tc>
                  <a:txBody>
                    <a:bodyPr/>
                    <a:lstStyle/>
                    <a:p>
                      <a:pPr algn="ctr"/>
                      <a:r>
                        <a:rPr lang="en-US" sz="1600" b="0" dirty="0" err="1" smtClean="0"/>
                        <a:t>Gözetim</a:t>
                      </a:r>
                      <a:r>
                        <a:rPr lang="en-US" sz="1600" b="0" dirty="0" smtClean="0"/>
                        <a:t> </a:t>
                      </a:r>
                      <a:r>
                        <a:rPr lang="en-US" sz="1600" b="0" dirty="0" err="1" smtClean="0"/>
                        <a:t>Entegrasyonu</a:t>
                      </a:r>
                      <a:endParaRPr lang="en-US" sz="1600" b="0" dirty="0"/>
                    </a:p>
                  </a:txBody>
                  <a:tcPr marL="124742" marR="124742" marT="62371" marB="62371"/>
                </a:tc>
                <a:extLst>
                  <a:ext uri="{0D108BD9-81ED-4DB2-BD59-A6C34878D82A}">
                    <a16:rowId xmlns:a16="http://schemas.microsoft.com/office/drawing/2014/main" val="10002"/>
                  </a:ext>
                </a:extLst>
              </a:tr>
              <a:tr h="415807">
                <a:tc>
                  <a:txBody>
                    <a:bodyPr/>
                    <a:lstStyle/>
                    <a:p>
                      <a:pPr algn="ctr"/>
                      <a:r>
                        <a:rPr lang="en-US" sz="1600" b="0" baseline="0" dirty="0"/>
                        <a:t>Video </a:t>
                      </a:r>
                      <a:r>
                        <a:rPr lang="tr-TR" sz="1600" b="0" baseline="0" dirty="0" smtClean="0"/>
                        <a:t>K</a:t>
                      </a:r>
                      <a:r>
                        <a:rPr lang="en-US" sz="1600" b="0" baseline="0" dirty="0" smtClean="0"/>
                        <a:t>ode</a:t>
                      </a:r>
                      <a:r>
                        <a:rPr lang="tr-TR" sz="1600" b="0" baseline="0" dirty="0" smtClean="0"/>
                        <a:t>k</a:t>
                      </a:r>
                      <a:r>
                        <a:rPr lang="en-US" sz="1600" b="0" baseline="0" dirty="0" smtClean="0"/>
                        <a:t> </a:t>
                      </a:r>
                      <a:r>
                        <a:rPr lang="tr-TR" sz="1600" b="0" baseline="0" dirty="0" smtClean="0"/>
                        <a:t>Desteği</a:t>
                      </a:r>
                      <a:endParaRPr lang="en-US" sz="1600" b="0" dirty="0"/>
                    </a:p>
                  </a:txBody>
                  <a:tcPr marL="124742" marR="124742" marT="62371" marB="62371"/>
                </a:tc>
                <a:extLst>
                  <a:ext uri="{0D108BD9-81ED-4DB2-BD59-A6C34878D82A}">
                    <a16:rowId xmlns:a16="http://schemas.microsoft.com/office/drawing/2014/main" val="10003"/>
                  </a:ext>
                </a:extLst>
              </a:tr>
            </a:tbl>
          </a:graphicData>
        </a:graphic>
      </p:graphicFrame>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9400" y="1892300"/>
            <a:ext cx="3617104" cy="3617104"/>
          </a:xfrm>
          <a:prstGeom prst="rect">
            <a:avLst/>
          </a:prstGeom>
        </p:spPr>
      </p:pic>
    </p:spTree>
    <p:extLst>
      <p:ext uri="{BB962C8B-B14F-4D97-AF65-F5344CB8AC3E}">
        <p14:creationId xmlns:p14="http://schemas.microsoft.com/office/powerpoint/2010/main" val="2086416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3815" y="2179445"/>
            <a:ext cx="11645321" cy="1200329"/>
          </a:xfrm>
          <a:prstGeom prst="rect">
            <a:avLst/>
          </a:prstGeom>
          <a:noFill/>
        </p:spPr>
        <p:txBody>
          <a:bodyPr wrap="square" rtlCol="0">
            <a:spAutoFit/>
          </a:bodyPr>
          <a:lstStyle/>
          <a:p>
            <a:pPr marL="285750" indent="-285750">
              <a:buFont typeface="Wingdings" charset="0"/>
              <a:buChar char="q"/>
            </a:pPr>
            <a:r>
              <a:rPr lang="en-US" dirty="0"/>
              <a:t>The UCM6XXX supports distinctive ring tone when an inbound call is coming from call queue, IVR, inbound route or extension.</a:t>
            </a:r>
          </a:p>
          <a:p>
            <a:pPr marL="285750" indent="-285750">
              <a:buFont typeface="Wingdings" charset="0"/>
              <a:buChar char="q"/>
            </a:pPr>
            <a:endParaRPr lang="en-US" dirty="0"/>
          </a:p>
          <a:p>
            <a:pPr marL="285750" indent="-285750">
              <a:buFont typeface="Wingdings" charset="0"/>
              <a:buChar char="q"/>
            </a:pPr>
            <a:r>
              <a:rPr lang="en-US" dirty="0"/>
              <a:t>Users can configure the “alert-info” filed to select different ring tone for an specific incoming call. </a:t>
            </a:r>
          </a:p>
        </p:txBody>
      </p:sp>
      <p:grpSp>
        <p:nvGrpSpPr>
          <p:cNvPr id="2" name="Group 1"/>
          <p:cNvGrpSpPr/>
          <p:nvPr/>
        </p:nvGrpSpPr>
        <p:grpSpPr>
          <a:xfrm>
            <a:off x="2852468" y="3830129"/>
            <a:ext cx="6158649" cy="2202182"/>
            <a:chOff x="3066800" y="3308901"/>
            <a:chExt cx="5238365" cy="1377444"/>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6800" y="3585900"/>
              <a:ext cx="857868" cy="722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155180" y="3313971"/>
              <a:ext cx="1149985" cy="276999"/>
            </a:xfrm>
            <a:prstGeom prst="rect">
              <a:avLst/>
            </a:prstGeom>
            <a:solidFill>
              <a:schemeClr val="accent2">
                <a:lumMod val="60000"/>
                <a:lumOff val="40000"/>
              </a:schemeClr>
            </a:solidFill>
          </p:spPr>
          <p:txBody>
            <a:bodyPr wrap="square">
              <a:spAutoFit/>
            </a:bodyPr>
            <a:lstStyle/>
            <a:p>
              <a:pPr algn="ctr"/>
              <a:r>
                <a:rPr lang="en-US" sz="1200" b="1" dirty="0">
                  <a:solidFill>
                    <a:schemeClr val="bg1"/>
                  </a:solidFill>
                </a:rPr>
                <a:t>RingTone1</a:t>
              </a:r>
            </a:p>
          </p:txBody>
        </p:sp>
        <p:sp>
          <p:nvSpPr>
            <p:cNvPr id="14" name="Rectangle 13"/>
            <p:cNvSpPr/>
            <p:nvPr/>
          </p:nvSpPr>
          <p:spPr>
            <a:xfrm>
              <a:off x="7155180" y="3674016"/>
              <a:ext cx="1149985" cy="276999"/>
            </a:xfrm>
            <a:prstGeom prst="rect">
              <a:avLst/>
            </a:prstGeom>
            <a:solidFill>
              <a:schemeClr val="tx2">
                <a:lumMod val="60000"/>
                <a:lumOff val="40000"/>
              </a:schemeClr>
            </a:solidFill>
          </p:spPr>
          <p:txBody>
            <a:bodyPr wrap="square">
              <a:spAutoFit/>
            </a:bodyPr>
            <a:lstStyle/>
            <a:p>
              <a:pPr algn="ctr"/>
              <a:r>
                <a:rPr lang="en-US" sz="1200" b="1" dirty="0">
                  <a:solidFill>
                    <a:schemeClr val="bg1"/>
                  </a:solidFill>
                </a:rPr>
                <a:t>RingTone2</a:t>
              </a:r>
            </a:p>
          </p:txBody>
        </p:sp>
        <p:sp>
          <p:nvSpPr>
            <p:cNvPr id="15" name="Rectangle 14"/>
            <p:cNvSpPr/>
            <p:nvPr/>
          </p:nvSpPr>
          <p:spPr>
            <a:xfrm>
              <a:off x="7155180" y="4040411"/>
              <a:ext cx="1149985" cy="276999"/>
            </a:xfrm>
            <a:prstGeom prst="rect">
              <a:avLst/>
            </a:prstGeom>
            <a:solidFill>
              <a:schemeClr val="accent3">
                <a:lumMod val="75000"/>
              </a:schemeClr>
            </a:solidFill>
          </p:spPr>
          <p:txBody>
            <a:bodyPr wrap="square">
              <a:spAutoFit/>
            </a:bodyPr>
            <a:lstStyle/>
            <a:p>
              <a:pPr algn="ctr"/>
              <a:r>
                <a:rPr lang="en-US" sz="1200" b="1" dirty="0">
                  <a:solidFill>
                    <a:schemeClr val="bg1"/>
                  </a:solidFill>
                </a:rPr>
                <a:t>RingTone3</a:t>
              </a:r>
            </a:p>
          </p:txBody>
        </p:sp>
        <p:sp>
          <p:nvSpPr>
            <p:cNvPr id="16" name="Rectangle 15"/>
            <p:cNvSpPr/>
            <p:nvPr/>
          </p:nvSpPr>
          <p:spPr>
            <a:xfrm>
              <a:off x="7155180" y="4409346"/>
              <a:ext cx="1149985" cy="276999"/>
            </a:xfrm>
            <a:prstGeom prst="rect">
              <a:avLst/>
            </a:prstGeom>
            <a:solidFill>
              <a:schemeClr val="accent6">
                <a:lumMod val="75000"/>
              </a:schemeClr>
            </a:solidFill>
          </p:spPr>
          <p:txBody>
            <a:bodyPr wrap="square">
              <a:spAutoFit/>
            </a:bodyPr>
            <a:lstStyle/>
            <a:p>
              <a:pPr algn="ctr"/>
              <a:r>
                <a:rPr lang="en-US" sz="1200" b="1" dirty="0">
                  <a:solidFill>
                    <a:schemeClr val="bg1"/>
                  </a:solidFill>
                </a:rPr>
                <a:t>RingTone4</a:t>
              </a:r>
            </a:p>
          </p:txBody>
        </p:sp>
        <p:cxnSp>
          <p:nvCxnSpPr>
            <p:cNvPr id="17" name="Straight Arrow Connector 16"/>
            <p:cNvCxnSpPr/>
            <p:nvPr/>
          </p:nvCxnSpPr>
          <p:spPr bwMode="auto">
            <a:xfrm>
              <a:off x="5558161" y="3452471"/>
              <a:ext cx="1189082" cy="0"/>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a:off x="5558161" y="3820771"/>
              <a:ext cx="1189082" cy="0"/>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p:nvPr/>
          </p:nvCxnSpPr>
          <p:spPr bwMode="auto">
            <a:xfrm>
              <a:off x="5558161" y="4179546"/>
              <a:ext cx="1189082" cy="0"/>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a:off x="5558161" y="4528796"/>
              <a:ext cx="1189082" cy="0"/>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Rectangle 20"/>
            <p:cNvSpPr/>
            <p:nvPr/>
          </p:nvSpPr>
          <p:spPr>
            <a:xfrm>
              <a:off x="4166422" y="3308901"/>
              <a:ext cx="1149985" cy="276999"/>
            </a:xfrm>
            <a:prstGeom prst="rect">
              <a:avLst/>
            </a:prstGeom>
            <a:solidFill>
              <a:schemeClr val="accent2">
                <a:lumMod val="60000"/>
                <a:lumOff val="40000"/>
              </a:schemeClr>
            </a:solidFill>
          </p:spPr>
          <p:txBody>
            <a:bodyPr wrap="square">
              <a:spAutoFit/>
            </a:bodyPr>
            <a:lstStyle/>
            <a:p>
              <a:pPr algn="ctr"/>
              <a:r>
                <a:rPr lang="en-US" sz="1200" b="1" dirty="0">
                  <a:solidFill>
                    <a:schemeClr val="bg1"/>
                  </a:solidFill>
                </a:rPr>
                <a:t>Call Queue</a:t>
              </a:r>
              <a:endParaRPr lang="en-US" dirty="0"/>
            </a:p>
          </p:txBody>
        </p:sp>
        <p:sp>
          <p:nvSpPr>
            <p:cNvPr id="22" name="Rectangle 21"/>
            <p:cNvSpPr/>
            <p:nvPr/>
          </p:nvSpPr>
          <p:spPr>
            <a:xfrm>
              <a:off x="4166422" y="3675296"/>
              <a:ext cx="1149985" cy="276999"/>
            </a:xfrm>
            <a:prstGeom prst="rect">
              <a:avLst/>
            </a:prstGeom>
            <a:solidFill>
              <a:schemeClr val="tx2">
                <a:lumMod val="60000"/>
                <a:lumOff val="40000"/>
              </a:schemeClr>
            </a:solidFill>
          </p:spPr>
          <p:txBody>
            <a:bodyPr wrap="square">
              <a:spAutoFit/>
            </a:bodyPr>
            <a:lstStyle/>
            <a:p>
              <a:pPr algn="ctr"/>
              <a:r>
                <a:rPr lang="en-US" sz="1200" b="1" dirty="0">
                  <a:solidFill>
                    <a:schemeClr val="bg1"/>
                  </a:solidFill>
                </a:rPr>
                <a:t>IVR</a:t>
              </a:r>
              <a:endParaRPr lang="en-US"/>
            </a:p>
          </p:txBody>
        </p:sp>
        <p:sp>
          <p:nvSpPr>
            <p:cNvPr id="23" name="Rectangle 22"/>
            <p:cNvSpPr/>
            <p:nvPr/>
          </p:nvSpPr>
          <p:spPr>
            <a:xfrm>
              <a:off x="4166422" y="4044231"/>
              <a:ext cx="1149985" cy="246221"/>
            </a:xfrm>
            <a:prstGeom prst="rect">
              <a:avLst/>
            </a:prstGeom>
            <a:solidFill>
              <a:schemeClr val="accent3">
                <a:lumMod val="75000"/>
              </a:schemeClr>
            </a:solidFill>
          </p:spPr>
          <p:txBody>
            <a:bodyPr wrap="square">
              <a:spAutoFit/>
            </a:bodyPr>
            <a:lstStyle/>
            <a:p>
              <a:pPr algn="ctr"/>
              <a:r>
                <a:rPr lang="en-US" sz="1000" b="1" dirty="0">
                  <a:solidFill>
                    <a:schemeClr val="bg1"/>
                  </a:solidFill>
                </a:rPr>
                <a:t>Inbound Route</a:t>
              </a:r>
              <a:endParaRPr sz="1000"/>
            </a:p>
          </p:txBody>
        </p:sp>
        <p:sp>
          <p:nvSpPr>
            <p:cNvPr id="24" name="Rectangle 23"/>
            <p:cNvSpPr/>
            <p:nvPr/>
          </p:nvSpPr>
          <p:spPr>
            <a:xfrm>
              <a:off x="4166422" y="4368716"/>
              <a:ext cx="1149985" cy="276999"/>
            </a:xfrm>
            <a:prstGeom prst="rect">
              <a:avLst/>
            </a:prstGeom>
            <a:solidFill>
              <a:schemeClr val="accent6">
                <a:lumMod val="75000"/>
              </a:schemeClr>
            </a:solidFill>
          </p:spPr>
          <p:txBody>
            <a:bodyPr wrap="square">
              <a:spAutoFit/>
            </a:bodyPr>
            <a:lstStyle/>
            <a:p>
              <a:pPr algn="ctr"/>
              <a:r>
                <a:rPr lang="en-US" sz="1200" b="1" dirty="0">
                  <a:solidFill>
                    <a:schemeClr val="bg1"/>
                  </a:solidFill>
                </a:rPr>
                <a:t>Extension</a:t>
              </a:r>
              <a:endParaRPr lang="en-US"/>
            </a:p>
          </p:txBody>
        </p:sp>
      </p:grpSp>
      <p:sp>
        <p:nvSpPr>
          <p:cNvPr id="25" name="TextBox 24"/>
          <p:cNvSpPr txBox="1"/>
          <p:nvPr/>
        </p:nvSpPr>
        <p:spPr>
          <a:xfrm>
            <a:off x="212351" y="1495944"/>
            <a:ext cx="4094598" cy="523220"/>
          </a:xfrm>
          <a:prstGeom prst="rect">
            <a:avLst/>
          </a:prstGeom>
          <a:noFill/>
        </p:spPr>
        <p:txBody>
          <a:bodyPr wrap="square" rtlCol="0">
            <a:spAutoFit/>
          </a:bodyPr>
          <a:lstStyle/>
          <a:p>
            <a:r>
              <a:rPr lang="en-US" sz="2800" b="1" dirty="0">
                <a:solidFill>
                  <a:srgbClr val="000080"/>
                </a:solidFill>
              </a:rPr>
              <a:t>Distinctive Ring Tone</a:t>
            </a:r>
          </a:p>
        </p:txBody>
      </p:sp>
      <p:sp>
        <p:nvSpPr>
          <p:cNvPr id="27" name="TextBox 2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004965984"/>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995855" y="5155096"/>
            <a:ext cx="4126892" cy="584775"/>
          </a:xfrm>
          <a:prstGeom prst="rect">
            <a:avLst/>
          </a:prstGeom>
          <a:noFill/>
        </p:spPr>
        <p:txBody>
          <a:bodyPr wrap="square" rtlCol="0">
            <a:spAutoFit/>
          </a:bodyPr>
          <a:lstStyle/>
          <a:p>
            <a:r>
              <a:rPr lang="en-US" sz="1600" b="1" u="sng" dirty="0"/>
              <a:t>Call settings on Phone (e.g., GXP phone):</a:t>
            </a:r>
          </a:p>
          <a:p>
            <a:r>
              <a:rPr lang="en-US" sz="1600" dirty="0"/>
              <a:t>Enable “Allow Auto Answer by Call-Info”</a:t>
            </a:r>
          </a:p>
        </p:txBody>
      </p:sp>
      <p:pic>
        <p:nvPicPr>
          <p:cNvPr id="23" name="Picture 50"/>
          <p:cNvPicPr/>
          <p:nvPr/>
        </p:nvPicPr>
        <p:blipFill>
          <a:blip r:embed="rId2">
            <a:extLst>
              <a:ext uri="{28A0092B-C50C-407E-A947-70E740481C1C}">
                <a14:useLocalDpi xmlns:a14="http://schemas.microsoft.com/office/drawing/2010/main" val="0"/>
              </a:ext>
            </a:extLst>
          </a:blip>
          <a:stretch>
            <a:fillRect/>
          </a:stretch>
        </p:blipFill>
        <p:spPr>
          <a:xfrm>
            <a:off x="6002594" y="3862012"/>
            <a:ext cx="4540516" cy="2170077"/>
          </a:xfrm>
          <a:prstGeom prst="rect">
            <a:avLst/>
          </a:prstGeom>
          <a:ln>
            <a:noFill/>
          </a:ln>
          <a:effectLst>
            <a:outerShdw blurRad="292100" dist="139700" dir="2700000" algn="tl" rotWithShape="0">
              <a:srgbClr val="333333">
                <a:alpha val="65000"/>
              </a:srgbClr>
            </a:outerShdw>
          </a:effectLst>
        </p:spPr>
      </p:pic>
      <p:sp>
        <p:nvSpPr>
          <p:cNvPr id="24" name="Rectangle 23"/>
          <p:cNvSpPr/>
          <p:nvPr/>
        </p:nvSpPr>
        <p:spPr bwMode="auto">
          <a:xfrm>
            <a:off x="6248209" y="4610790"/>
            <a:ext cx="1924685" cy="241935"/>
          </a:xfrm>
          <a:prstGeom prst="rect">
            <a:avLst/>
          </a:prstGeom>
          <a:noFill/>
          <a:ln w="222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defTabSz="457200" fontAlgn="base" hangingPunct="0">
              <a:lnSpc>
                <a:spcPct val="93000"/>
              </a:lnSpc>
              <a:spcBef>
                <a:spcPct val="0"/>
              </a:spcBef>
              <a:spcAft>
                <a:spcPct val="0"/>
              </a:spcAft>
              <a:buClr>
                <a:srgbClr val="000000"/>
              </a:buClr>
              <a:buSzPct val="100000"/>
            </a:pPr>
            <a:endParaRPr lang="en-US">
              <a:latin typeface="Arial" panose="020B0604020202020204" pitchFamily="34" charset="0"/>
              <a:ea typeface="Microsoft YaHei" panose="020B0503020204020204" pitchFamily="34" charset="-122"/>
            </a:endParaRPr>
          </a:p>
        </p:txBody>
      </p:sp>
      <p:cxnSp>
        <p:nvCxnSpPr>
          <p:cNvPr id="25" name="Straight Arrow Connector 24"/>
          <p:cNvCxnSpPr/>
          <p:nvPr/>
        </p:nvCxnSpPr>
        <p:spPr bwMode="auto">
          <a:xfrm flipH="1">
            <a:off x="4706707" y="4860804"/>
            <a:ext cx="1769632" cy="586679"/>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13"/>
          <p:cNvSpPr txBox="1"/>
          <p:nvPr/>
        </p:nvSpPr>
        <p:spPr>
          <a:xfrm>
            <a:off x="995855" y="3569625"/>
            <a:ext cx="3864078" cy="584775"/>
          </a:xfrm>
          <a:prstGeom prst="rect">
            <a:avLst/>
          </a:prstGeom>
          <a:noFill/>
        </p:spPr>
        <p:txBody>
          <a:bodyPr wrap="square" rtlCol="0">
            <a:spAutoFit/>
          </a:bodyPr>
          <a:lstStyle/>
          <a:p>
            <a:r>
              <a:rPr lang="en-US" sz="1600" b="1" u="sng" dirty="0"/>
              <a:t>Custom Call-Info for Auto Answer in UCM extension settings</a:t>
            </a:r>
          </a:p>
        </p:txBody>
      </p:sp>
      <p:sp>
        <p:nvSpPr>
          <p:cNvPr id="29" name="Rectangle 28"/>
          <p:cNvSpPr/>
          <p:nvPr/>
        </p:nvSpPr>
        <p:spPr>
          <a:xfrm>
            <a:off x="1001212" y="4356786"/>
            <a:ext cx="3420331" cy="584775"/>
          </a:xfrm>
          <a:prstGeom prst="rect">
            <a:avLst/>
          </a:prstGeom>
        </p:spPr>
        <p:txBody>
          <a:bodyPr wrap="square">
            <a:spAutoFit/>
          </a:bodyPr>
          <a:lstStyle/>
          <a:p>
            <a:pPr marL="285750" indent="-285750">
              <a:buClr>
                <a:srgbClr val="000000"/>
              </a:buClr>
              <a:buFont typeface="Wingdings" panose="05000000000000000000" charset="0"/>
              <a:buChar char="q"/>
            </a:pPr>
            <a:r>
              <a:rPr lang="en-US" sz="1600" dirty="0">
                <a:sym typeface="+mn-ea"/>
              </a:rPr>
              <a:t>Users need enable auto answer by call-info on the end device.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792" y="1769806"/>
            <a:ext cx="5740874" cy="1935454"/>
          </a:xfrm>
          <a:prstGeom prst="rect">
            <a:avLst/>
          </a:prstGeom>
          <a:effectLst>
            <a:outerShdw blurRad="50800" dist="38100" dir="2700000" algn="tl" rotWithShape="0">
              <a:prstClr val="black">
                <a:alpha val="40000"/>
              </a:prstClr>
            </a:outerShdw>
          </a:effectLst>
        </p:spPr>
      </p:pic>
      <p:cxnSp>
        <p:nvCxnSpPr>
          <p:cNvPr id="28" name="Straight Arrow Connector 27"/>
          <p:cNvCxnSpPr>
            <a:cxnSpLocks/>
          </p:cNvCxnSpPr>
          <p:nvPr/>
        </p:nvCxnSpPr>
        <p:spPr bwMode="auto">
          <a:xfrm flipH="1">
            <a:off x="4706708" y="3086100"/>
            <a:ext cx="3649892" cy="641412"/>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Content Placeholder 2"/>
          <p:cNvSpPr txBox="1">
            <a:spLocks/>
          </p:cNvSpPr>
          <p:nvPr/>
        </p:nvSpPr>
        <p:spPr>
          <a:xfrm>
            <a:off x="389677" y="2047274"/>
            <a:ext cx="5206115" cy="500489"/>
          </a:xfrm>
          <a:prstGeom prst="rect">
            <a:avLst/>
          </a:prstGeom>
        </p:spPr>
        <p:txBody>
          <a:bodyPr vert="horz" lIns="91440" tIns="45720" rIns="91440" bIns="45720" rtlCol="0">
            <a:normAutofit fontScale="77500" lnSpcReduction="20000"/>
          </a:bodyPr>
          <a:lstStyle/>
          <a:p>
            <a:pPr lvl="0">
              <a:spcBef>
                <a:spcPct val="20000"/>
              </a:spcBef>
              <a:defRPr/>
            </a:pPr>
            <a:r>
              <a:rPr lang="en-US" sz="2000" b="1" i="1" dirty="0">
                <a:solidFill>
                  <a:schemeClr val="bg1">
                    <a:lumMod val="50000"/>
                  </a:schemeClr>
                </a:solidFill>
              </a:rPr>
              <a:t>PBX-&gt;Extensions-&gt;Edit Extension-&gt;Features-&gt;Other Settings -&gt;Custom Call-info for Auto Answer</a:t>
            </a:r>
          </a:p>
        </p:txBody>
      </p:sp>
      <p:sp>
        <p:nvSpPr>
          <p:cNvPr id="12" name="TextBox 11"/>
          <p:cNvSpPr txBox="1"/>
          <p:nvPr/>
        </p:nvSpPr>
        <p:spPr>
          <a:xfrm>
            <a:off x="148843" y="1541018"/>
            <a:ext cx="5676900" cy="523220"/>
          </a:xfrm>
          <a:prstGeom prst="rect">
            <a:avLst/>
          </a:prstGeom>
          <a:noFill/>
        </p:spPr>
        <p:txBody>
          <a:bodyPr wrap="square" rtlCol="0">
            <a:spAutoFit/>
          </a:bodyPr>
          <a:lstStyle/>
          <a:p>
            <a:pPr algn="ctr"/>
            <a:r>
              <a:rPr lang="en-US" sz="2800" b="1" dirty="0">
                <a:solidFill>
                  <a:srgbClr val="000080"/>
                </a:solidFill>
              </a:rPr>
              <a:t>Custom Call-Info for Auto Answer </a:t>
            </a:r>
          </a:p>
        </p:txBody>
      </p:sp>
      <p:sp>
        <p:nvSpPr>
          <p:cNvPr id="13" name="TextBox 12"/>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538204188"/>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txBox="1">
            <a:spLocks/>
          </p:cNvSpPr>
          <p:nvPr/>
        </p:nvSpPr>
        <p:spPr>
          <a:xfrm>
            <a:off x="494501" y="2473111"/>
            <a:ext cx="11303548" cy="1577230"/>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rgbClr val="000000"/>
              </a:buClr>
              <a:buFont typeface="Wingdings" panose="05000000000000000000" pitchFamily="2" charset="2"/>
              <a:buChar char="q"/>
            </a:pPr>
            <a:r>
              <a:rPr lang="en-US" sz="1800" dirty="0">
                <a:solidFill>
                  <a:srgbClr val="000000"/>
                </a:solidFill>
                <a:latin typeface="Calibri" pitchFamily="34" charset="0"/>
                <a:ea typeface="Microsoft YaHei" pitchFamily="34" charset="-122"/>
                <a:sym typeface="+mn-ea"/>
              </a:rPr>
              <a:t>In UCM extension settings, users can enable “Custom Call-Info for Auto Answer” for this extension.</a:t>
            </a:r>
          </a:p>
          <a:p>
            <a:pPr>
              <a:buClr>
                <a:srgbClr val="000000"/>
              </a:buClr>
            </a:pPr>
            <a:r>
              <a:rPr lang="en-US" sz="1800" dirty="0">
                <a:solidFill>
                  <a:srgbClr val="000000"/>
                </a:solidFill>
                <a:latin typeface="Calibri" pitchFamily="34" charset="0"/>
                <a:ea typeface="Microsoft YaHei" pitchFamily="34" charset="-122"/>
                <a:sym typeface="+mn-ea"/>
              </a:rPr>
              <a:t>      When a call is sent to this extension from UCM, the SIP INVITE message will contain a Call-info    </a:t>
            </a:r>
          </a:p>
          <a:p>
            <a:pPr>
              <a:buClr>
                <a:srgbClr val="000000"/>
              </a:buClr>
            </a:pPr>
            <a:r>
              <a:rPr lang="en-US" sz="1800" dirty="0">
                <a:solidFill>
                  <a:srgbClr val="000000"/>
                </a:solidFill>
                <a:latin typeface="Calibri" pitchFamily="34" charset="0"/>
                <a:ea typeface="Microsoft YaHei" pitchFamily="34" charset="-122"/>
                <a:sym typeface="+mn-ea"/>
              </a:rPr>
              <a:t>      header indicating auto answer.</a:t>
            </a:r>
          </a:p>
          <a:p>
            <a:pPr>
              <a:buClr>
                <a:srgbClr val="000000"/>
              </a:buClr>
            </a:pPr>
            <a:endParaRPr lang="en-US" sz="1800" dirty="0">
              <a:solidFill>
                <a:srgbClr val="000000"/>
              </a:solidFill>
              <a:latin typeface="Calibri" pitchFamily="34" charset="0"/>
              <a:ea typeface="Microsoft YaHei" pitchFamily="34" charset="-122"/>
              <a:sym typeface="+mn-ea"/>
            </a:endParaRPr>
          </a:p>
          <a:p>
            <a:pPr marL="285750" indent="-285750">
              <a:buClr>
                <a:srgbClr val="000000"/>
              </a:buClr>
              <a:buFont typeface="Wingdings" panose="05000000000000000000" pitchFamily="2" charset="2"/>
              <a:buChar char="q"/>
            </a:pPr>
            <a:r>
              <a:rPr lang="en-US" sz="1800" dirty="0">
                <a:solidFill>
                  <a:srgbClr val="000000"/>
                </a:solidFill>
                <a:latin typeface="Calibri" pitchFamily="34" charset="0"/>
                <a:ea typeface="Microsoft YaHei" pitchFamily="34" charset="-122"/>
                <a:sym typeface="+mn-ea"/>
              </a:rPr>
              <a:t>If the end device registered with this extensions has “Enable Auto Answer by Call-Info” enabled, this call will be automatically answered.</a:t>
            </a:r>
          </a:p>
        </p:txBody>
      </p:sp>
      <p:grpSp>
        <p:nvGrpSpPr>
          <p:cNvPr id="2" name="Group 1"/>
          <p:cNvGrpSpPr/>
          <p:nvPr/>
        </p:nvGrpSpPr>
        <p:grpSpPr>
          <a:xfrm>
            <a:off x="2104780" y="4620368"/>
            <a:ext cx="7879865" cy="1500915"/>
            <a:chOff x="2104780" y="3883768"/>
            <a:chExt cx="7879865" cy="1500915"/>
          </a:xfrm>
        </p:grpSpPr>
        <p:sp>
          <p:nvSpPr>
            <p:cNvPr id="12" name="Rectangle 11"/>
            <p:cNvSpPr/>
            <p:nvPr/>
          </p:nvSpPr>
          <p:spPr>
            <a:xfrm>
              <a:off x="2959000" y="4071825"/>
              <a:ext cx="1096067" cy="276999"/>
            </a:xfrm>
            <a:prstGeom prst="rect">
              <a:avLst/>
            </a:prstGeom>
            <a:solidFill>
              <a:schemeClr val="tx2">
                <a:lumMod val="60000"/>
                <a:lumOff val="40000"/>
              </a:schemeClr>
            </a:solidFill>
          </p:spPr>
          <p:txBody>
            <a:bodyPr wrap="square">
              <a:spAutoFit/>
            </a:bodyPr>
            <a:lstStyle/>
            <a:p>
              <a:pPr algn="ctr"/>
              <a:r>
                <a:rPr lang="en-US" sz="1200" b="1" dirty="0">
                  <a:solidFill>
                    <a:schemeClr val="bg1"/>
                  </a:solidFill>
                </a:rPr>
                <a:t>Dialing 1002</a:t>
              </a:r>
            </a:p>
          </p:txBody>
        </p:sp>
        <p:sp>
          <p:nvSpPr>
            <p:cNvPr id="13" name="Rectangle 12"/>
            <p:cNvSpPr/>
            <p:nvPr/>
          </p:nvSpPr>
          <p:spPr>
            <a:xfrm>
              <a:off x="6344905" y="3883768"/>
              <a:ext cx="2000655" cy="461665"/>
            </a:xfrm>
            <a:prstGeom prst="rect">
              <a:avLst/>
            </a:prstGeom>
            <a:solidFill>
              <a:schemeClr val="tx2">
                <a:lumMod val="60000"/>
                <a:lumOff val="40000"/>
              </a:schemeClr>
            </a:solidFill>
          </p:spPr>
          <p:txBody>
            <a:bodyPr wrap="square">
              <a:spAutoFit/>
            </a:bodyPr>
            <a:lstStyle/>
            <a:p>
              <a:pPr algn="ctr"/>
              <a:r>
                <a:rPr lang="en-US" sz="1200" b="1" dirty="0">
                  <a:solidFill>
                    <a:schemeClr val="bg1"/>
                  </a:solidFill>
                </a:rPr>
                <a:t>SIP INVITE with Call-info header: answer-after=0</a:t>
              </a:r>
            </a:p>
          </p:txBody>
        </p:sp>
        <p:pic>
          <p:nvPicPr>
            <p:cNvPr id="14" name="Picture 13"/>
            <p:cNvPicPr>
              <a:picLocks noChangeAspect="1"/>
            </p:cNvPicPr>
            <p:nvPr/>
          </p:nvPicPr>
          <p:blipFill>
            <a:blip r:embed="rId2"/>
            <a:stretch>
              <a:fillRect/>
            </a:stretch>
          </p:blipFill>
          <p:spPr>
            <a:xfrm>
              <a:off x="8651310" y="4393274"/>
              <a:ext cx="633547" cy="532245"/>
            </a:xfrm>
            <a:prstGeom prst="rect">
              <a:avLst/>
            </a:prstGeom>
          </p:spPr>
        </p:pic>
        <p:pic>
          <p:nvPicPr>
            <p:cNvPr id="15" name="Picture 14"/>
            <p:cNvPicPr>
              <a:picLocks noChangeAspect="1"/>
            </p:cNvPicPr>
            <p:nvPr/>
          </p:nvPicPr>
          <p:blipFill>
            <a:blip r:embed="rId3"/>
            <a:stretch>
              <a:fillRect/>
            </a:stretch>
          </p:blipFill>
          <p:spPr>
            <a:xfrm>
              <a:off x="2104780" y="4369836"/>
              <a:ext cx="666115" cy="579120"/>
            </a:xfrm>
            <a:prstGeom prst="rect">
              <a:avLst/>
            </a:prstGeom>
          </p:spPr>
        </p:pic>
        <p:sp>
          <p:nvSpPr>
            <p:cNvPr id="16" name="Rectangle 23"/>
            <p:cNvSpPr/>
            <p:nvPr/>
          </p:nvSpPr>
          <p:spPr>
            <a:xfrm>
              <a:off x="8585068" y="5107684"/>
              <a:ext cx="1399577" cy="276999"/>
            </a:xfrm>
            <a:prstGeom prst="rect">
              <a:avLst/>
            </a:prstGeom>
            <a:solidFill>
              <a:schemeClr val="accent2">
                <a:lumMod val="60000"/>
                <a:lumOff val="40000"/>
              </a:schemeClr>
            </a:solidFill>
          </p:spPr>
          <p:txBody>
            <a:bodyPr wrap="square">
              <a:spAutoFit/>
            </a:bodyPr>
            <a:lstStyle/>
            <a:p>
              <a:pPr algn="ctr"/>
              <a:r>
                <a:rPr lang="en-US" sz="1200" b="1" dirty="0">
                  <a:solidFill>
                    <a:schemeClr val="bg1"/>
                  </a:solidFill>
                </a:rPr>
                <a:t>Extension 1002</a:t>
              </a:r>
            </a:p>
          </p:txBody>
        </p:sp>
        <p:pic>
          <p:nvPicPr>
            <p:cNvPr id="17" name="Picture 16"/>
            <p:cNvPicPr>
              <a:picLocks noChangeAspect="1"/>
            </p:cNvPicPr>
            <p:nvPr/>
          </p:nvPicPr>
          <p:blipFill>
            <a:blip r:embed="rId4"/>
            <a:stretch>
              <a:fillRect/>
            </a:stretch>
          </p:blipFill>
          <p:spPr>
            <a:xfrm>
              <a:off x="4711546" y="4362960"/>
              <a:ext cx="1633358" cy="722673"/>
            </a:xfrm>
            <a:prstGeom prst="rect">
              <a:avLst/>
            </a:prstGeom>
          </p:spPr>
        </p:pic>
        <p:sp>
          <p:nvSpPr>
            <p:cNvPr id="18" name="Rectangle 17"/>
            <p:cNvSpPr/>
            <p:nvPr/>
          </p:nvSpPr>
          <p:spPr>
            <a:xfrm>
              <a:off x="5173000" y="4068433"/>
              <a:ext cx="652743" cy="369332"/>
            </a:xfrm>
            <a:prstGeom prst="rect">
              <a:avLst/>
            </a:prstGeom>
          </p:spPr>
          <p:txBody>
            <a:bodyPr wrap="none">
              <a:spAutoFit/>
            </a:bodyPr>
            <a:lstStyle/>
            <a:p>
              <a:r>
                <a:rPr lang="en-US" dirty="0">
                  <a:sym typeface="+mn-ea"/>
                </a:rPr>
                <a:t>UCM</a:t>
              </a:r>
              <a:endParaRPr lang="en-US" dirty="0"/>
            </a:p>
          </p:txBody>
        </p:sp>
        <p:sp>
          <p:nvSpPr>
            <p:cNvPr id="19" name="Right Arrow 18"/>
            <p:cNvSpPr/>
            <p:nvPr/>
          </p:nvSpPr>
          <p:spPr>
            <a:xfrm>
              <a:off x="2770895" y="4549471"/>
              <a:ext cx="1868563" cy="2895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ight Arrow 19"/>
            <p:cNvSpPr/>
            <p:nvPr/>
          </p:nvSpPr>
          <p:spPr>
            <a:xfrm>
              <a:off x="6458525" y="4549471"/>
              <a:ext cx="1887035" cy="2895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TextBox 20"/>
          <p:cNvSpPr txBox="1"/>
          <p:nvPr/>
        </p:nvSpPr>
        <p:spPr>
          <a:xfrm>
            <a:off x="148843" y="1541018"/>
            <a:ext cx="5676900" cy="523220"/>
          </a:xfrm>
          <a:prstGeom prst="rect">
            <a:avLst/>
          </a:prstGeom>
          <a:noFill/>
        </p:spPr>
        <p:txBody>
          <a:bodyPr wrap="square" rtlCol="0">
            <a:spAutoFit/>
          </a:bodyPr>
          <a:lstStyle/>
          <a:p>
            <a:pPr algn="ctr"/>
            <a:r>
              <a:rPr lang="en-US" sz="2800" b="1" dirty="0">
                <a:solidFill>
                  <a:srgbClr val="000080"/>
                </a:solidFill>
              </a:rPr>
              <a:t>Custom Call-Info for Auto Answer </a:t>
            </a:r>
          </a:p>
        </p:txBody>
      </p:sp>
      <p:sp>
        <p:nvSpPr>
          <p:cNvPr id="22" name="TextBox 21"/>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2757184068"/>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402520" y="2636454"/>
            <a:ext cx="6201480" cy="180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102000"/>
              </a:lnSpc>
              <a:spcAft>
                <a:spcPts val="142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itchFamily="34" charset="0"/>
                <a:ea typeface="Microsoft YaHei" pitchFamily="34" charset="-122"/>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itchFamily="34" charset="0"/>
                <a:ea typeface="Microsoft YaHei" pitchFamily="34" charset="-122"/>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5pPr>
            <a:lvl6pPr marL="25146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6pPr>
            <a:lvl7pPr marL="29718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7pPr>
            <a:lvl8pPr marL="34290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8pPr>
            <a:lvl9pPr marL="38862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9pPr>
          </a:lstStyle>
          <a:p>
            <a:pPr algn="just">
              <a:lnSpc>
                <a:spcPct val="93000"/>
              </a:lnSpc>
              <a:spcAft>
                <a:spcPct val="0"/>
              </a:spcAft>
            </a:pPr>
            <a:r>
              <a:rPr lang="en-US" sz="2000" dirty="0"/>
              <a:t>Follow Me is a feature on the UCM that allows users to direct calls to a single or multiple phone numbers and have them ring all at once or one after the other. Calls can be directed to users’ home, office, mobile or any phone worldwide. The calls will get to users no matter where they are.</a:t>
            </a:r>
            <a:r>
              <a:rPr lang="en-US" altLang="en-US" sz="1800" dirty="0">
                <a:solidFill>
                  <a:schemeClr val="tx1"/>
                </a:solidFill>
                <a:latin typeface="Arial" pitchFamily="34" charset="0"/>
              </a:rPr>
              <a:t> </a:t>
            </a:r>
          </a:p>
        </p:txBody>
      </p:sp>
      <p:pic>
        <p:nvPicPr>
          <p:cNvPr id="2" name="Picture 1"/>
          <p:cNvPicPr>
            <a:picLocks noChangeAspect="1"/>
          </p:cNvPicPr>
          <p:nvPr/>
        </p:nvPicPr>
        <p:blipFill>
          <a:blip r:embed="rId2"/>
          <a:stretch>
            <a:fillRect/>
          </a:stretch>
        </p:blipFill>
        <p:spPr>
          <a:xfrm>
            <a:off x="6900944" y="1765300"/>
            <a:ext cx="5059999" cy="4526935"/>
          </a:xfrm>
          <a:prstGeom prst="rect">
            <a:avLst/>
          </a:prstGeom>
          <a:effectLst>
            <a:outerShdw blurRad="50800" dist="38100" dir="2700000" algn="tl" rotWithShape="0">
              <a:prstClr val="black">
                <a:alpha val="40000"/>
              </a:prstClr>
            </a:outerShdw>
          </a:effectLst>
        </p:spPr>
      </p:pic>
      <p:sp>
        <p:nvSpPr>
          <p:cNvPr id="14" name="Content Placeholder 2"/>
          <p:cNvSpPr txBox="1">
            <a:spLocks/>
          </p:cNvSpPr>
          <p:nvPr/>
        </p:nvSpPr>
        <p:spPr>
          <a:xfrm>
            <a:off x="402520" y="1291264"/>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Follow Me</a:t>
            </a:r>
          </a:p>
        </p:txBody>
      </p:sp>
      <p:sp>
        <p:nvSpPr>
          <p:cNvPr id="15" name="Content Placeholder 2"/>
          <p:cNvSpPr txBox="1">
            <a:spLocks/>
          </p:cNvSpPr>
          <p:nvPr/>
        </p:nvSpPr>
        <p:spPr>
          <a:xfrm>
            <a:off x="402520" y="2018415"/>
            <a:ext cx="3609041" cy="500489"/>
          </a:xfrm>
          <a:prstGeom prst="rect">
            <a:avLst/>
          </a:prstGeom>
        </p:spPr>
        <p:txBody>
          <a:bodyPr vert="horz" lIns="91440" tIns="45720" rIns="91440" bIns="45720" rtlCol="0">
            <a:normAutofit/>
          </a:bodyPr>
          <a:lstStyle/>
          <a:p>
            <a:pPr>
              <a:spcBef>
                <a:spcPct val="20000"/>
              </a:spcBef>
              <a:defRPr/>
            </a:pPr>
            <a:r>
              <a:rPr lang="en-US" sz="2000" b="1" i="1" dirty="0">
                <a:solidFill>
                  <a:schemeClr val="bg1">
                    <a:lumMod val="50000"/>
                  </a:schemeClr>
                </a:solidFill>
              </a:rPr>
              <a:t>PBX &gt; Call Features &gt; Follow Me</a:t>
            </a:r>
          </a:p>
        </p:txBody>
      </p:sp>
      <p:sp>
        <p:nvSpPr>
          <p:cNvPr id="7" name="TextBox 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730555234"/>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2519" y="3140714"/>
            <a:ext cx="11146544" cy="2862322"/>
          </a:xfrm>
          <a:prstGeom prst="rect">
            <a:avLst/>
          </a:prstGeom>
        </p:spPr>
        <p:txBody>
          <a:bodyPr wrap="square">
            <a:spAutoFit/>
          </a:bodyPr>
          <a:lstStyle/>
          <a:p>
            <a:pPr marL="285750" indent="-285750">
              <a:buFont typeface="Wingdings" panose="05000000000000000000" pitchFamily="2" charset="2"/>
              <a:buChar char="q"/>
              <a:defRPr/>
            </a:pPr>
            <a:r>
              <a:rPr lang="en-US" dirty="0"/>
              <a:t>The extension might not be available (busy, away or call rejected) when another extension is trying to reach it.</a:t>
            </a:r>
          </a:p>
          <a:p>
            <a:pPr>
              <a:defRPr/>
            </a:pPr>
            <a:r>
              <a:rPr lang="en-US" dirty="0"/>
              <a:t>     Call completion/busy camp-on can help.</a:t>
            </a:r>
          </a:p>
          <a:p>
            <a:pPr marL="285750" indent="-285750">
              <a:buFont typeface="Wingdings" panose="05000000000000000000" pitchFamily="2" charset="2"/>
              <a:buChar char="q"/>
              <a:defRPr/>
            </a:pPr>
            <a:endParaRPr lang="en-US" dirty="0"/>
          </a:p>
          <a:p>
            <a:pPr marL="285750" indent="-285750">
              <a:buFont typeface="Wingdings" panose="05000000000000000000" pitchFamily="2" charset="2"/>
              <a:buChar char="q"/>
              <a:defRPr/>
            </a:pPr>
            <a:r>
              <a:rPr lang="en-US" dirty="0"/>
              <a:t>PBX can camp on the called party and inform the caller as soon as the called party becomes available.</a:t>
            </a:r>
          </a:p>
          <a:p>
            <a:pPr marL="285750" indent="-285750">
              <a:buFont typeface="Wingdings" panose="05000000000000000000" pitchFamily="2" charset="2"/>
              <a:buChar char="q"/>
              <a:defRPr/>
            </a:pPr>
            <a:endParaRPr lang="en-US" dirty="0"/>
          </a:p>
          <a:p>
            <a:pPr marL="285750" indent="-285750">
              <a:buFont typeface="Wingdings" panose="05000000000000000000" pitchFamily="2" charset="2"/>
              <a:buChar char="q"/>
              <a:defRPr/>
            </a:pPr>
            <a:r>
              <a:rPr lang="en-US" dirty="0"/>
              <a:t>Supported on individual extension. For example, when Extension A calls Extension B, call completion can be requested.</a:t>
            </a:r>
          </a:p>
          <a:p>
            <a:pPr marL="285750" indent="-285750">
              <a:buFont typeface="Wingdings" panose="05000000000000000000" pitchFamily="2" charset="2"/>
              <a:buChar char="q"/>
              <a:defRPr/>
            </a:pPr>
            <a:endParaRPr lang="en-US" dirty="0"/>
          </a:p>
          <a:p>
            <a:pPr marL="285750" indent="-285750">
              <a:buFont typeface="Wingdings" panose="05000000000000000000" pitchFamily="2" charset="2"/>
              <a:buChar char="q"/>
              <a:defRPr/>
            </a:pPr>
            <a:r>
              <a:rPr lang="en-US" dirty="0"/>
              <a:t>Supported on SIP Trunks. For example, when Extension A on UCM A calls Extension B on UCM B, call completion can be requested.</a:t>
            </a:r>
            <a:endParaRPr lang="en-US" kern="100" dirty="0">
              <a:ea typeface="SimSun" panose="02010600030101010101" pitchFamily="2" charset="-122"/>
              <a:cs typeface="Times New Roman" panose="02020603050405020304" pitchFamily="18" charset="0"/>
            </a:endParaRPr>
          </a:p>
        </p:txBody>
      </p:sp>
      <p:pic>
        <p:nvPicPr>
          <p:cNvPr id="1126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295" y="2030457"/>
            <a:ext cx="4521326" cy="84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432519" y="1420856"/>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Call Completion (Busy Camp-on)</a:t>
            </a:r>
          </a:p>
        </p:txBody>
      </p:sp>
      <p:sp>
        <p:nvSpPr>
          <p:cNvPr id="6" name="TextBox 5"/>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3373123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111658" y="3297958"/>
            <a:ext cx="9988142" cy="2554545"/>
          </a:xfrm>
          <a:prstGeom prst="rect">
            <a:avLst/>
          </a:prstGeom>
        </p:spPr>
        <p:txBody>
          <a:bodyPr wrap="square">
            <a:spAutoFit/>
          </a:bodyPr>
          <a:lstStyle/>
          <a:p>
            <a:pPr algn="just">
              <a:defRPr/>
            </a:pPr>
            <a:endParaRPr lang="en-US" sz="2000" kern="100" dirty="0">
              <a:ea typeface="SimSun" panose="02010600030101010101" pitchFamily="2" charset="-122"/>
              <a:cs typeface="Times New Roman" panose="02020603050405020304" pitchFamily="18" charset="0"/>
            </a:endParaRPr>
          </a:p>
          <a:p>
            <a:pPr marL="285750" indent="-285750" algn="just">
              <a:buFont typeface="Wingdings" panose="05000000000000000000" pitchFamily="2" charset="2"/>
              <a:buChar char="q"/>
              <a:defRPr/>
            </a:pPr>
            <a:r>
              <a:rPr lang="en-US" sz="2000" kern="100" dirty="0">
                <a:ea typeface="SimSun" panose="02010600030101010101" pitchFamily="2" charset="-122"/>
                <a:cs typeface="Times New Roman" panose="02020603050405020304" pitchFamily="18" charset="0"/>
              </a:rPr>
              <a:t>If extension B was busy when being called, extension B is considered as available after the previously active call hangs up.</a:t>
            </a:r>
          </a:p>
          <a:p>
            <a:pPr marL="285750" indent="-285750" algn="just">
              <a:buFont typeface="Wingdings" panose="05000000000000000000" pitchFamily="2" charset="2"/>
              <a:buChar char="q"/>
              <a:defRPr/>
            </a:pPr>
            <a:endParaRPr lang="en-US" sz="2000" kern="100" dirty="0">
              <a:ea typeface="SimSun" panose="02010600030101010101" pitchFamily="2" charset="-122"/>
              <a:cs typeface="Times New Roman" panose="02020603050405020304" pitchFamily="18" charset="0"/>
            </a:endParaRPr>
          </a:p>
          <a:p>
            <a:pPr marL="285750" indent="-285750" algn="just">
              <a:buFont typeface="Wingdings" panose="05000000000000000000" pitchFamily="2" charset="2"/>
              <a:buChar char="q"/>
              <a:defRPr/>
            </a:pPr>
            <a:r>
              <a:rPr lang="en-US" sz="2000" kern="100" dirty="0">
                <a:ea typeface="SimSun" panose="02010600030101010101" pitchFamily="2" charset="-122"/>
                <a:cs typeface="Times New Roman" panose="02020603050405020304" pitchFamily="18" charset="0"/>
              </a:rPr>
              <a:t>If extension B rejected the call or the call went to timeout when being called, extension B is considered as available after a new call is completed. This means extension B has to initiate a new call or answer another incoming call. When the new call hangs up, extension B is considered as available.</a:t>
            </a:r>
          </a:p>
        </p:txBody>
      </p:sp>
      <p:pic>
        <p:nvPicPr>
          <p:cNvPr id="2560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519" y="2397705"/>
            <a:ext cx="6604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11658" y="2485157"/>
            <a:ext cx="10760793" cy="707886"/>
          </a:xfrm>
          <a:prstGeom prst="rect">
            <a:avLst/>
          </a:prstGeom>
        </p:spPr>
        <p:txBody>
          <a:bodyPr wrap="square">
            <a:spAutoFit/>
          </a:bodyPr>
          <a:lstStyle/>
          <a:p>
            <a:pPr algn="just">
              <a:defRPr/>
            </a:pPr>
            <a:r>
              <a:rPr lang="en-US" sz="2000" kern="100" dirty="0">
                <a:ea typeface="SimSun" panose="02010600030101010101" pitchFamily="2" charset="-122"/>
                <a:cs typeface="Times New Roman" panose="02020603050405020304" pitchFamily="18" charset="0"/>
              </a:rPr>
              <a:t>The UCM will initiate callback when the previously unavailable extension becomes available. It uses the following conditions to detect if the extension is available or not:</a:t>
            </a:r>
          </a:p>
        </p:txBody>
      </p:sp>
      <p:sp>
        <p:nvSpPr>
          <p:cNvPr id="12" name="Content Placeholder 2"/>
          <p:cNvSpPr txBox="1">
            <a:spLocks/>
          </p:cNvSpPr>
          <p:nvPr/>
        </p:nvSpPr>
        <p:spPr>
          <a:xfrm>
            <a:off x="432519" y="1555209"/>
            <a:ext cx="97782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Call Completion: How to determine “Available”</a:t>
            </a:r>
          </a:p>
        </p:txBody>
      </p:sp>
      <p:sp>
        <p:nvSpPr>
          <p:cNvPr id="7" name="TextBox 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2302584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21358" y="2955222"/>
            <a:ext cx="4936075" cy="2326791"/>
          </a:xfrm>
          <a:prstGeom prst="rect">
            <a:avLst/>
          </a:prstGeom>
          <a:noFill/>
        </p:spPr>
        <p:txBody>
          <a:bodyPr wrap="square" rtlCol="0">
            <a:spAutoFit/>
          </a:bodyPr>
          <a:lstStyle/>
          <a:p>
            <a:pPr marL="228600" indent="-228600">
              <a:lnSpc>
                <a:spcPct val="110000"/>
              </a:lnSpc>
              <a:buFont typeface="Arial" pitchFamily="34" charset="0"/>
              <a:buChar char="•"/>
            </a:pPr>
            <a:r>
              <a:rPr lang="en-US" sz="2200" dirty="0"/>
              <a:t>Ability to Select Individual Channels</a:t>
            </a:r>
          </a:p>
          <a:p>
            <a:pPr marL="228600" indent="-228600">
              <a:lnSpc>
                <a:spcPct val="110000"/>
              </a:lnSpc>
              <a:buFont typeface="Arial" pitchFamily="34" charset="0"/>
              <a:buChar char="•"/>
            </a:pPr>
            <a:r>
              <a:rPr lang="en-US" sz="2200" dirty="0"/>
              <a:t>Auto Detection</a:t>
            </a:r>
          </a:p>
          <a:p>
            <a:pPr marL="228600" indent="-228600">
              <a:lnSpc>
                <a:spcPct val="110000"/>
              </a:lnSpc>
              <a:buFont typeface="Arial" pitchFamily="34" charset="0"/>
              <a:buChar char="•"/>
            </a:pPr>
            <a:r>
              <a:rPr lang="en-US" sz="2200" dirty="0"/>
              <a:t>Custom Tone Settings</a:t>
            </a:r>
          </a:p>
          <a:p>
            <a:pPr marL="228600" indent="-228600">
              <a:lnSpc>
                <a:spcPct val="110000"/>
              </a:lnSpc>
              <a:buFont typeface="Arial" pitchFamily="34" charset="0"/>
              <a:buChar char="•"/>
            </a:pPr>
            <a:r>
              <a:rPr lang="en-US" sz="2200" dirty="0"/>
              <a:t>Auto Record</a:t>
            </a:r>
          </a:p>
          <a:p>
            <a:pPr marL="228600" indent="-228600">
              <a:lnSpc>
                <a:spcPct val="110000"/>
              </a:lnSpc>
              <a:buFont typeface="Arial" pitchFamily="34" charset="0"/>
              <a:buChar char="•"/>
            </a:pPr>
            <a:r>
              <a:rPr lang="en-US" sz="2200" dirty="0"/>
              <a:t>Fax Detection</a:t>
            </a:r>
          </a:p>
          <a:p>
            <a:pPr marL="228600" indent="-228600">
              <a:lnSpc>
                <a:spcPct val="110000"/>
              </a:lnSpc>
              <a:buFont typeface="Arial" pitchFamily="34" charset="0"/>
              <a:buChar char="•"/>
            </a:pPr>
            <a:r>
              <a:rPr lang="en-US" sz="2200" dirty="0"/>
              <a:t>SLA mode</a:t>
            </a:r>
          </a:p>
        </p:txBody>
      </p:sp>
      <p:sp>
        <p:nvSpPr>
          <p:cNvPr id="16" name="TextBox 15"/>
          <p:cNvSpPr txBox="1"/>
          <p:nvPr/>
        </p:nvSpPr>
        <p:spPr>
          <a:xfrm>
            <a:off x="521358" y="2158786"/>
            <a:ext cx="3651256" cy="492443"/>
          </a:xfrm>
          <a:prstGeom prst="rect">
            <a:avLst/>
          </a:prstGeom>
          <a:noFill/>
        </p:spPr>
        <p:txBody>
          <a:bodyPr wrap="none" rtlCol="0">
            <a:spAutoFit/>
          </a:bodyPr>
          <a:lstStyle/>
          <a:p>
            <a:r>
              <a:rPr lang="en-US" sz="2600" b="1" dirty="0"/>
              <a:t>Utilizing Existing Systems</a:t>
            </a:r>
          </a:p>
        </p:txBody>
      </p:sp>
      <p:pic>
        <p:nvPicPr>
          <p:cNvPr id="2" name="Picture 1"/>
          <p:cNvPicPr>
            <a:picLocks noChangeAspect="1"/>
          </p:cNvPicPr>
          <p:nvPr/>
        </p:nvPicPr>
        <p:blipFill>
          <a:blip r:embed="rId2"/>
          <a:stretch>
            <a:fillRect/>
          </a:stretch>
        </p:blipFill>
        <p:spPr>
          <a:xfrm>
            <a:off x="6396576" y="1578880"/>
            <a:ext cx="4953465" cy="1203506"/>
          </a:xfrm>
          <a:prstGeom prst="rect">
            <a:avLst/>
          </a:prstGeom>
          <a:ln>
            <a:noFill/>
          </a:ln>
          <a:effectLst>
            <a:outerShdw blurRad="292100" dist="139700" dir="2700000" algn="tl" rotWithShape="0">
              <a:srgbClr val="333333">
                <a:alpha val="65000"/>
              </a:srgbClr>
            </a:outerShdw>
          </a:effectLst>
        </p:spPr>
      </p:pic>
      <p:pic>
        <p:nvPicPr>
          <p:cNvPr id="102403" name="Picture 3"/>
          <p:cNvPicPr>
            <a:picLocks noChangeAspect="1" noChangeArrowheads="1"/>
          </p:cNvPicPr>
          <p:nvPr/>
        </p:nvPicPr>
        <p:blipFill>
          <a:blip r:embed="rId3" cstate="print"/>
          <a:srcRect/>
          <a:stretch>
            <a:fillRect/>
          </a:stretch>
        </p:blipFill>
        <p:spPr bwMode="auto">
          <a:xfrm>
            <a:off x="7582760" y="2789765"/>
            <a:ext cx="3983181" cy="3561820"/>
          </a:xfrm>
          <a:prstGeom prst="rect">
            <a:avLst/>
          </a:prstGeom>
          <a:ln>
            <a:noFill/>
          </a:ln>
          <a:effectLst>
            <a:outerShdw blurRad="292100" dist="139700" dir="2700000" algn="tl" rotWithShape="0">
              <a:srgbClr val="333333">
                <a:alpha val="65000"/>
              </a:srgbClr>
            </a:outerShdw>
          </a:effectLst>
        </p:spPr>
      </p:pic>
      <p:pic>
        <p:nvPicPr>
          <p:cNvPr id="102404" name="Picture 4"/>
          <p:cNvPicPr>
            <a:picLocks noChangeAspect="1" noChangeArrowheads="1"/>
          </p:cNvPicPr>
          <p:nvPr/>
        </p:nvPicPr>
        <p:blipFill>
          <a:blip r:embed="rId4" cstate="print"/>
          <a:srcRect/>
          <a:stretch>
            <a:fillRect/>
          </a:stretch>
        </p:blipFill>
        <p:spPr bwMode="auto">
          <a:xfrm>
            <a:off x="4139905" y="3464911"/>
            <a:ext cx="3442855" cy="2211527"/>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175275" y="1544214"/>
            <a:ext cx="5676900" cy="523220"/>
          </a:xfrm>
          <a:prstGeom prst="rect">
            <a:avLst/>
          </a:prstGeom>
          <a:noFill/>
        </p:spPr>
        <p:txBody>
          <a:bodyPr wrap="square" rtlCol="0">
            <a:spAutoFit/>
          </a:bodyPr>
          <a:lstStyle/>
          <a:p>
            <a:pPr algn="ctr"/>
            <a:r>
              <a:rPr lang="en-US" sz="2800" b="1" dirty="0">
                <a:solidFill>
                  <a:srgbClr val="000080"/>
                </a:solidFill>
              </a:rPr>
              <a:t>Analog Trunks</a:t>
            </a:r>
          </a:p>
        </p:txBody>
      </p:sp>
      <p:sp>
        <p:nvSpPr>
          <p:cNvPr id="8" name="TextBox 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555771101"/>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2519" y="2283111"/>
            <a:ext cx="11274572" cy="2862322"/>
          </a:xfrm>
          <a:prstGeom prst="rect">
            <a:avLst/>
          </a:prstGeom>
          <a:noFill/>
        </p:spPr>
        <p:txBody>
          <a:bodyPr wrap="square" rtlCol="0">
            <a:spAutoFit/>
          </a:bodyPr>
          <a:lstStyle/>
          <a:p>
            <a:pPr algn="just"/>
            <a:r>
              <a:rPr lang="en-US" dirty="0"/>
              <a:t>The basic function of SLA is to map the key with LED on a multiple-line phone to different external lines. Therefore, when there is an incoming call, all the phones will start to ring and the LED for the corresponding line will flash in red for the user to pick up from any phone. By using the LED for the line key on the multiple-line phone, we can also clearly see the status of the external line to learn whether it’s occupied or not. From this point of view, SLA is very similar to BLF, except BLF is monitoring internal extensions while SLA is monitoring external lines </a:t>
            </a:r>
          </a:p>
          <a:p>
            <a:pPr algn="just"/>
            <a:endParaRPr lang="en-US" dirty="0"/>
          </a:p>
          <a:p>
            <a:pPr algn="just"/>
            <a:r>
              <a:rPr lang="en-US" b="1" dirty="0"/>
              <a:t>Hold Access (Open/Private):</a:t>
            </a:r>
          </a:p>
          <a:p>
            <a:pPr algn="just"/>
            <a:r>
              <a:rPr lang="en-US" b="1" dirty="0"/>
              <a:t>Open: </a:t>
            </a:r>
            <a:r>
              <a:rPr lang="en-US" dirty="0"/>
              <a:t>If set to Open, any trunk put on Hold by the SLA station can be picked by any SLA station monitoring this trunk.</a:t>
            </a:r>
          </a:p>
          <a:p>
            <a:pPr algn="just"/>
            <a:r>
              <a:rPr lang="en-US" b="1" dirty="0"/>
              <a:t>Private: </a:t>
            </a:r>
            <a:r>
              <a:rPr lang="en-US" dirty="0"/>
              <a:t>If set to private, any trunk put on Hold by the SLA station can be picked only back up from this station.</a:t>
            </a:r>
            <a:endParaRPr lang="en-US" b="1" dirty="0"/>
          </a:p>
          <a:p>
            <a:r>
              <a:rPr lang="en-US" dirty="0"/>
              <a:t> </a:t>
            </a:r>
          </a:p>
        </p:txBody>
      </p:sp>
      <p:sp>
        <p:nvSpPr>
          <p:cNvPr id="9" name="Content Placeholder 2"/>
          <p:cNvSpPr txBox="1">
            <a:spLocks/>
          </p:cNvSpPr>
          <p:nvPr/>
        </p:nvSpPr>
        <p:spPr>
          <a:xfrm>
            <a:off x="432519" y="1415182"/>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SLA (Shared Line Appearance)</a:t>
            </a:r>
          </a:p>
        </p:txBody>
      </p:sp>
      <p:sp>
        <p:nvSpPr>
          <p:cNvPr id="5" name="TextBox 4"/>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404741203"/>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06434" y="2656303"/>
            <a:ext cx="4340531" cy="1581972"/>
          </a:xfrm>
          <a:prstGeom prst="rect">
            <a:avLst/>
          </a:prstGeom>
          <a:noFill/>
        </p:spPr>
        <p:txBody>
          <a:bodyPr wrap="square" rtlCol="0">
            <a:spAutoFit/>
          </a:bodyPr>
          <a:lstStyle/>
          <a:p>
            <a:pPr marL="228600" indent="-228600">
              <a:lnSpc>
                <a:spcPct val="110000"/>
              </a:lnSpc>
              <a:buFont typeface="Arial" pitchFamily="34" charset="0"/>
              <a:buChar char="•"/>
            </a:pPr>
            <a:r>
              <a:rPr lang="en-US" sz="2200" dirty="0"/>
              <a:t>Peered or Registered</a:t>
            </a:r>
          </a:p>
          <a:p>
            <a:pPr marL="228600" indent="-228600">
              <a:lnSpc>
                <a:spcPct val="110000"/>
              </a:lnSpc>
              <a:buFont typeface="Arial" pitchFamily="34" charset="0"/>
              <a:buChar char="•"/>
            </a:pPr>
            <a:r>
              <a:rPr lang="en-US" sz="2200" dirty="0"/>
              <a:t>Auto Record</a:t>
            </a:r>
          </a:p>
          <a:p>
            <a:pPr marL="228600" indent="-228600">
              <a:lnSpc>
                <a:spcPct val="110000"/>
              </a:lnSpc>
              <a:buFont typeface="Arial" pitchFamily="34" charset="0"/>
              <a:buChar char="•"/>
            </a:pPr>
            <a:r>
              <a:rPr lang="en-US" sz="2200" dirty="0"/>
              <a:t>Multi-DODs support</a:t>
            </a:r>
          </a:p>
          <a:p>
            <a:pPr marL="228600" indent="-228600">
              <a:lnSpc>
                <a:spcPct val="110000"/>
              </a:lnSpc>
              <a:buFont typeface="Arial" pitchFamily="34" charset="0"/>
              <a:buChar char="•"/>
            </a:pPr>
            <a:r>
              <a:rPr lang="en-US" sz="2200" dirty="0"/>
              <a:t>Long-Distance Charges Reduced</a:t>
            </a:r>
          </a:p>
        </p:txBody>
      </p:sp>
      <p:sp>
        <p:nvSpPr>
          <p:cNvPr id="16" name="TextBox 15"/>
          <p:cNvSpPr txBox="1"/>
          <p:nvPr/>
        </p:nvSpPr>
        <p:spPr>
          <a:xfrm>
            <a:off x="306434" y="2088563"/>
            <a:ext cx="2645340" cy="492443"/>
          </a:xfrm>
          <a:prstGeom prst="rect">
            <a:avLst/>
          </a:prstGeom>
          <a:noFill/>
        </p:spPr>
        <p:txBody>
          <a:bodyPr wrap="none" rtlCol="0">
            <a:spAutoFit/>
          </a:bodyPr>
          <a:lstStyle/>
          <a:p>
            <a:r>
              <a:rPr lang="en-US" sz="2600" b="1" dirty="0"/>
              <a:t>SIP/VoIP </a:t>
            </a:r>
            <a:r>
              <a:rPr lang="en-US" sz="2600" b="1" dirty="0" err="1"/>
              <a:t>Trunking</a:t>
            </a:r>
            <a:endParaRPr lang="en-US" sz="2600" b="1" dirty="0"/>
          </a:p>
        </p:txBody>
      </p:sp>
      <p:pic>
        <p:nvPicPr>
          <p:cNvPr id="6" name="Picture 5"/>
          <p:cNvPicPr>
            <a:picLocks noChangeAspect="1"/>
          </p:cNvPicPr>
          <p:nvPr/>
        </p:nvPicPr>
        <p:blipFill>
          <a:blip r:embed="rId2"/>
          <a:stretch>
            <a:fillRect/>
          </a:stretch>
        </p:blipFill>
        <p:spPr>
          <a:xfrm>
            <a:off x="202564" y="4436964"/>
            <a:ext cx="6406689" cy="1671064"/>
          </a:xfrm>
          <a:prstGeom prst="rect">
            <a:avLst/>
          </a:prstGeom>
          <a:effectLst>
            <a:outerShdw blurRad="50800" dist="38100" dir="18900000" algn="bl" rotWithShape="0">
              <a:prstClr val="black">
                <a:alpha val="40000"/>
              </a:prstClr>
            </a:outerShdw>
          </a:effectLst>
        </p:spPr>
      </p:pic>
      <p:pic>
        <p:nvPicPr>
          <p:cNvPr id="4" name="Picture 3"/>
          <p:cNvPicPr>
            <a:picLocks noChangeAspect="1"/>
          </p:cNvPicPr>
          <p:nvPr/>
        </p:nvPicPr>
        <p:blipFill>
          <a:blip r:embed="rId3"/>
          <a:stretch>
            <a:fillRect/>
          </a:stretch>
        </p:blipFill>
        <p:spPr>
          <a:xfrm>
            <a:off x="5410316" y="1540834"/>
            <a:ext cx="3900024" cy="3936303"/>
          </a:xfrm>
          <a:prstGeom prst="rect">
            <a:avLst/>
          </a:prstGeom>
          <a:effectLst>
            <a:outerShdw blurRad="50800" dist="38100" dir="18900000" algn="bl" rotWithShape="0">
              <a:prstClr val="black">
                <a:alpha val="40000"/>
              </a:prstClr>
            </a:outerShdw>
          </a:effectLst>
        </p:spPr>
      </p:pic>
      <p:pic>
        <p:nvPicPr>
          <p:cNvPr id="5" name="Picture 4"/>
          <p:cNvPicPr>
            <a:picLocks noChangeAspect="1"/>
          </p:cNvPicPr>
          <p:nvPr/>
        </p:nvPicPr>
        <p:blipFill>
          <a:blip r:embed="rId4"/>
          <a:stretch>
            <a:fillRect/>
          </a:stretch>
        </p:blipFill>
        <p:spPr>
          <a:xfrm>
            <a:off x="8245234" y="2334784"/>
            <a:ext cx="3656913" cy="3858278"/>
          </a:xfrm>
          <a:prstGeom prst="rect">
            <a:avLst/>
          </a:prstGeom>
          <a:effectLst>
            <a:outerShdw blurRad="50800" dist="38100" dir="18900000" algn="bl" rotWithShape="0">
              <a:prstClr val="black">
                <a:alpha val="40000"/>
              </a:prstClr>
            </a:outerShdw>
          </a:effectLst>
        </p:spPr>
      </p:pic>
      <p:sp>
        <p:nvSpPr>
          <p:cNvPr id="12" name="TextBox 11"/>
          <p:cNvSpPr txBox="1"/>
          <p:nvPr/>
        </p:nvSpPr>
        <p:spPr>
          <a:xfrm>
            <a:off x="202564" y="1527695"/>
            <a:ext cx="2090633" cy="523220"/>
          </a:xfrm>
          <a:prstGeom prst="rect">
            <a:avLst/>
          </a:prstGeom>
          <a:noFill/>
        </p:spPr>
        <p:txBody>
          <a:bodyPr wrap="square" rtlCol="0">
            <a:spAutoFit/>
          </a:bodyPr>
          <a:lstStyle/>
          <a:p>
            <a:r>
              <a:rPr lang="en-US" sz="2800" b="1" dirty="0">
                <a:solidFill>
                  <a:srgbClr val="000080"/>
                </a:solidFill>
              </a:rPr>
              <a:t>VoIP Trunks</a:t>
            </a:r>
          </a:p>
        </p:txBody>
      </p:sp>
      <p:sp>
        <p:nvSpPr>
          <p:cNvPr id="8" name="TextBox 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511833686"/>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00017" y="2524516"/>
            <a:ext cx="3483021" cy="2800767"/>
          </a:xfrm>
          <a:prstGeom prst="rect">
            <a:avLst/>
          </a:prstGeom>
          <a:noFill/>
        </p:spPr>
        <p:txBody>
          <a:bodyPr wrap="square" rtlCol="0">
            <a:spAutoFit/>
          </a:bodyPr>
          <a:lstStyle/>
          <a:p>
            <a:pPr marL="228600" indent="-228600">
              <a:lnSpc>
                <a:spcPct val="110000"/>
              </a:lnSpc>
              <a:buFont typeface="Arial" pitchFamily="34" charset="0"/>
              <a:buChar char="•"/>
            </a:pPr>
            <a:r>
              <a:rPr lang="en-US" sz="2000" dirty="0"/>
              <a:t>Dial Pattern</a:t>
            </a:r>
          </a:p>
          <a:p>
            <a:pPr marL="228600" indent="-228600">
              <a:lnSpc>
                <a:spcPct val="110000"/>
              </a:lnSpc>
              <a:buFont typeface="Arial" pitchFamily="34" charset="0"/>
              <a:buChar char="•"/>
            </a:pPr>
            <a:r>
              <a:rPr lang="en-US" sz="2000" dirty="0"/>
              <a:t>Secured Route</a:t>
            </a:r>
          </a:p>
          <a:p>
            <a:pPr marL="228600" indent="-228600">
              <a:lnSpc>
                <a:spcPct val="110000"/>
              </a:lnSpc>
              <a:buFont typeface="Arial" pitchFamily="34" charset="0"/>
              <a:buChar char="•"/>
            </a:pPr>
            <a:r>
              <a:rPr lang="en-US" sz="2000" dirty="0"/>
              <a:t>Strip/</a:t>
            </a:r>
            <a:r>
              <a:rPr lang="en-US" sz="2000" dirty="0" err="1"/>
              <a:t>Prepend</a:t>
            </a:r>
            <a:r>
              <a:rPr lang="en-US" sz="2000" dirty="0"/>
              <a:t> Digits</a:t>
            </a:r>
          </a:p>
          <a:p>
            <a:pPr marL="228600" indent="-228600">
              <a:lnSpc>
                <a:spcPct val="110000"/>
              </a:lnSpc>
              <a:buFont typeface="Arial" pitchFamily="34" charset="0"/>
              <a:buChar char="•"/>
            </a:pPr>
            <a:r>
              <a:rPr lang="en-US" sz="2000" dirty="0"/>
              <a:t>Failover</a:t>
            </a:r>
          </a:p>
          <a:p>
            <a:pPr marL="228600" indent="-228600">
              <a:lnSpc>
                <a:spcPct val="110000"/>
              </a:lnSpc>
              <a:buFont typeface="Arial" pitchFamily="34" charset="0"/>
              <a:buChar char="•"/>
            </a:pPr>
            <a:r>
              <a:rPr lang="en-US" sz="2000" dirty="0"/>
              <a:t>Privilege/Permission</a:t>
            </a:r>
          </a:p>
          <a:p>
            <a:pPr marL="228600" indent="-228600">
              <a:lnSpc>
                <a:spcPct val="110000"/>
              </a:lnSpc>
              <a:buFont typeface="Arial" pitchFamily="34" charset="0"/>
              <a:buChar char="•"/>
            </a:pPr>
            <a:r>
              <a:rPr lang="en-US" sz="2000" dirty="0"/>
              <a:t>Outbound route per Source caller ID</a:t>
            </a:r>
          </a:p>
          <a:p>
            <a:pPr marL="228600" indent="-228600">
              <a:lnSpc>
                <a:spcPct val="110000"/>
              </a:lnSpc>
              <a:buFont typeface="Arial" pitchFamily="34" charset="0"/>
              <a:buChar char="•"/>
            </a:pPr>
            <a:r>
              <a:rPr lang="en-US" sz="2000" dirty="0"/>
              <a:t>Call Duration Limit</a:t>
            </a:r>
          </a:p>
        </p:txBody>
      </p:sp>
      <p:sp>
        <p:nvSpPr>
          <p:cNvPr id="16" name="TextBox 15"/>
          <p:cNvSpPr txBox="1"/>
          <p:nvPr/>
        </p:nvSpPr>
        <p:spPr>
          <a:xfrm>
            <a:off x="219101" y="1974633"/>
            <a:ext cx="6233055" cy="492443"/>
          </a:xfrm>
          <a:prstGeom prst="rect">
            <a:avLst/>
          </a:prstGeom>
          <a:noFill/>
        </p:spPr>
        <p:txBody>
          <a:bodyPr wrap="square" rtlCol="0">
            <a:spAutoFit/>
          </a:bodyPr>
          <a:lstStyle/>
          <a:p>
            <a:r>
              <a:rPr lang="en-US" sz="2600" b="1" dirty="0">
                <a:solidFill>
                  <a:srgbClr val="20A9DD"/>
                </a:solidFill>
              </a:rPr>
              <a:t>Outbound Rule: How can I direct your call?</a:t>
            </a:r>
          </a:p>
        </p:txBody>
      </p:sp>
      <p:pic>
        <p:nvPicPr>
          <p:cNvPr id="4" name="Picture 3"/>
          <p:cNvPicPr>
            <a:picLocks noChangeAspect="1"/>
          </p:cNvPicPr>
          <p:nvPr/>
        </p:nvPicPr>
        <p:blipFill>
          <a:blip r:embed="rId2"/>
          <a:stretch>
            <a:fillRect/>
          </a:stretch>
        </p:blipFill>
        <p:spPr>
          <a:xfrm>
            <a:off x="7238272" y="1589791"/>
            <a:ext cx="4567409" cy="4685872"/>
          </a:xfrm>
          <a:prstGeom prst="rect">
            <a:avLst/>
          </a:prstGeom>
        </p:spPr>
      </p:pic>
      <p:sp>
        <p:nvSpPr>
          <p:cNvPr id="9" name="TextBox 8"/>
          <p:cNvSpPr txBox="1"/>
          <p:nvPr/>
        </p:nvSpPr>
        <p:spPr>
          <a:xfrm>
            <a:off x="219101" y="1399687"/>
            <a:ext cx="2058272" cy="523220"/>
          </a:xfrm>
          <a:prstGeom prst="rect">
            <a:avLst/>
          </a:prstGeom>
          <a:noFill/>
        </p:spPr>
        <p:txBody>
          <a:bodyPr wrap="square" rtlCol="0">
            <a:spAutoFit/>
          </a:bodyPr>
          <a:lstStyle/>
          <a:p>
            <a:r>
              <a:rPr lang="en-US" sz="2800" b="1" dirty="0">
                <a:solidFill>
                  <a:srgbClr val="000080"/>
                </a:solidFill>
              </a:rPr>
              <a:t>Call Routing</a:t>
            </a:r>
          </a:p>
        </p:txBody>
      </p:sp>
      <p:pic>
        <p:nvPicPr>
          <p:cNvPr id="3" name="Picture 2"/>
          <p:cNvPicPr>
            <a:picLocks noChangeAspect="1"/>
          </p:cNvPicPr>
          <p:nvPr/>
        </p:nvPicPr>
        <p:blipFill>
          <a:blip r:embed="rId3"/>
          <a:stretch>
            <a:fillRect/>
          </a:stretch>
        </p:blipFill>
        <p:spPr>
          <a:xfrm>
            <a:off x="4234925" y="4515114"/>
            <a:ext cx="5181600" cy="1514591"/>
          </a:xfrm>
          <a:prstGeom prst="rect">
            <a:avLst/>
          </a:prstGeom>
          <a:effectLst>
            <a:outerShdw blurRad="50800" dist="38100" dir="16200000" rotWithShape="0">
              <a:prstClr val="black">
                <a:alpha val="40000"/>
              </a:prstClr>
            </a:outerShdw>
          </a:effectLst>
        </p:spPr>
      </p:pic>
      <p:sp>
        <p:nvSpPr>
          <p:cNvPr id="7" name="TextBox 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480050551"/>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87159561"/>
              </p:ext>
            </p:extLst>
          </p:nvPr>
        </p:nvGraphicFramePr>
        <p:xfrm>
          <a:off x="166255" y="1288473"/>
          <a:ext cx="11804073" cy="5031106"/>
        </p:xfrm>
        <a:graphic>
          <a:graphicData uri="http://schemas.openxmlformats.org/drawingml/2006/table">
            <a:tbl>
              <a:tblPr firstRow="1" bandRow="1">
                <a:tableStyleId>{5C22544A-7EE6-4342-B048-85BDC9FD1C3A}</a:tableStyleId>
              </a:tblPr>
              <a:tblGrid>
                <a:gridCol w="2043997">
                  <a:extLst>
                    <a:ext uri="{9D8B030D-6E8A-4147-A177-3AD203B41FA5}">
                      <a16:colId xmlns:a16="http://schemas.microsoft.com/office/drawing/2014/main" val="20000"/>
                    </a:ext>
                  </a:extLst>
                </a:gridCol>
                <a:gridCol w="2984048">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gridCol w="3575628">
                  <a:extLst>
                    <a:ext uri="{9D8B030D-6E8A-4147-A177-3AD203B41FA5}">
                      <a16:colId xmlns:a16="http://schemas.microsoft.com/office/drawing/2014/main" val="3804227717"/>
                    </a:ext>
                  </a:extLst>
                </a:gridCol>
              </a:tblGrid>
              <a:tr h="311940">
                <a:tc>
                  <a:txBody>
                    <a:bodyPr/>
                    <a:lstStyle/>
                    <a:p>
                      <a:endParaRPr lang="en-US" sz="1550" dirty="0"/>
                    </a:p>
                  </a:txBody>
                  <a:tcPr/>
                </a:tc>
                <a:tc>
                  <a:txBody>
                    <a:bodyPr/>
                    <a:lstStyle/>
                    <a:p>
                      <a:r>
                        <a:rPr lang="fr-FR" sz="1550" b="1" dirty="0"/>
                        <a:t>UCM6510</a:t>
                      </a:r>
                      <a:endParaRPr lang="en-US" sz="1550" b="1" dirty="0"/>
                    </a:p>
                  </a:txBody>
                  <a:tcPr>
                    <a:solidFill>
                      <a:srgbClr val="5B9BD5"/>
                    </a:solidFill>
                  </a:tcPr>
                </a:tc>
                <a:tc>
                  <a:txBody>
                    <a:bodyPr/>
                    <a:lstStyle/>
                    <a:p>
                      <a:r>
                        <a:rPr lang="fr-FR" sz="1550" b="1" dirty="0"/>
                        <a:t>UCM6200</a:t>
                      </a:r>
                      <a:endParaRPr lang="en-US" sz="1550" b="1" dirty="0"/>
                    </a:p>
                  </a:txBody>
                  <a:tcPr/>
                </a:tc>
                <a:tc>
                  <a:txBody>
                    <a:bodyPr/>
                    <a:lstStyle/>
                    <a:p>
                      <a:r>
                        <a:rPr lang="en-US" sz="1550" b="1" dirty="0"/>
                        <a:t>UCM6100</a:t>
                      </a:r>
                    </a:p>
                  </a:txBody>
                  <a:tcPr/>
                </a:tc>
                <a:extLst>
                  <a:ext uri="{0D108BD9-81ED-4DB2-BD59-A6C34878D82A}">
                    <a16:rowId xmlns:a16="http://schemas.microsoft.com/office/drawing/2014/main" val="10000"/>
                  </a:ext>
                </a:extLst>
              </a:tr>
              <a:tr h="611354">
                <a:tc>
                  <a:txBody>
                    <a:bodyPr/>
                    <a:lstStyle/>
                    <a:p>
                      <a:r>
                        <a:rPr lang="tr-TR" sz="1550" b="1" dirty="0" smtClean="0"/>
                        <a:t>İşlemcş</a:t>
                      </a:r>
                      <a:endParaRPr lang="en-US" sz="1550" b="1" dirty="0"/>
                    </a:p>
                  </a:txBody>
                  <a:tcPr>
                    <a:solidFill>
                      <a:srgbClr val="D2DEEF"/>
                    </a:solidFill>
                  </a:tcPr>
                </a:tc>
                <a:tc>
                  <a:txBody>
                    <a:bodyPr/>
                    <a:lstStyle/>
                    <a:p>
                      <a:pPr marL="0" lvl="0" indent="0">
                        <a:lnSpc>
                          <a:spcPct val="120000"/>
                        </a:lnSpc>
                        <a:buSzPct val="100000"/>
                        <a:buNone/>
                      </a:pPr>
                      <a:r>
                        <a:rPr lang="en-US" sz="1550" dirty="0"/>
                        <a:t>1GHz quad-core Cortex A9 application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50" dirty="0"/>
                        <a:t>Dual-Core</a:t>
                      </a:r>
                      <a:r>
                        <a:rPr lang="en-US" sz="1550" baseline="0" dirty="0"/>
                        <a:t> 1GHz</a:t>
                      </a:r>
                      <a:endParaRPr lang="en-US" sz="1550" dirty="0"/>
                    </a:p>
                  </a:txBody>
                  <a:tcPr/>
                </a:tc>
                <a:tc>
                  <a:txBody>
                    <a:bodyPr/>
                    <a:lstStyle/>
                    <a:p>
                      <a:r>
                        <a:rPr lang="pt-BR" sz="1550" dirty="0"/>
                        <a:t>1GHz ARM Cortex </a:t>
                      </a:r>
                      <a:r>
                        <a:rPr lang="pt-BR" sz="1550" dirty="0" smtClean="0"/>
                        <a:t>A8</a:t>
                      </a:r>
                      <a:endParaRPr lang="en-US" sz="1550" dirty="0"/>
                    </a:p>
                  </a:txBody>
                  <a:tcPr/>
                </a:tc>
                <a:extLst>
                  <a:ext uri="{0D108BD9-81ED-4DB2-BD59-A6C34878D82A}">
                    <a16:rowId xmlns:a16="http://schemas.microsoft.com/office/drawing/2014/main" val="10001"/>
                  </a:ext>
                </a:extLst>
              </a:tr>
              <a:tr h="339116">
                <a:tc>
                  <a:txBody>
                    <a:bodyPr/>
                    <a:lstStyle/>
                    <a:p>
                      <a:r>
                        <a:rPr lang="tr-TR" sz="1550" b="1" dirty="0" smtClean="0"/>
                        <a:t>RAM</a:t>
                      </a:r>
                      <a:endParaRPr lang="en-US" sz="1550" b="1" dirty="0"/>
                    </a:p>
                  </a:txBody>
                  <a:tcPr>
                    <a:solidFill>
                      <a:srgbClr val="EAEFF7"/>
                    </a:solidFill>
                  </a:tcPr>
                </a:tc>
                <a:tc>
                  <a:txBody>
                    <a:bodyPr/>
                    <a:lstStyle/>
                    <a:p>
                      <a:pPr marL="0" lvl="0" indent="0">
                        <a:lnSpc>
                          <a:spcPct val="120000"/>
                        </a:lnSpc>
                        <a:buSzPct val="100000"/>
                        <a:buNone/>
                      </a:pPr>
                      <a:r>
                        <a:rPr lang="en-US" sz="1550" dirty="0"/>
                        <a:t>1GB DDR3 RAM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50" dirty="0"/>
                        <a:t>1GB RAM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50" dirty="0"/>
                        <a:t>512MB RAM</a:t>
                      </a:r>
                    </a:p>
                  </a:txBody>
                  <a:tcPr/>
                </a:tc>
                <a:extLst>
                  <a:ext uri="{0D108BD9-81ED-4DB2-BD59-A6C34878D82A}">
                    <a16:rowId xmlns:a16="http://schemas.microsoft.com/office/drawing/2014/main" val="10002"/>
                  </a:ext>
                </a:extLst>
              </a:tr>
              <a:tr h="339116">
                <a:tc>
                  <a:txBody>
                    <a:bodyPr/>
                    <a:lstStyle/>
                    <a:p>
                      <a:r>
                        <a:rPr lang="tr-TR" sz="1550" b="1" dirty="0" smtClean="0"/>
                        <a:t>Dahili</a:t>
                      </a:r>
                      <a:r>
                        <a:rPr lang="tr-TR" sz="1550" b="1" baseline="0" dirty="0" smtClean="0"/>
                        <a:t> Hafıza</a:t>
                      </a:r>
                      <a:endParaRPr lang="en-US" sz="1550" b="1" dirty="0"/>
                    </a:p>
                  </a:txBody>
                  <a:tcPr/>
                </a:tc>
                <a:tc>
                  <a:txBody>
                    <a:bodyPr/>
                    <a:lstStyle/>
                    <a:p>
                      <a:pPr marL="0" lvl="0" indent="0">
                        <a:lnSpc>
                          <a:spcPct val="120000"/>
                        </a:lnSpc>
                        <a:buSzPct val="100000"/>
                        <a:buNone/>
                      </a:pPr>
                      <a:r>
                        <a:rPr lang="en-US" sz="1550" dirty="0"/>
                        <a:t>32GB Flash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50" dirty="0"/>
                        <a:t>4GB Flash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50" dirty="0"/>
                        <a:t>4GB Flash</a:t>
                      </a:r>
                    </a:p>
                  </a:txBody>
                  <a:tcPr/>
                </a:tc>
                <a:extLst>
                  <a:ext uri="{0D108BD9-81ED-4DB2-BD59-A6C34878D82A}">
                    <a16:rowId xmlns:a16="http://schemas.microsoft.com/office/drawing/2014/main" val="10003"/>
                  </a:ext>
                </a:extLst>
              </a:tr>
              <a:tr h="339116">
                <a:tc>
                  <a:txBody>
                    <a:bodyPr/>
                    <a:lstStyle/>
                    <a:p>
                      <a:r>
                        <a:rPr lang="fr-FR" sz="1550" b="1" dirty="0"/>
                        <a:t>ISDN port</a:t>
                      </a:r>
                      <a:endParaRPr lang="en-US" sz="1550" b="1" dirty="0"/>
                    </a:p>
                  </a:txBody>
                  <a:tcPr/>
                </a:tc>
                <a:tc>
                  <a:txBody>
                    <a:bodyPr/>
                    <a:lstStyle/>
                    <a:p>
                      <a:pPr marL="0" lvl="0" indent="0">
                        <a:lnSpc>
                          <a:spcPct val="120000"/>
                        </a:lnSpc>
                        <a:buSzPct val="100000"/>
                        <a:buNone/>
                      </a:pPr>
                      <a:r>
                        <a:rPr lang="tr-TR" sz="1550" dirty="0" smtClean="0"/>
                        <a:t>Entegre</a:t>
                      </a:r>
                      <a:r>
                        <a:rPr lang="en-US" sz="1550" dirty="0" smtClean="0"/>
                        <a:t> </a:t>
                      </a:r>
                      <a:r>
                        <a:rPr lang="en-US" sz="1550" dirty="0"/>
                        <a:t>1x</a:t>
                      </a:r>
                      <a:r>
                        <a:rPr lang="en-US" sz="1550" baseline="0" dirty="0"/>
                        <a:t> </a:t>
                      </a:r>
                      <a:r>
                        <a:rPr lang="en-US" sz="1550" dirty="0"/>
                        <a:t>E1/T1/J1 port</a:t>
                      </a:r>
                    </a:p>
                  </a:txBody>
                  <a:tcPr/>
                </a:tc>
                <a:tc>
                  <a:txBody>
                    <a:bodyPr/>
                    <a:lstStyle/>
                    <a:p>
                      <a:r>
                        <a:rPr lang="tr-TR" sz="1550" dirty="0" smtClean="0"/>
                        <a:t>Entegre</a:t>
                      </a:r>
                      <a:endParaRPr lang="en-US" sz="1550" dirty="0"/>
                    </a:p>
                  </a:txBody>
                  <a:tcPr/>
                </a:tc>
                <a:tc>
                  <a:txBody>
                    <a:bodyPr/>
                    <a:lstStyle/>
                    <a:p>
                      <a:r>
                        <a:rPr lang="en-US" sz="1550" dirty="0"/>
                        <a:t>No</a:t>
                      </a:r>
                    </a:p>
                  </a:txBody>
                  <a:tcPr/>
                </a:tc>
                <a:extLst>
                  <a:ext uri="{0D108BD9-81ED-4DB2-BD59-A6C34878D82A}">
                    <a16:rowId xmlns:a16="http://schemas.microsoft.com/office/drawing/2014/main" val="10004"/>
                  </a:ext>
                </a:extLst>
              </a:tr>
              <a:tr h="538805">
                <a:tc>
                  <a:txBody>
                    <a:bodyPr/>
                    <a:lstStyle/>
                    <a:p>
                      <a:r>
                        <a:rPr lang="fr-FR" sz="1550" b="1" dirty="0"/>
                        <a:t>FXO </a:t>
                      </a:r>
                      <a:r>
                        <a:rPr lang="fr-FR" sz="1550" b="1" dirty="0" smtClean="0"/>
                        <a:t>port</a:t>
                      </a:r>
                      <a:endParaRPr lang="en-US" sz="1550" b="1" dirty="0"/>
                    </a:p>
                  </a:txBody>
                  <a:tcPr/>
                </a:tc>
                <a:tc>
                  <a:txBody>
                    <a:bodyPr/>
                    <a:lstStyle/>
                    <a:p>
                      <a:pPr marL="0" lvl="0" indent="0">
                        <a:lnSpc>
                          <a:spcPct val="120000"/>
                        </a:lnSpc>
                        <a:buSzPct val="100000"/>
                        <a:buNone/>
                      </a:pPr>
                      <a:r>
                        <a:rPr lang="fr-FR" sz="1550" dirty="0"/>
                        <a:t>2</a:t>
                      </a:r>
                      <a:endParaRPr lang="en-US" sz="1550" dirty="0"/>
                    </a:p>
                  </a:txBody>
                  <a:tcPr/>
                </a:tc>
                <a:tc>
                  <a:txBody>
                    <a:bodyPr/>
                    <a:lstStyle/>
                    <a:p>
                      <a:r>
                        <a:rPr lang="fr-FR" sz="1550" dirty="0"/>
                        <a:t>UCM6202</a:t>
                      </a:r>
                      <a:r>
                        <a:rPr lang="fr-FR" sz="1550" baseline="0" dirty="0"/>
                        <a:t>: 2; UCM6204: 4; UCM6208: 8; </a:t>
                      </a:r>
                      <a:endParaRPr lang="en-US" sz="15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550" dirty="0"/>
                        <a:t>UCM6102</a:t>
                      </a:r>
                      <a:r>
                        <a:rPr lang="fr-FR" sz="1550" baseline="0" dirty="0"/>
                        <a:t>: 2; UCM6104: 4; UCM6108: 8; </a:t>
                      </a:r>
                      <a:r>
                        <a:rPr lang="en-US" sz="1550" baseline="0" dirty="0"/>
                        <a:t>UCM6116: 16</a:t>
                      </a:r>
                      <a:endParaRPr lang="en-US" sz="1550" dirty="0"/>
                    </a:p>
                  </a:txBody>
                  <a:tcPr/>
                </a:tc>
                <a:extLst>
                  <a:ext uri="{0D108BD9-81ED-4DB2-BD59-A6C34878D82A}">
                    <a16:rowId xmlns:a16="http://schemas.microsoft.com/office/drawing/2014/main" val="10005"/>
                  </a:ext>
                </a:extLst>
              </a:tr>
              <a:tr h="311940">
                <a:tc>
                  <a:txBody>
                    <a:bodyPr/>
                    <a:lstStyle/>
                    <a:p>
                      <a:r>
                        <a:rPr lang="fr-FR" sz="1550" b="1" dirty="0"/>
                        <a:t>FXS </a:t>
                      </a:r>
                      <a:r>
                        <a:rPr lang="fr-FR" sz="1550" b="1" dirty="0" smtClean="0"/>
                        <a:t>port</a:t>
                      </a:r>
                      <a:endParaRPr lang="en-US" sz="1550" b="1" dirty="0"/>
                    </a:p>
                  </a:txBody>
                  <a:tcPr/>
                </a:tc>
                <a:tc>
                  <a:txBody>
                    <a:bodyPr/>
                    <a:lstStyle/>
                    <a:p>
                      <a:r>
                        <a:rPr lang="fr-FR" sz="1550" dirty="0"/>
                        <a:t>2</a:t>
                      </a:r>
                      <a:endParaRPr lang="en-US" sz="1550" dirty="0"/>
                    </a:p>
                  </a:txBody>
                  <a:tcPr/>
                </a:tc>
                <a:tc>
                  <a:txBody>
                    <a:bodyPr/>
                    <a:lstStyle/>
                    <a:p>
                      <a:r>
                        <a:rPr lang="fr-FR" sz="1550" dirty="0"/>
                        <a:t>2</a:t>
                      </a:r>
                      <a:endParaRPr lang="en-US" sz="1550" dirty="0"/>
                    </a:p>
                  </a:txBody>
                  <a:tcPr/>
                </a:tc>
                <a:tc>
                  <a:txBody>
                    <a:bodyPr/>
                    <a:lstStyle/>
                    <a:p>
                      <a:r>
                        <a:rPr lang="en-US" sz="1550" dirty="0"/>
                        <a:t>2</a:t>
                      </a:r>
                    </a:p>
                  </a:txBody>
                  <a:tcPr/>
                </a:tc>
                <a:extLst>
                  <a:ext uri="{0D108BD9-81ED-4DB2-BD59-A6C34878D82A}">
                    <a16:rowId xmlns:a16="http://schemas.microsoft.com/office/drawing/2014/main" val="10006"/>
                  </a:ext>
                </a:extLst>
              </a:tr>
              <a:tr h="792711">
                <a:tc>
                  <a:txBody>
                    <a:bodyPr/>
                    <a:lstStyle/>
                    <a:p>
                      <a:r>
                        <a:rPr lang="tr-TR" sz="1550" b="1" dirty="0" smtClean="0"/>
                        <a:t>Ethernet portları</a:t>
                      </a:r>
                      <a:endParaRPr lang="en-US" sz="1550" b="1" dirty="0"/>
                    </a:p>
                  </a:txBody>
                  <a:tcPr/>
                </a:tc>
                <a:tc gridSpan="2">
                  <a:txBody>
                    <a:bodyPr/>
                    <a:lstStyle/>
                    <a:p>
                      <a:pPr marL="0" lvl="0" indent="0">
                        <a:lnSpc>
                          <a:spcPct val="120000"/>
                        </a:lnSpc>
                        <a:buSzPct val="100000"/>
                        <a:buNone/>
                      </a:pPr>
                      <a:r>
                        <a:rPr lang="tr-TR" sz="1550" dirty="0" smtClean="0"/>
                        <a:t>İkili</a:t>
                      </a:r>
                      <a:r>
                        <a:rPr lang="en-US" sz="1550" dirty="0" smtClean="0"/>
                        <a:t> </a:t>
                      </a:r>
                      <a:r>
                        <a:rPr lang="en-US" sz="1550" dirty="0"/>
                        <a:t>Gigabit RJ45 </a:t>
                      </a:r>
                      <a:r>
                        <a:rPr lang="en-US" sz="1550" dirty="0" smtClean="0"/>
                        <a:t>port</a:t>
                      </a:r>
                      <a:r>
                        <a:rPr lang="tr-TR" sz="1550" dirty="0" smtClean="0"/>
                        <a:t>u,</a:t>
                      </a:r>
                      <a:r>
                        <a:rPr lang="en-US" sz="1550" dirty="0" smtClean="0"/>
                        <a:t> </a:t>
                      </a:r>
                      <a:r>
                        <a:rPr lang="tr-TR" sz="1550" dirty="0" smtClean="0"/>
                        <a:t>entegre </a:t>
                      </a:r>
                      <a:r>
                        <a:rPr lang="en-US" sz="1550" dirty="0" err="1" smtClean="0"/>
                        <a:t>PoE</a:t>
                      </a:r>
                      <a:r>
                        <a:rPr lang="en-US" sz="1550" dirty="0"/>
                        <a:t>+ </a:t>
                      </a:r>
                      <a:r>
                        <a:rPr lang="tr-TR" sz="1550" dirty="0" smtClean="0"/>
                        <a:t>destekli </a:t>
                      </a:r>
                      <a:r>
                        <a:rPr lang="en-US" sz="1550" dirty="0" smtClean="0"/>
                        <a:t>(IEEE </a:t>
                      </a:r>
                      <a:r>
                        <a:rPr lang="en-US" sz="1550" dirty="0"/>
                        <a:t>802.3at-2009)</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550" dirty="0" smtClean="0"/>
                        <a:t>Tek</a:t>
                      </a:r>
                      <a:r>
                        <a:rPr lang="en-US" sz="1550" dirty="0" smtClean="0"/>
                        <a:t> </a:t>
                      </a:r>
                      <a:r>
                        <a:rPr lang="en-US" sz="1550" dirty="0"/>
                        <a:t>(UCM6108, UCM6116) </a:t>
                      </a:r>
                      <a:r>
                        <a:rPr lang="tr-TR" sz="1550" dirty="0" smtClean="0"/>
                        <a:t>veya</a:t>
                      </a:r>
                      <a:r>
                        <a:rPr lang="en-US" sz="1550" dirty="0" smtClean="0"/>
                        <a:t> </a:t>
                      </a:r>
                      <a:r>
                        <a:rPr lang="tr-TR" sz="1550" dirty="0" smtClean="0"/>
                        <a:t>Çift</a:t>
                      </a:r>
                      <a:r>
                        <a:rPr lang="en-US" sz="1550" dirty="0" smtClean="0"/>
                        <a:t> </a:t>
                      </a:r>
                      <a:r>
                        <a:rPr lang="en-US" sz="1550" dirty="0"/>
                        <a:t>(UCM6102, UCM6104) Gigabit RJ45 </a:t>
                      </a:r>
                      <a:r>
                        <a:rPr lang="en-US" sz="1550" dirty="0" smtClean="0"/>
                        <a:t>port</a:t>
                      </a:r>
                      <a:r>
                        <a:rPr lang="tr-TR" sz="1550" dirty="0" smtClean="0"/>
                        <a:t>u,</a:t>
                      </a:r>
                      <a:r>
                        <a:rPr lang="tr-TR" sz="1550" baseline="0" dirty="0" smtClean="0"/>
                        <a:t> entegre </a:t>
                      </a:r>
                      <a:r>
                        <a:rPr lang="en-US" sz="1550" dirty="0" err="1" smtClean="0"/>
                        <a:t>PoE</a:t>
                      </a:r>
                      <a:r>
                        <a:rPr lang="en-US" sz="1550" dirty="0"/>
                        <a:t>+ </a:t>
                      </a:r>
                      <a:r>
                        <a:rPr lang="tr-TR" sz="1550" dirty="0" smtClean="0"/>
                        <a:t>destekli</a:t>
                      </a:r>
                      <a:r>
                        <a:rPr lang="en-US" sz="1550" dirty="0" smtClean="0"/>
                        <a:t>(IEEE </a:t>
                      </a:r>
                      <a:r>
                        <a:rPr lang="en-US" sz="1550" dirty="0"/>
                        <a:t>802.3at-2009)</a:t>
                      </a:r>
                    </a:p>
                  </a:txBody>
                  <a:tcPr/>
                </a:tc>
                <a:extLst>
                  <a:ext uri="{0D108BD9-81ED-4DB2-BD59-A6C34878D82A}">
                    <a16:rowId xmlns:a16="http://schemas.microsoft.com/office/drawing/2014/main" val="10007"/>
                  </a:ext>
                </a:extLst>
              </a:tr>
              <a:tr h="311940">
                <a:tc>
                  <a:txBody>
                    <a:bodyPr/>
                    <a:lstStyle/>
                    <a:p>
                      <a:r>
                        <a:rPr lang="fr-FR" sz="1550" b="1" dirty="0"/>
                        <a:t>USB </a:t>
                      </a:r>
                      <a:r>
                        <a:rPr lang="tr-TR" sz="1550" b="1" dirty="0" smtClean="0"/>
                        <a:t>ve</a:t>
                      </a:r>
                      <a:r>
                        <a:rPr lang="tr-TR" sz="1550" b="1" baseline="0" dirty="0" smtClean="0"/>
                        <a:t> SD kart girişi</a:t>
                      </a:r>
                      <a:endParaRPr lang="en-US" sz="1550" b="1" dirty="0"/>
                    </a:p>
                  </a:txBody>
                  <a:tcPr/>
                </a:tc>
                <a:tc>
                  <a:txBody>
                    <a:bodyPr/>
                    <a:lstStyle/>
                    <a:p>
                      <a:r>
                        <a:rPr lang="tr-TR" sz="1550" dirty="0" smtClean="0"/>
                        <a:t>Evet</a:t>
                      </a:r>
                      <a:endParaRPr lang="en-US" sz="1550" dirty="0"/>
                    </a:p>
                  </a:txBody>
                  <a:tcPr/>
                </a:tc>
                <a:tc>
                  <a:txBody>
                    <a:bodyPr/>
                    <a:lstStyle/>
                    <a:p>
                      <a:r>
                        <a:rPr lang="tr-TR" sz="1550" dirty="0" smtClean="0"/>
                        <a:t>Evet</a:t>
                      </a:r>
                      <a:endParaRPr lang="en-US" sz="1550" dirty="0"/>
                    </a:p>
                  </a:txBody>
                  <a:tcPr/>
                </a:tc>
                <a:tc>
                  <a:txBody>
                    <a:bodyPr/>
                    <a:lstStyle/>
                    <a:p>
                      <a:r>
                        <a:rPr lang="tr-TR" sz="1550" dirty="0" smtClean="0"/>
                        <a:t>Evet</a:t>
                      </a:r>
                      <a:endParaRPr lang="en-US" sz="1550" dirty="0"/>
                    </a:p>
                  </a:txBody>
                  <a:tcPr/>
                </a:tc>
                <a:extLst>
                  <a:ext uri="{0D108BD9-81ED-4DB2-BD59-A6C34878D82A}">
                    <a16:rowId xmlns:a16="http://schemas.microsoft.com/office/drawing/2014/main" val="10008"/>
                  </a:ext>
                </a:extLst>
              </a:tr>
              <a:tr h="339116">
                <a:tc>
                  <a:txBody>
                    <a:bodyPr/>
                    <a:lstStyle/>
                    <a:p>
                      <a:r>
                        <a:rPr lang="tr-TR" sz="1550" b="1" dirty="0" smtClean="0"/>
                        <a:t>Entegre</a:t>
                      </a:r>
                      <a:r>
                        <a:rPr lang="fr-FR" sz="1550" b="1" dirty="0" smtClean="0"/>
                        <a:t> </a:t>
                      </a:r>
                      <a:r>
                        <a:rPr lang="fr-FR" sz="1550" b="1" dirty="0"/>
                        <a:t>NAT router</a:t>
                      </a:r>
                      <a:endParaRPr lang="en-US" sz="1550" b="1" dirty="0"/>
                    </a:p>
                  </a:txBody>
                  <a:tcPr/>
                </a:tc>
                <a:tc>
                  <a:txBody>
                    <a:bodyPr/>
                    <a:lstStyle/>
                    <a:p>
                      <a:pPr marL="0" lvl="0" indent="0">
                        <a:lnSpc>
                          <a:spcPct val="120000"/>
                        </a:lnSpc>
                        <a:buSzPct val="100000"/>
                        <a:buNone/>
                      </a:pPr>
                      <a:r>
                        <a:rPr lang="tr-TR" sz="1550" dirty="0" smtClean="0"/>
                        <a:t>Evet</a:t>
                      </a:r>
                      <a:endParaRPr lang="en-US" sz="1550" dirty="0"/>
                    </a:p>
                  </a:txBody>
                  <a:tcPr/>
                </a:tc>
                <a:tc>
                  <a:txBody>
                    <a:bodyPr/>
                    <a:lstStyle/>
                    <a:p>
                      <a:r>
                        <a:rPr lang="tr-TR" sz="1550" dirty="0" smtClean="0"/>
                        <a:t>Evet</a:t>
                      </a:r>
                      <a:endParaRPr lang="en-US" sz="1550" dirty="0"/>
                    </a:p>
                  </a:txBody>
                  <a:tcPr/>
                </a:tc>
                <a:tc>
                  <a:txBody>
                    <a:bodyPr/>
                    <a:lstStyle/>
                    <a:p>
                      <a:r>
                        <a:rPr lang="tr-TR" sz="1550" dirty="0" smtClean="0"/>
                        <a:t>Evet</a:t>
                      </a:r>
                      <a:r>
                        <a:rPr lang="en-US" sz="1550" dirty="0" smtClean="0"/>
                        <a:t> </a:t>
                      </a:r>
                      <a:r>
                        <a:rPr lang="en-US" sz="1550" dirty="0"/>
                        <a:t>(UCM6102 only)</a:t>
                      </a:r>
                    </a:p>
                  </a:txBody>
                  <a:tcPr/>
                </a:tc>
                <a:extLst>
                  <a:ext uri="{0D108BD9-81ED-4DB2-BD59-A6C34878D82A}">
                    <a16:rowId xmlns:a16="http://schemas.microsoft.com/office/drawing/2014/main" val="10009"/>
                  </a:ext>
                </a:extLst>
              </a:tr>
              <a:tr h="538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50" b="1" dirty="0" smtClean="0"/>
                        <a:t>LED göstergeleri ve grafik LCD Ekran</a:t>
                      </a:r>
                      <a:endParaRPr lang="en-US" sz="1550" b="1" dirty="0"/>
                    </a:p>
                  </a:txBody>
                  <a:tcPr/>
                </a:tc>
                <a:tc>
                  <a:txBody>
                    <a:bodyPr/>
                    <a:lstStyle/>
                    <a:p>
                      <a:r>
                        <a:rPr lang="tr-TR" sz="1550" dirty="0" smtClean="0"/>
                        <a:t>Evet</a:t>
                      </a:r>
                      <a:endParaRPr lang="en-US" sz="1550" dirty="0"/>
                    </a:p>
                  </a:txBody>
                  <a:tcPr/>
                </a:tc>
                <a:tc>
                  <a:txBody>
                    <a:bodyPr/>
                    <a:lstStyle/>
                    <a:p>
                      <a:r>
                        <a:rPr lang="tr-TR" sz="1550" dirty="0" smtClean="0"/>
                        <a:t>Evet</a:t>
                      </a:r>
                      <a:endParaRPr lang="en-US" sz="1550" dirty="0"/>
                    </a:p>
                  </a:txBody>
                  <a:tcPr/>
                </a:tc>
                <a:tc>
                  <a:txBody>
                    <a:bodyPr/>
                    <a:lstStyle/>
                    <a:p>
                      <a:r>
                        <a:rPr lang="tr-TR" sz="1550" dirty="0" smtClean="0"/>
                        <a:t>Evet</a:t>
                      </a:r>
                      <a:endParaRPr lang="en-US" sz="1550" dirty="0"/>
                    </a:p>
                  </a:txBody>
                  <a:tcPr/>
                </a:tc>
                <a:extLst>
                  <a:ext uri="{0D108BD9-81ED-4DB2-BD59-A6C34878D82A}">
                    <a16:rowId xmlns:a16="http://schemas.microsoft.com/office/drawing/2014/main" val="10010"/>
                  </a:ext>
                </a:extLst>
              </a:tr>
            </a:tbl>
          </a:graphicData>
        </a:graphic>
      </p:graphicFrame>
      <p:sp>
        <p:nvSpPr>
          <p:cNvPr id="11" name="Content Placeholder 2"/>
          <p:cNvSpPr txBox="1">
            <a:spLocks/>
          </p:cNvSpPr>
          <p:nvPr/>
        </p:nvSpPr>
        <p:spPr>
          <a:xfrm>
            <a:off x="101600" y="757164"/>
            <a:ext cx="4038600" cy="632909"/>
          </a:xfrm>
          <a:prstGeom prst="rect">
            <a:avLst/>
          </a:prstGeom>
        </p:spPr>
        <p:txBody>
          <a:bodyPr>
            <a:noAutofit/>
          </a:bodyPr>
          <a:lstStyle/>
          <a:p>
            <a:pPr>
              <a:spcBef>
                <a:spcPct val="20000"/>
              </a:spcBef>
              <a:defRPr/>
            </a:pPr>
            <a:r>
              <a:rPr lang="en-US" sz="2800" b="1" dirty="0">
                <a:solidFill>
                  <a:srgbClr val="0000B4"/>
                </a:solidFill>
              </a:rPr>
              <a:t>Hardware Specifications</a:t>
            </a:r>
          </a:p>
        </p:txBody>
      </p:sp>
    </p:spTree>
    <p:extLst>
      <p:ext uri="{BB962C8B-B14F-4D97-AF65-F5344CB8AC3E}">
        <p14:creationId xmlns:p14="http://schemas.microsoft.com/office/powerpoint/2010/main" val="8171997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4294967295"/>
          </p:nvPr>
        </p:nvSpPr>
        <p:spPr>
          <a:xfrm>
            <a:off x="308239" y="2606884"/>
            <a:ext cx="7924800" cy="3962400"/>
          </a:xfrm>
        </p:spPr>
        <p:txBody>
          <a:bodyPr>
            <a:noAutofit/>
          </a:bodyPr>
          <a:lstStyle/>
          <a:p>
            <a:r>
              <a:rPr lang="en-US" sz="1800" b="1" dirty="0"/>
              <a:t>Pattern:</a:t>
            </a:r>
            <a:r>
              <a:rPr lang="en-US" sz="1800" dirty="0"/>
              <a:t> It is similar to dial plan.</a:t>
            </a:r>
          </a:p>
          <a:p>
            <a:pPr marL="0" indent="0">
              <a:buNone/>
            </a:pPr>
            <a:endParaRPr lang="en-US" sz="1800" dirty="0"/>
          </a:p>
          <a:p>
            <a:pPr marL="0" indent="0">
              <a:buNone/>
            </a:pPr>
            <a:r>
              <a:rPr lang="en-US" sz="1800" dirty="0"/>
              <a:t>     All patterns are prefixed by the “</a:t>
            </a:r>
            <a:r>
              <a:rPr lang="en-US" sz="1800" b="1" dirty="0"/>
              <a:t>_</a:t>
            </a:r>
            <a:r>
              <a:rPr lang="en-US" sz="1800" dirty="0"/>
              <a:t>” character.</a:t>
            </a:r>
          </a:p>
          <a:p>
            <a:pPr marL="0" indent="0">
              <a:buNone/>
            </a:pPr>
            <a:endParaRPr lang="en-US" sz="1800" dirty="0"/>
          </a:p>
          <a:p>
            <a:pPr marL="0" indent="0">
              <a:buNone/>
            </a:pPr>
            <a:r>
              <a:rPr lang="en-US" sz="1800" dirty="0"/>
              <a:t>     </a:t>
            </a:r>
            <a:r>
              <a:rPr lang="en-US" sz="1800" b="1" dirty="0"/>
              <a:t>N</a:t>
            </a:r>
            <a:r>
              <a:rPr lang="en-US" sz="1800" dirty="0"/>
              <a:t> = Any digit from 2-9</a:t>
            </a:r>
          </a:p>
          <a:p>
            <a:pPr marL="0" indent="0">
              <a:buNone/>
            </a:pPr>
            <a:r>
              <a:rPr lang="en-US" sz="1800" dirty="0"/>
              <a:t>     </a:t>
            </a:r>
            <a:r>
              <a:rPr lang="en-US" sz="1800" b="1" dirty="0"/>
              <a:t>. </a:t>
            </a:r>
            <a:r>
              <a:rPr lang="en-US" sz="1800" dirty="0"/>
              <a:t> = Wildcard, matches one or more characters</a:t>
            </a:r>
          </a:p>
          <a:p>
            <a:pPr marL="0" indent="0">
              <a:buNone/>
            </a:pPr>
            <a:r>
              <a:rPr lang="en-US" sz="1800" dirty="0"/>
              <a:t>     </a:t>
            </a:r>
            <a:r>
              <a:rPr lang="en-US" sz="1800" b="1" dirty="0"/>
              <a:t>! </a:t>
            </a:r>
            <a:r>
              <a:rPr lang="en-US" sz="1800" dirty="0"/>
              <a:t> = Wildcard, matches zero or more characters immediately</a:t>
            </a:r>
          </a:p>
          <a:p>
            <a:pPr marL="0" indent="0">
              <a:buNone/>
            </a:pPr>
            <a:r>
              <a:rPr lang="en-US" sz="1800" dirty="0"/>
              <a:t>     </a:t>
            </a:r>
            <a:r>
              <a:rPr lang="en-US" sz="1800" b="1" dirty="0"/>
              <a:t>X</a:t>
            </a:r>
            <a:r>
              <a:rPr lang="en-US" sz="1800" dirty="0"/>
              <a:t> = Any Digit from 0-9</a:t>
            </a:r>
          </a:p>
          <a:p>
            <a:pPr marL="0" indent="0">
              <a:buNone/>
            </a:pPr>
            <a:r>
              <a:rPr lang="en-US" sz="1800" dirty="0"/>
              <a:t>     </a:t>
            </a:r>
            <a:r>
              <a:rPr lang="en-US" sz="1800" b="1" dirty="0"/>
              <a:t>Z</a:t>
            </a:r>
            <a:r>
              <a:rPr lang="en-US" sz="1800" dirty="0"/>
              <a:t> = Any Digit from 1-9</a:t>
            </a:r>
          </a:p>
          <a:p>
            <a:pPr marL="0" indent="0">
              <a:buNone/>
            </a:pPr>
            <a:endParaRPr lang="en-US" sz="1800" dirty="0"/>
          </a:p>
        </p:txBody>
      </p:sp>
      <p:sp>
        <p:nvSpPr>
          <p:cNvPr id="12" name="Content Placeholder 2"/>
          <p:cNvSpPr txBox="1">
            <a:spLocks/>
          </p:cNvSpPr>
          <p:nvPr/>
        </p:nvSpPr>
        <p:spPr>
          <a:xfrm>
            <a:off x="308239" y="1997283"/>
            <a:ext cx="6654081" cy="609601"/>
          </a:xfrm>
          <a:prstGeom prst="rect">
            <a:avLst/>
          </a:prstGeom>
        </p:spPr>
        <p:txBody>
          <a:bodyPr vert="horz" lIns="91440" tIns="45720" rIns="91440" bIns="45720" rtlCol="0">
            <a:noAutofit/>
          </a:bodyPr>
          <a:lstStyle/>
          <a:p>
            <a:r>
              <a:rPr lang="en-US" sz="2800" b="1" dirty="0">
                <a:solidFill>
                  <a:srgbClr val="20A9DD"/>
                </a:solidFill>
              </a:rPr>
              <a:t>How to Use Outbound Route Pattern</a:t>
            </a:r>
          </a:p>
        </p:txBody>
      </p:sp>
      <p:sp>
        <p:nvSpPr>
          <p:cNvPr id="5" name="TextBox 4"/>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
        <p:nvSpPr>
          <p:cNvPr id="7" name="TextBox 6"/>
          <p:cNvSpPr txBox="1"/>
          <p:nvPr/>
        </p:nvSpPr>
        <p:spPr>
          <a:xfrm>
            <a:off x="308239" y="1452774"/>
            <a:ext cx="2239429" cy="523220"/>
          </a:xfrm>
          <a:prstGeom prst="rect">
            <a:avLst/>
          </a:prstGeom>
          <a:noFill/>
        </p:spPr>
        <p:txBody>
          <a:bodyPr wrap="square" rtlCol="0">
            <a:spAutoFit/>
          </a:bodyPr>
          <a:lstStyle/>
          <a:p>
            <a:r>
              <a:rPr lang="en-US" sz="2800" b="1" dirty="0">
                <a:solidFill>
                  <a:srgbClr val="000080"/>
                </a:solidFill>
              </a:rPr>
              <a:t>Call Routing</a:t>
            </a:r>
          </a:p>
        </p:txBody>
      </p:sp>
    </p:spTree>
    <p:extLst>
      <p:ext uri="{BB962C8B-B14F-4D97-AF65-F5344CB8AC3E}">
        <p14:creationId xmlns:p14="http://schemas.microsoft.com/office/powerpoint/2010/main" val="25284973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sz="half" idx="4294967295"/>
          </p:nvPr>
        </p:nvSpPr>
        <p:spPr>
          <a:xfrm>
            <a:off x="588818" y="2497281"/>
            <a:ext cx="10993581" cy="3096491"/>
          </a:xfrm>
        </p:spPr>
        <p:txBody>
          <a:bodyPr>
            <a:noAutofit/>
          </a:bodyPr>
          <a:lstStyle/>
          <a:p>
            <a:pPr>
              <a:spcAft>
                <a:spcPts val="600"/>
              </a:spcAft>
            </a:pPr>
            <a:r>
              <a:rPr lang="en-US" sz="1800" b="1" dirty="0"/>
              <a:t>Privilege Level:</a:t>
            </a:r>
            <a:r>
              <a:rPr lang="en-US" sz="1800" dirty="0"/>
              <a:t> There are 4 different types:</a:t>
            </a:r>
          </a:p>
          <a:p>
            <a:pPr lvl="1">
              <a:spcAft>
                <a:spcPts val="600"/>
              </a:spcAft>
            </a:pPr>
            <a:r>
              <a:rPr lang="fr-FR" sz="1800" b="1" dirty="0"/>
              <a:t>DISABLED: </a:t>
            </a:r>
            <a:r>
              <a:rPr lang="fr-FR" sz="1800" dirty="0" err="1"/>
              <a:t>Only</a:t>
            </a:r>
            <a:r>
              <a:rPr lang="fr-FR" sz="1800" dirty="0"/>
              <a:t> the </a:t>
            </a:r>
            <a:r>
              <a:rPr lang="fr-FR" sz="1800" dirty="0" err="1"/>
              <a:t>selected</a:t>
            </a:r>
            <a:r>
              <a:rPr lang="fr-FR" sz="1800" dirty="0"/>
              <a:t> extensions or extension groups are </a:t>
            </a:r>
            <a:r>
              <a:rPr lang="fr-FR" sz="1800" dirty="0" err="1"/>
              <a:t>allowed</a:t>
            </a:r>
            <a:r>
              <a:rPr lang="fr-FR" sz="1800" dirty="0"/>
              <a:t> to use </a:t>
            </a:r>
            <a:r>
              <a:rPr lang="fr-FR" sz="1800" dirty="0" err="1"/>
              <a:t>this</a:t>
            </a:r>
            <a:r>
              <a:rPr lang="fr-FR" sz="1800" dirty="0"/>
              <a:t> </a:t>
            </a:r>
            <a:r>
              <a:rPr lang="fr-FR" sz="1800" dirty="0" err="1"/>
              <a:t>rule</a:t>
            </a:r>
            <a:r>
              <a:rPr lang="fr-FR" sz="1800" dirty="0"/>
              <a:t>, </a:t>
            </a:r>
            <a:r>
              <a:rPr lang="fr-FR" sz="1800" dirty="0" err="1"/>
              <a:t>it</a:t>
            </a:r>
            <a:r>
              <a:rPr lang="fr-FR" sz="1800" dirty="0"/>
              <a:t> </a:t>
            </a:r>
            <a:r>
              <a:rPr lang="fr-FR" sz="1800" dirty="0" err="1"/>
              <a:t>should</a:t>
            </a:r>
            <a:r>
              <a:rPr lang="fr-FR" sz="1800" dirty="0"/>
              <a:t> </a:t>
            </a:r>
            <a:r>
              <a:rPr lang="fr-FR" sz="1800" dirty="0" err="1"/>
              <a:t>be</a:t>
            </a:r>
            <a:r>
              <a:rPr lang="fr-FR" sz="1800" dirty="0"/>
              <a:t> </a:t>
            </a:r>
            <a:r>
              <a:rPr lang="fr-FR" sz="1800" dirty="0" err="1"/>
              <a:t>used</a:t>
            </a:r>
            <a:r>
              <a:rPr lang="fr-FR" sz="1800" dirty="0"/>
              <a:t> </a:t>
            </a:r>
            <a:r>
              <a:rPr lang="fr-FR" sz="1800" dirty="0" err="1"/>
              <a:t>wit</a:t>
            </a:r>
            <a:r>
              <a:rPr lang="fr-FR" sz="1800" dirty="0"/>
              <a:t> the </a:t>
            </a:r>
            <a:r>
              <a:rPr lang="fr-FR" sz="1800" dirty="0" err="1"/>
              <a:t>filter</a:t>
            </a:r>
            <a:r>
              <a:rPr lang="fr-FR" sz="1800" dirty="0"/>
              <a:t> on source caller ID option.</a:t>
            </a:r>
            <a:endParaRPr lang="en-US" sz="1800" dirty="0"/>
          </a:p>
          <a:p>
            <a:pPr lvl="1">
              <a:spcAft>
                <a:spcPts val="600"/>
              </a:spcAft>
            </a:pPr>
            <a:r>
              <a:rPr lang="en-US" sz="1800" b="1" dirty="0"/>
              <a:t>INTERNAL: </a:t>
            </a:r>
            <a:r>
              <a:rPr lang="en-US" sz="1800" dirty="0"/>
              <a:t>the lowest level which can be accessed by anybody. </a:t>
            </a:r>
          </a:p>
          <a:p>
            <a:pPr lvl="1">
              <a:spcAft>
                <a:spcPts val="600"/>
              </a:spcAft>
            </a:pPr>
            <a:r>
              <a:rPr lang="en-US" sz="1800" b="1" dirty="0"/>
              <a:t>LOCAL: </a:t>
            </a:r>
            <a:r>
              <a:rPr lang="en-US" sz="1800" dirty="0"/>
              <a:t>users who have local, national and international level are allowed to use this.</a:t>
            </a:r>
          </a:p>
          <a:p>
            <a:pPr lvl="1">
              <a:spcAft>
                <a:spcPts val="600"/>
              </a:spcAft>
            </a:pPr>
            <a:r>
              <a:rPr lang="en-US" sz="1800" b="1" dirty="0"/>
              <a:t>NATIONAL: </a:t>
            </a:r>
            <a:r>
              <a:rPr lang="en-US" sz="1800" dirty="0"/>
              <a:t>users who have national and international level are allowed to use it.</a:t>
            </a:r>
          </a:p>
          <a:p>
            <a:pPr lvl="1">
              <a:spcAft>
                <a:spcPts val="600"/>
              </a:spcAft>
            </a:pPr>
            <a:r>
              <a:rPr lang="en-US" sz="1800" b="1" dirty="0"/>
              <a:t>INTERNATIONAL</a:t>
            </a:r>
            <a:r>
              <a:rPr lang="en-US" sz="1800" dirty="0"/>
              <a:t>: the highest level which can only be accessed by users with international permission.</a:t>
            </a:r>
          </a:p>
          <a:p>
            <a:pPr>
              <a:spcAft>
                <a:spcPts val="600"/>
              </a:spcAft>
            </a:pPr>
            <a:r>
              <a:rPr lang="en-US" sz="1800" b="1" dirty="0"/>
              <a:t>Password</a:t>
            </a:r>
          </a:p>
          <a:p>
            <a:pPr>
              <a:spcAft>
                <a:spcPts val="600"/>
              </a:spcAft>
              <a:buNone/>
            </a:pPr>
            <a:r>
              <a:rPr lang="en-US" sz="1800" b="1" dirty="0"/>
              <a:t>        </a:t>
            </a:r>
            <a:r>
              <a:rPr lang="en-US" sz="1800" dirty="0"/>
              <a:t>Create password for users to enter before they can use this rule to make outbound calls.</a:t>
            </a:r>
          </a:p>
        </p:txBody>
      </p:sp>
      <p:sp>
        <p:nvSpPr>
          <p:cNvPr id="12" name="Content Placeholder 2"/>
          <p:cNvSpPr txBox="1">
            <a:spLocks/>
          </p:cNvSpPr>
          <p:nvPr/>
        </p:nvSpPr>
        <p:spPr>
          <a:xfrm>
            <a:off x="267419" y="1796182"/>
            <a:ext cx="6654081" cy="609601"/>
          </a:xfrm>
          <a:prstGeom prst="rect">
            <a:avLst/>
          </a:prstGeom>
        </p:spPr>
        <p:txBody>
          <a:bodyPr vert="horz" lIns="91440" tIns="45720" rIns="91440" bIns="45720" rtlCol="0">
            <a:noAutofit/>
          </a:bodyPr>
          <a:lstStyle/>
          <a:p>
            <a:r>
              <a:rPr lang="en-US" sz="2800" b="1" dirty="0">
                <a:solidFill>
                  <a:srgbClr val="20A9DD"/>
                </a:solidFill>
              </a:rPr>
              <a:t>How to Manage Outbound Route</a:t>
            </a:r>
          </a:p>
        </p:txBody>
      </p:sp>
      <p:sp>
        <p:nvSpPr>
          <p:cNvPr id="6" name="TextBox 5"/>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
        <p:nvSpPr>
          <p:cNvPr id="7" name="TextBox 6"/>
          <p:cNvSpPr txBox="1"/>
          <p:nvPr/>
        </p:nvSpPr>
        <p:spPr>
          <a:xfrm>
            <a:off x="-1559620" y="1309033"/>
            <a:ext cx="5676900" cy="523220"/>
          </a:xfrm>
          <a:prstGeom prst="rect">
            <a:avLst/>
          </a:prstGeom>
          <a:noFill/>
        </p:spPr>
        <p:txBody>
          <a:bodyPr wrap="square" rtlCol="0">
            <a:spAutoFit/>
          </a:bodyPr>
          <a:lstStyle/>
          <a:p>
            <a:pPr algn="ctr"/>
            <a:r>
              <a:rPr lang="en-US" sz="2800" b="1" dirty="0">
                <a:solidFill>
                  <a:srgbClr val="000080"/>
                </a:solidFill>
              </a:rPr>
              <a:t>Call Routing</a:t>
            </a:r>
          </a:p>
        </p:txBody>
      </p:sp>
    </p:spTree>
    <p:extLst>
      <p:ext uri="{BB962C8B-B14F-4D97-AF65-F5344CB8AC3E}">
        <p14:creationId xmlns:p14="http://schemas.microsoft.com/office/powerpoint/2010/main" val="3471693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5550" y="2363198"/>
            <a:ext cx="5516972" cy="1446550"/>
          </a:xfrm>
          <a:prstGeom prst="rect">
            <a:avLst/>
          </a:prstGeom>
          <a:noFill/>
        </p:spPr>
        <p:txBody>
          <a:bodyPr wrap="square" rtlCol="0">
            <a:spAutoFit/>
          </a:bodyPr>
          <a:lstStyle/>
          <a:p>
            <a:pPr marL="228600" indent="-228600">
              <a:lnSpc>
                <a:spcPct val="110000"/>
              </a:lnSpc>
              <a:buFont typeface="Arial" pitchFamily="34" charset="0"/>
              <a:buChar char="•"/>
            </a:pPr>
            <a:r>
              <a:rPr lang="en-US" sz="2000" dirty="0"/>
              <a:t>Allow only Specific users to use specific outbound routes</a:t>
            </a:r>
          </a:p>
          <a:p>
            <a:pPr marL="228600" indent="-228600">
              <a:lnSpc>
                <a:spcPct val="110000"/>
              </a:lnSpc>
              <a:buFont typeface="Arial" pitchFamily="34" charset="0"/>
              <a:buChar char="•"/>
            </a:pPr>
            <a:r>
              <a:rPr lang="en-US" sz="2000" dirty="0"/>
              <a:t>Allow group of extensions to use specific outbound routes</a:t>
            </a:r>
          </a:p>
        </p:txBody>
      </p:sp>
      <p:pic>
        <p:nvPicPr>
          <p:cNvPr id="2" name="Picture 1"/>
          <p:cNvPicPr>
            <a:picLocks noChangeAspect="1"/>
          </p:cNvPicPr>
          <p:nvPr/>
        </p:nvPicPr>
        <p:blipFill>
          <a:blip r:embed="rId2"/>
          <a:stretch>
            <a:fillRect/>
          </a:stretch>
        </p:blipFill>
        <p:spPr>
          <a:xfrm>
            <a:off x="5949902" y="2363198"/>
            <a:ext cx="5501506" cy="3902653"/>
          </a:xfrm>
          <a:prstGeom prst="rect">
            <a:avLst/>
          </a:prstGeom>
          <a:effectLst>
            <a:outerShdw blurRad="50800" dist="38100" dir="18900000" algn="bl" rotWithShape="0">
              <a:prstClr val="black">
                <a:alpha val="40000"/>
              </a:prstClr>
            </a:outerShdw>
          </a:effectLst>
        </p:spPr>
      </p:pic>
      <p:pic>
        <p:nvPicPr>
          <p:cNvPr id="3" name="Picture 2"/>
          <p:cNvPicPr>
            <a:picLocks noChangeAspect="1"/>
          </p:cNvPicPr>
          <p:nvPr/>
        </p:nvPicPr>
        <p:blipFill>
          <a:blip r:embed="rId3"/>
          <a:stretch>
            <a:fillRect/>
          </a:stretch>
        </p:blipFill>
        <p:spPr>
          <a:xfrm>
            <a:off x="235550" y="3819650"/>
            <a:ext cx="5620840" cy="2021689"/>
          </a:xfrm>
          <a:prstGeom prst="rect">
            <a:avLst/>
          </a:prstGeom>
          <a:effectLst>
            <a:outerShdw blurRad="50800" dist="38100" dir="18900000" algn="bl" rotWithShape="0">
              <a:prstClr val="black">
                <a:alpha val="40000"/>
              </a:prstClr>
            </a:outerShdw>
          </a:effectLst>
        </p:spPr>
      </p:pic>
      <p:sp>
        <p:nvSpPr>
          <p:cNvPr id="12" name="Content Placeholder 2"/>
          <p:cNvSpPr txBox="1">
            <a:spLocks/>
          </p:cNvSpPr>
          <p:nvPr/>
        </p:nvSpPr>
        <p:spPr>
          <a:xfrm>
            <a:off x="235550" y="1794975"/>
            <a:ext cx="8268136" cy="609601"/>
          </a:xfrm>
          <a:prstGeom prst="rect">
            <a:avLst/>
          </a:prstGeom>
        </p:spPr>
        <p:txBody>
          <a:bodyPr vert="horz" lIns="91440" tIns="45720" rIns="91440" bIns="45720" rtlCol="0">
            <a:noAutofit/>
          </a:bodyPr>
          <a:lstStyle/>
          <a:p>
            <a:r>
              <a:rPr lang="en-US" sz="2800" b="1" dirty="0">
                <a:solidFill>
                  <a:srgbClr val="20A9DD"/>
                </a:solidFill>
              </a:rPr>
              <a:t>How to Filter users allowed to use Outbound Route</a:t>
            </a:r>
          </a:p>
        </p:txBody>
      </p:sp>
      <p:sp>
        <p:nvSpPr>
          <p:cNvPr id="7" name="TextBox 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
        <p:nvSpPr>
          <p:cNvPr id="10" name="TextBox 9"/>
          <p:cNvSpPr txBox="1"/>
          <p:nvPr/>
        </p:nvSpPr>
        <p:spPr>
          <a:xfrm>
            <a:off x="235550" y="1345104"/>
            <a:ext cx="2111711" cy="523220"/>
          </a:xfrm>
          <a:prstGeom prst="rect">
            <a:avLst/>
          </a:prstGeom>
          <a:noFill/>
        </p:spPr>
        <p:txBody>
          <a:bodyPr wrap="square" rtlCol="0">
            <a:spAutoFit/>
          </a:bodyPr>
          <a:lstStyle/>
          <a:p>
            <a:r>
              <a:rPr lang="en-US" sz="2800" b="1" dirty="0">
                <a:solidFill>
                  <a:srgbClr val="000080"/>
                </a:solidFill>
              </a:rPr>
              <a:t>Call Routing</a:t>
            </a:r>
          </a:p>
        </p:txBody>
      </p:sp>
    </p:spTree>
    <p:extLst>
      <p:ext uri="{BB962C8B-B14F-4D97-AF65-F5344CB8AC3E}">
        <p14:creationId xmlns:p14="http://schemas.microsoft.com/office/powerpoint/2010/main" val="4250889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32519" y="2457676"/>
            <a:ext cx="11030081" cy="1446550"/>
          </a:xfrm>
          <a:prstGeom prst="rect">
            <a:avLst/>
          </a:prstGeom>
          <a:noFill/>
        </p:spPr>
        <p:txBody>
          <a:bodyPr wrap="square" rtlCol="0">
            <a:spAutoFit/>
          </a:bodyPr>
          <a:lstStyle/>
          <a:p>
            <a:pPr marL="285750" indent="-285750">
              <a:buFont typeface="Wingdings" charset="0"/>
              <a:buChar char="q"/>
            </a:pPr>
            <a:r>
              <a:rPr lang="en-US" dirty="0"/>
              <a:t>The UCM6XXX supports PIN Groups. Once PIN Groups feature is configured, users can apply PIN Groups to a specific outbound routes. </a:t>
            </a:r>
          </a:p>
          <a:p>
            <a:pPr marL="285750" indent="-285750">
              <a:buFont typeface="Wingdings" charset="0"/>
              <a:buChar char="q"/>
            </a:pPr>
            <a:endParaRPr lang="en-US" dirty="0"/>
          </a:p>
          <a:p>
            <a:pPr marL="285750" indent="-285750">
              <a:buFont typeface="Wingdings" charset="0"/>
              <a:buChar char="q"/>
            </a:pPr>
            <a:r>
              <a:rPr lang="en-US" dirty="0"/>
              <a:t>When placing a call on pin protected outbound route, caller will be asked to input the group pin number. </a:t>
            </a:r>
          </a:p>
          <a:p>
            <a:endParaRPr lang="en-US" sz="1600" dirty="0"/>
          </a:p>
        </p:txBody>
      </p:sp>
      <p:grpSp>
        <p:nvGrpSpPr>
          <p:cNvPr id="2" name="Group 1"/>
          <p:cNvGrpSpPr/>
          <p:nvPr/>
        </p:nvGrpSpPr>
        <p:grpSpPr>
          <a:xfrm>
            <a:off x="3100827" y="4095371"/>
            <a:ext cx="6212854" cy="2028965"/>
            <a:chOff x="3100827" y="3485771"/>
            <a:chExt cx="6212854" cy="2028965"/>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8107" y="4152522"/>
              <a:ext cx="1195618"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3"/>
            <a:stretch>
              <a:fillRect/>
            </a:stretch>
          </p:blipFill>
          <p:spPr>
            <a:xfrm>
              <a:off x="8556199" y="4259867"/>
              <a:ext cx="757482" cy="658680"/>
            </a:xfrm>
            <a:prstGeom prst="rect">
              <a:avLst/>
            </a:prstGeom>
          </p:spPr>
        </p:pic>
        <p:pic>
          <p:nvPicPr>
            <p:cNvPr id="14" name="Picture 13"/>
            <p:cNvPicPr>
              <a:picLocks noChangeAspect="1"/>
            </p:cNvPicPr>
            <p:nvPr/>
          </p:nvPicPr>
          <p:blipFill>
            <a:blip r:embed="rId4"/>
            <a:stretch>
              <a:fillRect/>
            </a:stretch>
          </p:blipFill>
          <p:spPr>
            <a:xfrm>
              <a:off x="3368797" y="3485771"/>
              <a:ext cx="285750" cy="304800"/>
            </a:xfrm>
            <a:prstGeom prst="rect">
              <a:avLst/>
            </a:prstGeom>
          </p:spPr>
        </p:pic>
        <p:sp>
          <p:nvSpPr>
            <p:cNvPr id="15" name="Rectangle 14"/>
            <p:cNvSpPr/>
            <p:nvPr/>
          </p:nvSpPr>
          <p:spPr>
            <a:xfrm>
              <a:off x="3100828" y="4152522"/>
              <a:ext cx="856615" cy="276999"/>
            </a:xfrm>
            <a:prstGeom prst="rect">
              <a:avLst/>
            </a:prstGeom>
            <a:solidFill>
              <a:srgbClr val="6DC0FF"/>
            </a:solidFill>
          </p:spPr>
          <p:txBody>
            <a:bodyPr wrap="square">
              <a:spAutoFit/>
            </a:bodyPr>
            <a:lstStyle/>
            <a:p>
              <a:r>
                <a:rPr lang="en-US" sz="1200" b="1" dirty="0">
                  <a:solidFill>
                    <a:schemeClr val="bg1"/>
                  </a:solidFill>
                </a:rPr>
                <a:t>Group 1</a:t>
              </a: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0688" y="4588767"/>
              <a:ext cx="236855" cy="321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6603" y="4580511"/>
              <a:ext cx="243205" cy="33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1322" y="4910712"/>
              <a:ext cx="236220" cy="32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3115433" y="5237737"/>
              <a:ext cx="890905" cy="276999"/>
            </a:xfrm>
            <a:prstGeom prst="rect">
              <a:avLst/>
            </a:prstGeom>
            <a:solidFill>
              <a:schemeClr val="accent6">
                <a:lumMod val="75000"/>
              </a:schemeClr>
            </a:solidFill>
          </p:spPr>
          <p:txBody>
            <a:bodyPr wrap="square">
              <a:spAutoFit/>
            </a:bodyPr>
            <a:lstStyle/>
            <a:p>
              <a:r>
                <a:rPr lang="en-US" sz="1200" b="1" dirty="0">
                  <a:solidFill>
                    <a:schemeClr val="bg1"/>
                  </a:solidFill>
                </a:rPr>
                <a:t>Group 2</a:t>
              </a:r>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6602" y="4910712"/>
              <a:ext cx="236220" cy="32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p:cNvPicPr>
              <a:picLocks noChangeAspect="1"/>
            </p:cNvPicPr>
            <p:nvPr/>
          </p:nvPicPr>
          <p:blipFill>
            <a:blip r:embed="rId4"/>
            <a:stretch>
              <a:fillRect/>
            </a:stretch>
          </p:blipFill>
          <p:spPr>
            <a:xfrm>
              <a:off x="3368797" y="3847721"/>
              <a:ext cx="285750" cy="304800"/>
            </a:xfrm>
            <a:prstGeom prst="rect">
              <a:avLst/>
            </a:prstGeom>
          </p:spPr>
        </p:pic>
        <p:pic>
          <p:nvPicPr>
            <p:cNvPr id="22" name="Picture 21"/>
            <p:cNvPicPr>
              <a:picLocks noChangeAspect="1"/>
            </p:cNvPicPr>
            <p:nvPr/>
          </p:nvPicPr>
          <p:blipFill>
            <a:blip r:embed="rId4"/>
            <a:stretch>
              <a:fillRect/>
            </a:stretch>
          </p:blipFill>
          <p:spPr>
            <a:xfrm>
              <a:off x="3100827" y="3673731"/>
              <a:ext cx="285750" cy="304800"/>
            </a:xfrm>
            <a:prstGeom prst="rect">
              <a:avLst/>
            </a:prstGeom>
          </p:spPr>
        </p:pic>
        <p:pic>
          <p:nvPicPr>
            <p:cNvPr id="23" name="Picture 22"/>
            <p:cNvPicPr>
              <a:picLocks noChangeAspect="1"/>
            </p:cNvPicPr>
            <p:nvPr/>
          </p:nvPicPr>
          <p:blipFill>
            <a:blip r:embed="rId4"/>
            <a:stretch>
              <a:fillRect/>
            </a:stretch>
          </p:blipFill>
          <p:spPr>
            <a:xfrm>
              <a:off x="3627877" y="3686431"/>
              <a:ext cx="285750" cy="304800"/>
            </a:xfrm>
            <a:prstGeom prst="rect">
              <a:avLst/>
            </a:prstGeom>
          </p:spPr>
        </p:pic>
        <p:sp>
          <p:nvSpPr>
            <p:cNvPr id="24" name="Right Arrow 23"/>
            <p:cNvSpPr/>
            <p:nvPr/>
          </p:nvSpPr>
          <p:spPr>
            <a:xfrm>
              <a:off x="4041898" y="4588767"/>
              <a:ext cx="1250315" cy="321945"/>
            </a:xfrm>
            <a:prstGeom prst="right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5" name="Straight Arrow Connector 24"/>
            <p:cNvCxnSpPr/>
            <p:nvPr/>
          </p:nvCxnSpPr>
          <p:spPr>
            <a:xfrm>
              <a:off x="6708262" y="4642107"/>
              <a:ext cx="1803400" cy="635"/>
            </a:xfrm>
            <a:prstGeom prst="straightConnector1">
              <a:avLst/>
            </a:prstGeom>
            <a:ln w="28575" cmpd="sng">
              <a:solidFill>
                <a:schemeClr val="accent6"/>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042272" y="4356992"/>
              <a:ext cx="1140460" cy="200055"/>
            </a:xfrm>
            <a:prstGeom prst="rect">
              <a:avLst/>
            </a:prstGeom>
            <a:solidFill>
              <a:schemeClr val="accent4"/>
            </a:solidFill>
          </p:spPr>
          <p:txBody>
            <a:bodyPr wrap="square">
              <a:spAutoFit/>
            </a:bodyPr>
            <a:lstStyle/>
            <a:p>
              <a:pPr algn="ctr"/>
              <a:r>
                <a:rPr lang="en-US" sz="700" b="1" dirty="0">
                  <a:solidFill>
                    <a:schemeClr val="bg1"/>
                  </a:solidFill>
                </a:rPr>
                <a:t>PIN Group 1</a:t>
              </a:r>
              <a:endParaRPr lang="en-US" sz="700"/>
            </a:p>
          </p:txBody>
        </p:sp>
        <p:sp>
          <p:nvSpPr>
            <p:cNvPr id="27" name="Rectangle 26"/>
            <p:cNvSpPr/>
            <p:nvPr/>
          </p:nvSpPr>
          <p:spPr>
            <a:xfrm>
              <a:off x="7042272" y="4696082"/>
              <a:ext cx="1140460" cy="200055"/>
            </a:xfrm>
            <a:prstGeom prst="rect">
              <a:avLst/>
            </a:prstGeom>
            <a:solidFill>
              <a:schemeClr val="tx2"/>
            </a:solidFill>
          </p:spPr>
          <p:txBody>
            <a:bodyPr wrap="square">
              <a:spAutoFit/>
            </a:bodyPr>
            <a:lstStyle/>
            <a:p>
              <a:pPr algn="ctr"/>
              <a:r>
                <a:rPr lang="en-US" sz="700" b="1" dirty="0">
                  <a:solidFill>
                    <a:schemeClr val="bg1"/>
                  </a:solidFill>
                </a:rPr>
                <a:t>PIN Group 2</a:t>
              </a:r>
              <a:endParaRPr lang="en-US" sz="700"/>
            </a:p>
          </p:txBody>
        </p:sp>
      </p:grpSp>
      <p:sp>
        <p:nvSpPr>
          <p:cNvPr id="28" name="TextBox 27"/>
          <p:cNvSpPr txBox="1"/>
          <p:nvPr/>
        </p:nvSpPr>
        <p:spPr>
          <a:xfrm>
            <a:off x="389016" y="1297275"/>
            <a:ext cx="2055135" cy="523220"/>
          </a:xfrm>
          <a:prstGeom prst="rect">
            <a:avLst/>
          </a:prstGeom>
          <a:noFill/>
        </p:spPr>
        <p:txBody>
          <a:bodyPr wrap="square" rtlCol="0">
            <a:spAutoFit/>
          </a:bodyPr>
          <a:lstStyle/>
          <a:p>
            <a:r>
              <a:rPr lang="en-US" sz="2800" b="1" dirty="0">
                <a:solidFill>
                  <a:srgbClr val="002060"/>
                </a:solidFill>
              </a:rPr>
              <a:t>Call Routing</a:t>
            </a:r>
          </a:p>
        </p:txBody>
      </p:sp>
      <p:sp>
        <p:nvSpPr>
          <p:cNvPr id="29" name="Content Placeholder 2"/>
          <p:cNvSpPr txBox="1">
            <a:spLocks/>
          </p:cNvSpPr>
          <p:nvPr/>
        </p:nvSpPr>
        <p:spPr>
          <a:xfrm>
            <a:off x="432519" y="1805545"/>
            <a:ext cx="8268136" cy="609601"/>
          </a:xfrm>
          <a:prstGeom prst="rect">
            <a:avLst/>
          </a:prstGeom>
        </p:spPr>
        <p:txBody>
          <a:bodyPr vert="horz" lIns="91440" tIns="45720" rIns="91440" bIns="45720" rtlCol="0">
            <a:noAutofit/>
          </a:bodyPr>
          <a:lstStyle/>
          <a:p>
            <a:r>
              <a:rPr lang="en-US" sz="2800" b="1" dirty="0">
                <a:solidFill>
                  <a:srgbClr val="20A9DD"/>
                </a:solidFill>
              </a:rPr>
              <a:t>Outbound Route: PIN Group</a:t>
            </a:r>
          </a:p>
        </p:txBody>
      </p:sp>
      <p:sp>
        <p:nvSpPr>
          <p:cNvPr id="30" name="TextBox 29"/>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437308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374059" y="2650205"/>
            <a:ext cx="5300712" cy="2000548"/>
          </a:xfrm>
          <a:prstGeom prst="rect">
            <a:avLst/>
          </a:prstGeom>
          <a:noFill/>
        </p:spPr>
        <p:txBody>
          <a:bodyPr wrap="square" rtlCol="0">
            <a:spAutoFit/>
          </a:bodyPr>
          <a:lstStyle/>
          <a:p>
            <a:pPr marL="285750" indent="-285750" algn="just">
              <a:buFont typeface="Wingdings" charset="0"/>
              <a:buChar char="q"/>
            </a:pPr>
            <a:r>
              <a:rPr lang="en-US" dirty="0"/>
              <a:t>PIN Groups feature can be found under PBX-&gt; Internal Options-&gt; PIN Groups. </a:t>
            </a:r>
          </a:p>
          <a:p>
            <a:pPr marL="285750" indent="-285750" algn="just">
              <a:buFont typeface="Wingdings" charset="0"/>
              <a:buChar char="q"/>
            </a:pPr>
            <a:endParaRPr lang="en-US" dirty="0"/>
          </a:p>
          <a:p>
            <a:pPr marL="285750" indent="-285750" algn="just">
              <a:buFont typeface="Wingdings" charset="0"/>
              <a:buChar char="q"/>
            </a:pPr>
            <a:r>
              <a:rPr lang="en-US" dirty="0"/>
              <a:t>If “Record In CDR” option is enabled, the CDR record will display PIN Groups information accordingly. </a:t>
            </a:r>
          </a:p>
          <a:p>
            <a:endParaRPr lang="en-US" sz="1600" dirty="0"/>
          </a:p>
        </p:txBody>
      </p:sp>
      <p:pic>
        <p:nvPicPr>
          <p:cNvPr id="34" name="Picture Placeholder 4"/>
          <p:cNvPicPr>
            <a:picLocks noChangeAspect="1"/>
          </p:cNvPicPr>
          <p:nvPr/>
        </p:nvPicPr>
        <p:blipFill>
          <a:blip r:embed="rId2"/>
          <a:stretch>
            <a:fillRect/>
          </a:stretch>
        </p:blipFill>
        <p:spPr>
          <a:xfrm>
            <a:off x="131193" y="5249568"/>
            <a:ext cx="618585" cy="618585"/>
          </a:xfrm>
          <a:prstGeom prst="rect">
            <a:avLst/>
          </a:prstGeom>
        </p:spPr>
      </p:pic>
      <p:sp>
        <p:nvSpPr>
          <p:cNvPr id="35" name="Text Box 10"/>
          <p:cNvSpPr txBox="1"/>
          <p:nvPr/>
        </p:nvSpPr>
        <p:spPr>
          <a:xfrm>
            <a:off x="740508" y="5192711"/>
            <a:ext cx="6111604" cy="830997"/>
          </a:xfrm>
          <a:prstGeom prst="rect">
            <a:avLst/>
          </a:prstGeom>
          <a:noFill/>
        </p:spPr>
        <p:txBody>
          <a:bodyPr wrap="square" rtlCol="0">
            <a:spAutoFit/>
          </a:bodyPr>
          <a:lstStyle/>
          <a:p>
            <a:pPr algn="just"/>
            <a:r>
              <a:rPr lang="en-US" sz="1600" i="1" dirty="0"/>
              <a:t>Please note: if PIN Groups feature is enabled on outbound route level, “Password”, “Privilege Level” and “Enable Filter on Source Caller ID” will be disabled. </a:t>
            </a:r>
          </a:p>
        </p:txBody>
      </p:sp>
      <p:grpSp>
        <p:nvGrpSpPr>
          <p:cNvPr id="2" name="Group 1"/>
          <p:cNvGrpSpPr/>
          <p:nvPr/>
        </p:nvGrpSpPr>
        <p:grpSpPr>
          <a:xfrm>
            <a:off x="7020286" y="4040817"/>
            <a:ext cx="4119754" cy="2021664"/>
            <a:chOff x="7020286" y="3659817"/>
            <a:chExt cx="4119754" cy="2021664"/>
          </a:xfrm>
        </p:grpSpPr>
        <p:pic>
          <p:nvPicPr>
            <p:cNvPr id="36" name="Picture 64"/>
            <p:cNvPicPr>
              <a:picLocks noChangeAspect="1"/>
            </p:cNvPicPr>
            <p:nvPr/>
          </p:nvPicPr>
          <p:blipFill>
            <a:blip r:embed="rId3"/>
            <a:stretch>
              <a:fillRect/>
            </a:stretch>
          </p:blipFill>
          <p:spPr>
            <a:xfrm>
              <a:off x="7020286" y="3659817"/>
              <a:ext cx="4119754" cy="2021664"/>
            </a:xfrm>
            <a:prstGeom prst="rect">
              <a:avLst/>
            </a:prstGeom>
            <a:noFill/>
            <a:ln w="9525" cap="flat" cmpd="sng">
              <a:solidFill>
                <a:srgbClr val="0070C0"/>
              </a:solidFill>
              <a:prstDash val="solid"/>
              <a:miter/>
              <a:headEnd type="none" w="med" len="med"/>
              <a:tailEnd type="none" w="med" len="med"/>
            </a:ln>
          </p:spPr>
        </p:pic>
        <p:sp>
          <p:nvSpPr>
            <p:cNvPr id="37" name="Rectangle 135"/>
            <p:cNvSpPr>
              <a:spLocks noChangeArrowheads="1"/>
            </p:cNvSpPr>
            <p:nvPr/>
          </p:nvSpPr>
          <p:spPr bwMode="auto">
            <a:xfrm>
              <a:off x="7024877" y="4643010"/>
              <a:ext cx="2260225" cy="218208"/>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grpSp>
      <p:grpSp>
        <p:nvGrpSpPr>
          <p:cNvPr id="3" name="Group 2"/>
          <p:cNvGrpSpPr/>
          <p:nvPr/>
        </p:nvGrpSpPr>
        <p:grpSpPr>
          <a:xfrm>
            <a:off x="6203377" y="1569871"/>
            <a:ext cx="5739322" cy="2515441"/>
            <a:chOff x="6203377" y="985671"/>
            <a:chExt cx="5739322" cy="2515441"/>
          </a:xfrm>
        </p:grpSpPr>
        <p:pic>
          <p:nvPicPr>
            <p:cNvPr id="29" name="Picture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377" y="1396087"/>
              <a:ext cx="5267325" cy="210502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30" name="Rectangle 135"/>
            <p:cNvSpPr>
              <a:spLocks noChangeArrowheads="1"/>
            </p:cNvSpPr>
            <p:nvPr/>
          </p:nvSpPr>
          <p:spPr bwMode="auto">
            <a:xfrm>
              <a:off x="6301149" y="1747453"/>
              <a:ext cx="719137" cy="196850"/>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sp>
          <p:nvSpPr>
            <p:cNvPr id="31" name="Rectangle 136"/>
            <p:cNvSpPr>
              <a:spLocks noChangeArrowheads="1"/>
            </p:cNvSpPr>
            <p:nvPr/>
          </p:nvSpPr>
          <p:spPr bwMode="auto">
            <a:xfrm>
              <a:off x="10446876" y="2487350"/>
              <a:ext cx="719137" cy="196850"/>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pic>
          <p:nvPicPr>
            <p:cNvPr id="32" name="Picture 65"/>
            <p:cNvPicPr>
              <a:picLocks noChangeAspect="1"/>
            </p:cNvPicPr>
            <p:nvPr/>
          </p:nvPicPr>
          <p:blipFill>
            <a:blip r:embed="rId5"/>
            <a:stretch>
              <a:fillRect/>
            </a:stretch>
          </p:blipFill>
          <p:spPr>
            <a:xfrm>
              <a:off x="7532563" y="1005058"/>
              <a:ext cx="4408285" cy="701617"/>
            </a:xfrm>
            <a:prstGeom prst="rect">
              <a:avLst/>
            </a:prstGeom>
            <a:noFill/>
            <a:ln w="9525" cap="flat" cmpd="sng">
              <a:solidFill>
                <a:srgbClr val="0070C0"/>
              </a:solidFill>
              <a:prstDash val="solid"/>
              <a:miter/>
              <a:headEnd type="none" w="med" len="med"/>
              <a:tailEnd type="none" w="med" len="med"/>
            </a:ln>
          </p:spPr>
        </p:pic>
        <p:sp>
          <p:nvSpPr>
            <p:cNvPr id="33" name="Rectangle 136"/>
            <p:cNvSpPr>
              <a:spLocks noChangeArrowheads="1"/>
            </p:cNvSpPr>
            <p:nvPr/>
          </p:nvSpPr>
          <p:spPr bwMode="auto">
            <a:xfrm>
              <a:off x="11223562" y="985671"/>
              <a:ext cx="719137" cy="196850"/>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cxnSp>
          <p:nvCxnSpPr>
            <p:cNvPr id="38" name="Straight Arrow Connector 37"/>
            <p:cNvCxnSpPr/>
            <p:nvPr/>
          </p:nvCxnSpPr>
          <p:spPr>
            <a:xfrm flipV="1">
              <a:off x="10785021" y="1747400"/>
              <a:ext cx="0" cy="739950"/>
            </a:xfrm>
            <a:prstGeom prst="straightConnector1">
              <a:avLst/>
            </a:prstGeom>
            <a:ln w="28575" cmpd="sng">
              <a:solidFill>
                <a:schemeClr val="accent6"/>
              </a:solidFill>
              <a:prstDash val="sysDot"/>
              <a:tailEnd type="arrow"/>
            </a:ln>
          </p:spPr>
          <p:style>
            <a:lnRef idx="2">
              <a:schemeClr val="accent1"/>
            </a:lnRef>
            <a:fillRef idx="0">
              <a:schemeClr val="accent1"/>
            </a:fillRef>
            <a:effectRef idx="1">
              <a:schemeClr val="accent1"/>
            </a:effectRef>
            <a:fontRef idx="minor">
              <a:schemeClr val="tx1"/>
            </a:fontRef>
          </p:style>
        </p:cxnSp>
      </p:grpSp>
      <p:sp>
        <p:nvSpPr>
          <p:cNvPr id="17" name="TextBox 16"/>
          <p:cNvSpPr txBox="1"/>
          <p:nvPr/>
        </p:nvSpPr>
        <p:spPr>
          <a:xfrm>
            <a:off x="-1647380" y="1505111"/>
            <a:ext cx="5676900" cy="523220"/>
          </a:xfrm>
          <a:prstGeom prst="rect">
            <a:avLst/>
          </a:prstGeom>
          <a:noFill/>
        </p:spPr>
        <p:txBody>
          <a:bodyPr wrap="square" rtlCol="0">
            <a:spAutoFit/>
          </a:bodyPr>
          <a:lstStyle/>
          <a:p>
            <a:pPr algn="ctr"/>
            <a:r>
              <a:rPr lang="en-US" sz="2800" b="1" dirty="0">
                <a:solidFill>
                  <a:srgbClr val="000080"/>
                </a:solidFill>
              </a:rPr>
              <a:t>Call Routing</a:t>
            </a:r>
          </a:p>
        </p:txBody>
      </p:sp>
      <p:sp>
        <p:nvSpPr>
          <p:cNvPr id="18" name="Content Placeholder 2"/>
          <p:cNvSpPr txBox="1">
            <a:spLocks/>
          </p:cNvSpPr>
          <p:nvPr/>
        </p:nvSpPr>
        <p:spPr>
          <a:xfrm>
            <a:off x="226063" y="1986074"/>
            <a:ext cx="8268136" cy="609601"/>
          </a:xfrm>
          <a:prstGeom prst="rect">
            <a:avLst/>
          </a:prstGeom>
        </p:spPr>
        <p:txBody>
          <a:bodyPr vert="horz" lIns="91440" tIns="45720" rIns="91440" bIns="45720" rtlCol="0">
            <a:noAutofit/>
          </a:bodyPr>
          <a:lstStyle/>
          <a:p>
            <a:r>
              <a:rPr lang="en-US" sz="2800" b="1" dirty="0">
                <a:solidFill>
                  <a:srgbClr val="20A9DD"/>
                </a:solidFill>
              </a:rPr>
              <a:t>Outbound Route: PIN Group</a:t>
            </a:r>
          </a:p>
        </p:txBody>
      </p:sp>
      <p:sp>
        <p:nvSpPr>
          <p:cNvPr id="19" name="TextBox 18"/>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728383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2519" y="2632602"/>
            <a:ext cx="5399207" cy="2308324"/>
          </a:xfrm>
          <a:prstGeom prst="rect">
            <a:avLst/>
          </a:prstGeom>
          <a:noFill/>
        </p:spPr>
        <p:txBody>
          <a:bodyPr wrap="square" rtlCol="0">
            <a:spAutoFit/>
          </a:bodyPr>
          <a:lstStyle/>
          <a:p>
            <a:pPr marL="285750" indent="-285750" algn="just">
              <a:buFont typeface="Wingdings" charset="0"/>
              <a:buChar char="q"/>
            </a:pPr>
            <a:r>
              <a:rPr lang="en-US" dirty="0"/>
              <a:t>The UCM6XXX now allows users to put country code restrictions on specific outbound routes. </a:t>
            </a:r>
          </a:p>
          <a:p>
            <a:pPr marL="285750" indent="-285750" algn="just">
              <a:buFont typeface="Wingdings" charset="0"/>
              <a:buChar char="q"/>
            </a:pPr>
            <a:endParaRPr lang="en-US" dirty="0"/>
          </a:p>
          <a:p>
            <a:pPr marL="285750" indent="-285750" algn="just">
              <a:buFont typeface="Wingdings" charset="0"/>
              <a:buChar char="q"/>
            </a:pPr>
            <a:r>
              <a:rPr lang="en-US" dirty="0"/>
              <a:t>Once the restriction is enabled, call to the restricted country cannot be placed on that specific trunk. </a:t>
            </a:r>
          </a:p>
          <a:p>
            <a:pPr marL="285750" indent="-285750" algn="just">
              <a:buFont typeface="Wingdings" charset="0"/>
              <a:buChar char="q"/>
            </a:pPr>
            <a:endParaRPr lang="en-US" dirty="0"/>
          </a:p>
          <a:p>
            <a:pPr marL="285750" indent="-285750" algn="just">
              <a:buFont typeface="Wingdings" charset="0"/>
              <a:buChar char="q"/>
            </a:pPr>
            <a:r>
              <a:rPr lang="en-US" dirty="0"/>
              <a:t>To configure this feature, please navigate to web UI-&gt; PBX -&gt; Basic -&gt; Outbound Routes -&gt; Country Codes. </a:t>
            </a:r>
          </a:p>
        </p:txBody>
      </p:sp>
      <p:grpSp>
        <p:nvGrpSpPr>
          <p:cNvPr id="4" name="Group 3"/>
          <p:cNvGrpSpPr/>
          <p:nvPr/>
        </p:nvGrpSpPr>
        <p:grpSpPr>
          <a:xfrm>
            <a:off x="6407706" y="1567582"/>
            <a:ext cx="5477263" cy="4909718"/>
            <a:chOff x="6407706" y="1237382"/>
            <a:chExt cx="5477263" cy="4909718"/>
          </a:xfrm>
        </p:grpSpPr>
        <p:pic>
          <p:nvPicPr>
            <p:cNvPr id="2" name="Picture 1"/>
            <p:cNvPicPr>
              <a:picLocks noChangeAspect="1"/>
            </p:cNvPicPr>
            <p:nvPr/>
          </p:nvPicPr>
          <p:blipFill>
            <a:blip r:embed="rId2"/>
            <a:stretch>
              <a:fillRect/>
            </a:stretch>
          </p:blipFill>
          <p:spPr>
            <a:xfrm>
              <a:off x="6407706" y="1237382"/>
              <a:ext cx="5452325" cy="4909718"/>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3"/>
            <a:stretch>
              <a:fillRect/>
            </a:stretch>
          </p:blipFill>
          <p:spPr>
            <a:xfrm>
              <a:off x="9436204" y="1315129"/>
              <a:ext cx="2448765" cy="2551331"/>
            </a:xfrm>
            <a:prstGeom prst="rect">
              <a:avLst/>
            </a:prstGeom>
            <a:effectLst>
              <a:outerShdw blurRad="50800" dist="38100" dir="2700000" algn="tl" rotWithShape="0">
                <a:prstClr val="black">
                  <a:alpha val="40000"/>
                </a:prstClr>
              </a:outerShdw>
            </a:effectLst>
          </p:spPr>
        </p:pic>
        <p:sp>
          <p:nvSpPr>
            <p:cNvPr id="19" name="Rectangle 135"/>
            <p:cNvSpPr>
              <a:spLocks noChangeArrowheads="1"/>
            </p:cNvSpPr>
            <p:nvPr/>
          </p:nvSpPr>
          <p:spPr bwMode="auto">
            <a:xfrm>
              <a:off x="7618166" y="2505867"/>
              <a:ext cx="2206128" cy="264962"/>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p>
          </p:txBody>
        </p:sp>
        <p:cxnSp>
          <p:nvCxnSpPr>
            <p:cNvPr id="20" name="Straight Arrow Connector 19"/>
            <p:cNvCxnSpPr>
              <a:stCxn id="19" idx="0"/>
            </p:cNvCxnSpPr>
            <p:nvPr/>
          </p:nvCxnSpPr>
          <p:spPr>
            <a:xfrm flipV="1">
              <a:off x="8721230" y="1765459"/>
              <a:ext cx="746434" cy="740408"/>
            </a:xfrm>
            <a:prstGeom prst="straightConnector1">
              <a:avLst/>
            </a:prstGeom>
            <a:ln w="28575" cmpd="sng">
              <a:solidFill>
                <a:schemeClr val="accent6"/>
              </a:solidFill>
              <a:prstDash val="sysDot"/>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1734075" y="1383719"/>
            <a:ext cx="5676900" cy="523220"/>
          </a:xfrm>
          <a:prstGeom prst="rect">
            <a:avLst/>
          </a:prstGeom>
          <a:noFill/>
        </p:spPr>
        <p:txBody>
          <a:bodyPr wrap="square" rtlCol="0">
            <a:spAutoFit/>
          </a:bodyPr>
          <a:lstStyle/>
          <a:p>
            <a:pPr algn="ctr"/>
            <a:r>
              <a:rPr lang="en-US" sz="2800" b="1" dirty="0">
                <a:solidFill>
                  <a:srgbClr val="000080"/>
                </a:solidFill>
              </a:rPr>
              <a:t>Call Routing</a:t>
            </a:r>
          </a:p>
        </p:txBody>
      </p:sp>
      <p:sp>
        <p:nvSpPr>
          <p:cNvPr id="12" name="Content Placeholder 2"/>
          <p:cNvSpPr txBox="1">
            <a:spLocks/>
          </p:cNvSpPr>
          <p:nvPr/>
        </p:nvSpPr>
        <p:spPr>
          <a:xfrm>
            <a:off x="164984" y="1856262"/>
            <a:ext cx="5691190" cy="609601"/>
          </a:xfrm>
          <a:prstGeom prst="rect">
            <a:avLst/>
          </a:prstGeom>
        </p:spPr>
        <p:txBody>
          <a:bodyPr vert="horz" lIns="91440" tIns="45720" rIns="91440" bIns="45720" rtlCol="0">
            <a:noAutofit/>
          </a:bodyPr>
          <a:lstStyle/>
          <a:p>
            <a:r>
              <a:rPr lang="en-US" sz="2800" b="1" dirty="0">
                <a:solidFill>
                  <a:srgbClr val="20A9DD"/>
                </a:solidFill>
              </a:rPr>
              <a:t>Outbound Route: Outbound blacklist</a:t>
            </a:r>
          </a:p>
        </p:txBody>
      </p:sp>
      <p:sp>
        <p:nvSpPr>
          <p:cNvPr id="10" name="TextBox 9"/>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8142488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730948994"/>
              </p:ext>
            </p:extLst>
          </p:nvPr>
        </p:nvGraphicFramePr>
        <p:xfrm>
          <a:off x="5202632" y="3191789"/>
          <a:ext cx="4455763" cy="1723668"/>
        </p:xfrm>
        <a:graphic>
          <a:graphicData uri="http://schemas.openxmlformats.org/drawingml/2006/table">
            <a:tbl>
              <a:tblPr firstRow="1" bandRow="1">
                <a:tableStyleId>{5C22544A-7EE6-4342-B048-85BDC9FD1C3A}</a:tableStyleId>
              </a:tblPr>
              <a:tblGrid>
                <a:gridCol w="1274970">
                  <a:extLst>
                    <a:ext uri="{9D8B030D-6E8A-4147-A177-3AD203B41FA5}">
                      <a16:colId xmlns:a16="http://schemas.microsoft.com/office/drawing/2014/main" val="20000"/>
                    </a:ext>
                  </a:extLst>
                </a:gridCol>
                <a:gridCol w="511318">
                  <a:extLst>
                    <a:ext uri="{9D8B030D-6E8A-4147-A177-3AD203B41FA5}">
                      <a16:colId xmlns:a16="http://schemas.microsoft.com/office/drawing/2014/main" val="20001"/>
                    </a:ext>
                  </a:extLst>
                </a:gridCol>
                <a:gridCol w="461838">
                  <a:extLst>
                    <a:ext uri="{9D8B030D-6E8A-4147-A177-3AD203B41FA5}">
                      <a16:colId xmlns:a16="http://schemas.microsoft.com/office/drawing/2014/main" val="20002"/>
                    </a:ext>
                  </a:extLst>
                </a:gridCol>
                <a:gridCol w="498704">
                  <a:extLst>
                    <a:ext uri="{9D8B030D-6E8A-4147-A177-3AD203B41FA5}">
                      <a16:colId xmlns:a16="http://schemas.microsoft.com/office/drawing/2014/main" val="20003"/>
                    </a:ext>
                  </a:extLst>
                </a:gridCol>
                <a:gridCol w="460522">
                  <a:extLst>
                    <a:ext uri="{9D8B030D-6E8A-4147-A177-3AD203B41FA5}">
                      <a16:colId xmlns:a16="http://schemas.microsoft.com/office/drawing/2014/main" val="20004"/>
                    </a:ext>
                  </a:extLst>
                </a:gridCol>
                <a:gridCol w="391789">
                  <a:extLst>
                    <a:ext uri="{9D8B030D-6E8A-4147-A177-3AD203B41FA5}">
                      <a16:colId xmlns:a16="http://schemas.microsoft.com/office/drawing/2014/main" val="20005"/>
                    </a:ext>
                  </a:extLst>
                </a:gridCol>
                <a:gridCol w="422155">
                  <a:extLst>
                    <a:ext uri="{9D8B030D-6E8A-4147-A177-3AD203B41FA5}">
                      <a16:colId xmlns:a16="http://schemas.microsoft.com/office/drawing/2014/main" val="20006"/>
                    </a:ext>
                  </a:extLst>
                </a:gridCol>
                <a:gridCol w="434467">
                  <a:extLst>
                    <a:ext uri="{9D8B030D-6E8A-4147-A177-3AD203B41FA5}">
                      <a16:colId xmlns:a16="http://schemas.microsoft.com/office/drawing/2014/main" val="20007"/>
                    </a:ext>
                  </a:extLst>
                </a:gridCol>
              </a:tblGrid>
              <a:tr h="229436">
                <a:tc>
                  <a:txBody>
                    <a:bodyPr/>
                    <a:lstStyle/>
                    <a:p>
                      <a:endParaRPr lang="en-US" sz="1050" dirty="0"/>
                    </a:p>
                  </a:txBody>
                  <a:tcPr/>
                </a:tc>
                <a:tc>
                  <a:txBody>
                    <a:bodyPr/>
                    <a:lstStyle/>
                    <a:p>
                      <a:r>
                        <a:rPr lang="en-US" sz="1050" dirty="0"/>
                        <a:t>Mon</a:t>
                      </a:r>
                    </a:p>
                  </a:txBody>
                  <a:tcPr/>
                </a:tc>
                <a:tc>
                  <a:txBody>
                    <a:bodyPr/>
                    <a:lstStyle/>
                    <a:p>
                      <a:r>
                        <a:rPr lang="en-US" sz="1050" dirty="0"/>
                        <a:t>Tue</a:t>
                      </a:r>
                    </a:p>
                  </a:txBody>
                  <a:tcPr/>
                </a:tc>
                <a:tc>
                  <a:txBody>
                    <a:bodyPr/>
                    <a:lstStyle/>
                    <a:p>
                      <a:r>
                        <a:rPr lang="en-US" sz="1050" dirty="0"/>
                        <a:t>Wed</a:t>
                      </a:r>
                    </a:p>
                  </a:txBody>
                  <a:tcPr/>
                </a:tc>
                <a:tc>
                  <a:txBody>
                    <a:bodyPr/>
                    <a:lstStyle/>
                    <a:p>
                      <a:r>
                        <a:rPr lang="en-US" sz="1050" dirty="0"/>
                        <a:t>Thu</a:t>
                      </a:r>
                    </a:p>
                  </a:txBody>
                  <a:tcPr/>
                </a:tc>
                <a:tc>
                  <a:txBody>
                    <a:bodyPr/>
                    <a:lstStyle/>
                    <a:p>
                      <a:r>
                        <a:rPr lang="en-US" sz="1050" dirty="0"/>
                        <a:t>Fri</a:t>
                      </a:r>
                    </a:p>
                  </a:txBody>
                  <a:tcPr/>
                </a:tc>
                <a:tc>
                  <a:txBody>
                    <a:bodyPr/>
                    <a:lstStyle/>
                    <a:p>
                      <a:r>
                        <a:rPr lang="en-US" sz="1050" dirty="0"/>
                        <a:t>Sat</a:t>
                      </a:r>
                    </a:p>
                  </a:txBody>
                  <a:tcPr/>
                </a:tc>
                <a:tc>
                  <a:txBody>
                    <a:bodyPr/>
                    <a:lstStyle/>
                    <a:p>
                      <a:r>
                        <a:rPr lang="en-US" sz="1050" dirty="0"/>
                        <a:t>Sun</a:t>
                      </a:r>
                    </a:p>
                  </a:txBody>
                  <a:tcPr/>
                </a:tc>
                <a:extLst>
                  <a:ext uri="{0D108BD9-81ED-4DB2-BD59-A6C34878D82A}">
                    <a16:rowId xmlns:a16="http://schemas.microsoft.com/office/drawing/2014/main" val="10000"/>
                  </a:ext>
                </a:extLst>
              </a:tr>
              <a:tr h="490736">
                <a:tc>
                  <a:txBody>
                    <a:bodyPr/>
                    <a:lstStyle/>
                    <a:p>
                      <a:pPr algn="ctr"/>
                      <a:r>
                        <a:rPr lang="en-US" sz="1050" dirty="0"/>
                        <a:t>8:00AM</a:t>
                      </a:r>
                      <a:r>
                        <a:rPr lang="en-US" sz="1050" baseline="0" dirty="0"/>
                        <a:t> - 5:00PM</a:t>
                      </a:r>
                      <a:endParaRPr lang="en-US" sz="1050" dirty="0"/>
                    </a:p>
                  </a:txBody>
                  <a:tcPr anchor="ctr"/>
                </a:tc>
                <a:tc gridSpan="5">
                  <a:txBody>
                    <a:bodyPr/>
                    <a:lstStyle/>
                    <a:p>
                      <a:pPr algn="ctr"/>
                      <a:r>
                        <a:rPr lang="en-US" sz="1600" b="1" dirty="0">
                          <a:solidFill>
                            <a:schemeClr val="bg1"/>
                          </a:solidFill>
                        </a:rPr>
                        <a:t>Outbound Route 1</a:t>
                      </a:r>
                    </a:p>
                  </a:txBody>
                  <a:tcPr anchor="ctr">
                    <a:solidFill>
                      <a:srgbClr val="92D050"/>
                    </a:solidFill>
                  </a:tcPr>
                </a:tc>
                <a:tc hMerge="1">
                  <a:txBody>
                    <a:bodyPr/>
                    <a:lstStyle/>
                    <a:p>
                      <a:endParaRPr lang="en-US" sz="1050" dirty="0"/>
                    </a:p>
                  </a:txBody>
                  <a:tcPr>
                    <a:solidFill>
                      <a:srgbClr val="92D050"/>
                    </a:solidFill>
                  </a:tcPr>
                </a:tc>
                <a:tc hMerge="1">
                  <a:txBody>
                    <a:bodyPr/>
                    <a:lstStyle/>
                    <a:p>
                      <a:endParaRPr lang="en-US" sz="1050" dirty="0"/>
                    </a:p>
                  </a:txBody>
                  <a:tcPr>
                    <a:solidFill>
                      <a:srgbClr val="92D050"/>
                    </a:solidFill>
                  </a:tcPr>
                </a:tc>
                <a:tc hMerge="1">
                  <a:txBody>
                    <a:bodyPr/>
                    <a:lstStyle/>
                    <a:p>
                      <a:endParaRPr lang="en-US" sz="1050" dirty="0"/>
                    </a:p>
                  </a:txBody>
                  <a:tcPr>
                    <a:solidFill>
                      <a:srgbClr val="92D050"/>
                    </a:solidFill>
                  </a:tcPr>
                </a:tc>
                <a:tc hMerge="1">
                  <a:txBody>
                    <a:bodyPr/>
                    <a:lstStyle/>
                    <a:p>
                      <a:endParaRPr lang="en-US" sz="1050" dirty="0"/>
                    </a:p>
                  </a:txBody>
                  <a:tcPr>
                    <a:solidFill>
                      <a:srgbClr val="92D050"/>
                    </a:solidFill>
                  </a:tcPr>
                </a:tc>
                <a:tc>
                  <a:txBody>
                    <a:bodyPr/>
                    <a:lstStyle/>
                    <a:p>
                      <a:endParaRPr lang="en-US" sz="1050"/>
                    </a:p>
                  </a:txBody>
                  <a:tcPr/>
                </a:tc>
                <a:tc>
                  <a:txBody>
                    <a:bodyPr/>
                    <a:lstStyle/>
                    <a:p>
                      <a:endParaRPr lang="en-US" sz="1050" dirty="0"/>
                    </a:p>
                  </a:txBody>
                  <a:tcPr/>
                </a:tc>
                <a:extLst>
                  <a:ext uri="{0D108BD9-81ED-4DB2-BD59-A6C34878D82A}">
                    <a16:rowId xmlns:a16="http://schemas.microsoft.com/office/drawing/2014/main" val="10001"/>
                  </a:ext>
                </a:extLst>
              </a:tr>
              <a:tr h="490736">
                <a:tc>
                  <a:txBody>
                    <a:bodyPr/>
                    <a:lstStyle/>
                    <a:p>
                      <a:pPr algn="ctr"/>
                      <a:r>
                        <a:rPr lang="en-US" sz="1050" dirty="0"/>
                        <a:t>5:00PM</a:t>
                      </a:r>
                      <a:r>
                        <a:rPr lang="en-US" sz="1050" baseline="0" dirty="0"/>
                        <a:t> - 8:00AM</a:t>
                      </a:r>
                      <a:endParaRPr lang="en-US" sz="1050" dirty="0"/>
                    </a:p>
                  </a:txBody>
                  <a:tcPr anchor="ctr"/>
                </a:tc>
                <a:tc gridSpan="5">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Outbound Route 2</a:t>
                      </a:r>
                    </a:p>
                  </a:txBody>
                  <a:tcPr anchor="ctr">
                    <a:solidFill>
                      <a:schemeClr val="accent6">
                        <a:lumMod val="75000"/>
                      </a:schemeClr>
                    </a:solidFill>
                  </a:tcPr>
                </a:tc>
                <a:tc hMerge="1">
                  <a:txBody>
                    <a:bodyPr/>
                    <a:lstStyle/>
                    <a:p>
                      <a:endParaRPr lang="en-US" sz="1050" dirty="0"/>
                    </a:p>
                  </a:txBody>
                  <a:tcPr>
                    <a:solidFill>
                      <a:schemeClr val="accent6">
                        <a:lumMod val="75000"/>
                      </a:schemeClr>
                    </a:solidFill>
                  </a:tcPr>
                </a:tc>
                <a:tc hMerge="1">
                  <a:txBody>
                    <a:bodyPr/>
                    <a:lstStyle/>
                    <a:p>
                      <a:endParaRPr lang="en-US" sz="1050" dirty="0"/>
                    </a:p>
                  </a:txBody>
                  <a:tcPr>
                    <a:solidFill>
                      <a:schemeClr val="accent6">
                        <a:lumMod val="75000"/>
                      </a:schemeClr>
                    </a:solidFill>
                  </a:tcPr>
                </a:tc>
                <a:tc hMerge="1">
                  <a:txBody>
                    <a:bodyPr/>
                    <a:lstStyle/>
                    <a:p>
                      <a:endParaRPr lang="en-US" sz="1050" dirty="0"/>
                    </a:p>
                  </a:txBody>
                  <a:tcPr>
                    <a:solidFill>
                      <a:schemeClr val="accent6">
                        <a:lumMod val="75000"/>
                      </a:schemeClr>
                    </a:solidFill>
                  </a:tcPr>
                </a:tc>
                <a:tc hMerge="1">
                  <a:txBody>
                    <a:bodyPr/>
                    <a:lstStyle/>
                    <a:p>
                      <a:endParaRPr lang="en-US" sz="1050" dirty="0"/>
                    </a:p>
                  </a:txBody>
                  <a:tcPr>
                    <a:solidFill>
                      <a:schemeClr val="accent6">
                        <a:lumMod val="75000"/>
                      </a:schemeClr>
                    </a:solidFill>
                  </a:tcPr>
                </a:tc>
                <a:tc>
                  <a:txBody>
                    <a:bodyPr/>
                    <a:lstStyle/>
                    <a:p>
                      <a:endParaRPr lang="en-US" sz="1050" dirty="0"/>
                    </a:p>
                  </a:txBody>
                  <a:tcPr/>
                </a:tc>
                <a:tc>
                  <a:txBody>
                    <a:bodyPr/>
                    <a:lstStyle/>
                    <a:p>
                      <a:endParaRPr lang="en-US" sz="1050" dirty="0"/>
                    </a:p>
                  </a:txBody>
                  <a:tcPr/>
                </a:tc>
                <a:extLst>
                  <a:ext uri="{0D108BD9-81ED-4DB2-BD59-A6C34878D82A}">
                    <a16:rowId xmlns:a16="http://schemas.microsoft.com/office/drawing/2014/main" val="10002"/>
                  </a:ext>
                </a:extLst>
              </a:tr>
              <a:tr h="490736">
                <a:tc>
                  <a:txBody>
                    <a:bodyPr/>
                    <a:lstStyle/>
                    <a:p>
                      <a:pPr algn="ctr"/>
                      <a:r>
                        <a:rPr lang="en-US" sz="1050" dirty="0"/>
                        <a:t>All Day</a:t>
                      </a:r>
                    </a:p>
                  </a:txBody>
                  <a:tcPr anchor="ctr"/>
                </a:tc>
                <a:tc>
                  <a:txBody>
                    <a:bodyPr/>
                    <a:lstStyle/>
                    <a:p>
                      <a:endParaRPr lang="en-US" sz="1050" dirty="0"/>
                    </a:p>
                  </a:txBody>
                  <a:tcPr/>
                </a:tc>
                <a:tc>
                  <a:txBody>
                    <a:bodyPr/>
                    <a:lstStyle/>
                    <a:p>
                      <a:endParaRPr lang="en-US" sz="1050" dirty="0"/>
                    </a:p>
                  </a:txBody>
                  <a:tcPr/>
                </a:tc>
                <a:tc>
                  <a:txBody>
                    <a:bodyPr/>
                    <a:lstStyle/>
                    <a:p>
                      <a:endParaRPr lang="en-US" sz="1050" dirty="0"/>
                    </a:p>
                  </a:txBody>
                  <a:tcPr/>
                </a:tc>
                <a:tc>
                  <a:txBody>
                    <a:bodyPr/>
                    <a:lstStyle/>
                    <a:p>
                      <a:endParaRPr lang="en-US" sz="1050" dirty="0"/>
                    </a:p>
                  </a:txBody>
                  <a:tcPr/>
                </a:tc>
                <a:tc>
                  <a:txBody>
                    <a:bodyPr/>
                    <a:lstStyle/>
                    <a:p>
                      <a:endParaRPr lang="en-US" sz="1050" dirty="0"/>
                    </a:p>
                  </a:txBody>
                  <a:tcPr/>
                </a:tc>
                <a:tc gridSpan="2">
                  <a:txBody>
                    <a:bodyPr/>
                    <a:lstStyle/>
                    <a:p>
                      <a:pPr algn="ctr"/>
                      <a:r>
                        <a:rPr lang="en-US" sz="1050" b="1" dirty="0">
                          <a:solidFill>
                            <a:schemeClr val="bg1"/>
                          </a:solidFill>
                        </a:rPr>
                        <a:t>Outbound</a:t>
                      </a:r>
                      <a:r>
                        <a:rPr lang="en-US" sz="1050" b="1" baseline="0" dirty="0">
                          <a:solidFill>
                            <a:schemeClr val="bg1"/>
                          </a:solidFill>
                        </a:rPr>
                        <a:t> Route 3</a:t>
                      </a:r>
                      <a:endParaRPr lang="en-US" sz="1050" b="1" dirty="0">
                        <a:solidFill>
                          <a:schemeClr val="bg1"/>
                        </a:solidFill>
                      </a:endParaRPr>
                    </a:p>
                  </a:txBody>
                  <a:tcPr anchor="ctr">
                    <a:solidFill>
                      <a:srgbClr val="3EA8CC"/>
                    </a:solidFill>
                  </a:tcPr>
                </a:tc>
                <a:tc hMerge="1">
                  <a:txBody>
                    <a:bodyPr/>
                    <a:lstStyle/>
                    <a:p>
                      <a:endParaRPr lang="en-US" sz="1050" dirty="0"/>
                    </a:p>
                  </a:txBody>
                  <a:tcPr>
                    <a:solidFill>
                      <a:srgbClr val="3EA8CC"/>
                    </a:solidFill>
                  </a:tcPr>
                </a:tc>
                <a:extLst>
                  <a:ext uri="{0D108BD9-81ED-4DB2-BD59-A6C34878D82A}">
                    <a16:rowId xmlns:a16="http://schemas.microsoft.com/office/drawing/2014/main" val="10003"/>
                  </a:ext>
                </a:extLst>
              </a:tr>
            </a:tbl>
          </a:graphicData>
        </a:graphic>
      </p:graphicFrame>
      <p:sp>
        <p:nvSpPr>
          <p:cNvPr id="12" name="TextBox 11"/>
          <p:cNvSpPr txBox="1"/>
          <p:nvPr/>
        </p:nvSpPr>
        <p:spPr>
          <a:xfrm>
            <a:off x="504351" y="2345615"/>
            <a:ext cx="10905395" cy="646331"/>
          </a:xfrm>
          <a:prstGeom prst="rect">
            <a:avLst/>
          </a:prstGeom>
          <a:noFill/>
        </p:spPr>
        <p:txBody>
          <a:bodyPr wrap="square" rtlCol="0">
            <a:spAutoFit/>
          </a:bodyPr>
          <a:lstStyle/>
          <a:p>
            <a:pPr marL="285750" indent="-285750">
              <a:buFont typeface="Wingdings" panose="05000000000000000000" charset="0"/>
              <a:buChar char="q"/>
            </a:pPr>
            <a:r>
              <a:rPr lang="en-US" dirty="0">
                <a:solidFill>
                  <a:srgbClr val="000000"/>
                </a:solidFill>
                <a:cs typeface="Arial" panose="020B0604020202020204" pitchFamily="34" charset="0"/>
              </a:rPr>
              <a:t>UCM now supports time condition for outbound route. Users could customize holiday time, office time or a specified time to allow the outbound route to be used.</a:t>
            </a:r>
          </a:p>
        </p:txBody>
      </p:sp>
      <p:pic>
        <p:nvPicPr>
          <p:cNvPr id="13" name="Picture 12"/>
          <p:cNvPicPr>
            <a:picLocks noChangeAspect="1"/>
          </p:cNvPicPr>
          <p:nvPr/>
        </p:nvPicPr>
        <p:blipFill>
          <a:blip r:embed="rId2"/>
          <a:stretch>
            <a:fillRect/>
          </a:stretch>
        </p:blipFill>
        <p:spPr>
          <a:xfrm>
            <a:off x="3672893" y="5046572"/>
            <a:ext cx="1633358" cy="722673"/>
          </a:xfrm>
          <a:prstGeom prst="rect">
            <a:avLst/>
          </a:prstGeom>
        </p:spPr>
      </p:pic>
      <p:pic>
        <p:nvPicPr>
          <p:cNvPr id="14" name="Picture 13"/>
          <p:cNvPicPr>
            <a:picLocks noChangeAspect="1"/>
          </p:cNvPicPr>
          <p:nvPr/>
        </p:nvPicPr>
        <p:blipFill>
          <a:blip r:embed="rId3"/>
          <a:stretch>
            <a:fillRect/>
          </a:stretch>
        </p:blipFill>
        <p:spPr>
          <a:xfrm>
            <a:off x="2181156" y="5078325"/>
            <a:ext cx="633547" cy="532245"/>
          </a:xfrm>
          <a:prstGeom prst="rect">
            <a:avLst/>
          </a:prstGeom>
        </p:spPr>
      </p:pic>
      <p:pic>
        <p:nvPicPr>
          <p:cNvPr id="15" name="Picture 14"/>
          <p:cNvPicPr>
            <a:picLocks noChangeAspect="1"/>
          </p:cNvPicPr>
          <p:nvPr/>
        </p:nvPicPr>
        <p:blipFill>
          <a:blip r:embed="rId4"/>
          <a:stretch>
            <a:fillRect/>
          </a:stretch>
        </p:blipFill>
        <p:spPr>
          <a:xfrm>
            <a:off x="3315228" y="3563455"/>
            <a:ext cx="666115" cy="579120"/>
          </a:xfrm>
          <a:prstGeom prst="rect">
            <a:avLst/>
          </a:prstGeom>
        </p:spPr>
      </p:pic>
      <p:pic>
        <p:nvPicPr>
          <p:cNvPr id="16" name="Picture 15"/>
          <p:cNvPicPr>
            <a:picLocks noChangeAspect="1"/>
          </p:cNvPicPr>
          <p:nvPr/>
        </p:nvPicPr>
        <p:blipFill>
          <a:blip r:embed="rId3"/>
          <a:stretch>
            <a:fillRect/>
          </a:stretch>
        </p:blipFill>
        <p:spPr>
          <a:xfrm>
            <a:off x="2497930" y="5906541"/>
            <a:ext cx="633547" cy="532245"/>
          </a:xfrm>
          <a:prstGeom prst="rect">
            <a:avLst/>
          </a:prstGeom>
        </p:spPr>
      </p:pic>
      <p:pic>
        <p:nvPicPr>
          <p:cNvPr id="22" name="Picture 21"/>
          <p:cNvPicPr>
            <a:picLocks noChangeAspect="1"/>
          </p:cNvPicPr>
          <p:nvPr/>
        </p:nvPicPr>
        <p:blipFill>
          <a:blip r:embed="rId4"/>
          <a:stretch>
            <a:fillRect/>
          </a:stretch>
        </p:blipFill>
        <p:spPr>
          <a:xfrm>
            <a:off x="2390709" y="4180017"/>
            <a:ext cx="666115" cy="579120"/>
          </a:xfrm>
          <a:prstGeom prst="rect">
            <a:avLst/>
          </a:prstGeom>
        </p:spPr>
      </p:pic>
      <p:cxnSp>
        <p:nvCxnSpPr>
          <p:cNvPr id="23" name="Straight Connector 22"/>
          <p:cNvCxnSpPr>
            <a:stCxn id="15" idx="2"/>
            <a:endCxn id="13" idx="1"/>
          </p:cNvCxnSpPr>
          <p:nvPr/>
        </p:nvCxnSpPr>
        <p:spPr>
          <a:xfrm>
            <a:off x="3648285" y="4142576"/>
            <a:ext cx="24608" cy="12653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2" idx="3"/>
            <a:endCxn id="13" idx="1"/>
          </p:cNvCxnSpPr>
          <p:nvPr/>
        </p:nvCxnSpPr>
        <p:spPr>
          <a:xfrm>
            <a:off x="3056823" y="4469578"/>
            <a:ext cx="616070" cy="938331"/>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14" idx="3"/>
            <a:endCxn id="13" idx="1"/>
          </p:cNvCxnSpPr>
          <p:nvPr/>
        </p:nvCxnSpPr>
        <p:spPr>
          <a:xfrm>
            <a:off x="2814703" y="5344448"/>
            <a:ext cx="858191" cy="63461"/>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6" idx="3"/>
            <a:endCxn id="13" idx="1"/>
          </p:cNvCxnSpPr>
          <p:nvPr/>
        </p:nvCxnSpPr>
        <p:spPr>
          <a:xfrm flipV="1">
            <a:off x="3131477" y="5407909"/>
            <a:ext cx="541417" cy="764755"/>
          </a:xfrm>
          <a:prstGeom prst="line">
            <a:avLst/>
          </a:prstGeom>
        </p:spPr>
        <p:style>
          <a:lnRef idx="2">
            <a:schemeClr val="accent1"/>
          </a:lnRef>
          <a:fillRef idx="0">
            <a:schemeClr val="accent1"/>
          </a:fillRef>
          <a:effectRef idx="1">
            <a:schemeClr val="accent1"/>
          </a:effectRef>
          <a:fontRef idx="minor">
            <a:schemeClr val="tx1"/>
          </a:fontRef>
        </p:style>
      </p:cxnSp>
      <p:sp>
        <p:nvSpPr>
          <p:cNvPr id="27" name="Right Arrow 26"/>
          <p:cNvSpPr/>
          <p:nvPr/>
        </p:nvSpPr>
        <p:spPr>
          <a:xfrm>
            <a:off x="5493809" y="4947992"/>
            <a:ext cx="3260179" cy="459917"/>
          </a:xfrm>
          <a:prstGeom prst="rightArrow">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Outbound Route 1</a:t>
            </a:r>
          </a:p>
        </p:txBody>
      </p:sp>
      <p:sp>
        <p:nvSpPr>
          <p:cNvPr id="28" name="Right Arrow 27"/>
          <p:cNvSpPr/>
          <p:nvPr/>
        </p:nvSpPr>
        <p:spPr>
          <a:xfrm>
            <a:off x="5493809" y="5381229"/>
            <a:ext cx="3260179" cy="459917"/>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Outbound Route 2</a:t>
            </a:r>
          </a:p>
        </p:txBody>
      </p:sp>
      <p:sp>
        <p:nvSpPr>
          <p:cNvPr id="29" name="Right Arrow 28"/>
          <p:cNvSpPr/>
          <p:nvPr/>
        </p:nvSpPr>
        <p:spPr>
          <a:xfrm>
            <a:off x="5493808" y="5841146"/>
            <a:ext cx="3260180" cy="459917"/>
          </a:xfrm>
          <a:prstGeom prst="rightArrow">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t>Outbound Route 3</a:t>
            </a:r>
          </a:p>
        </p:txBody>
      </p:sp>
      <p:sp>
        <p:nvSpPr>
          <p:cNvPr id="30" name="Cloud Callout 29"/>
          <p:cNvSpPr/>
          <p:nvPr/>
        </p:nvSpPr>
        <p:spPr>
          <a:xfrm>
            <a:off x="9125812" y="5078325"/>
            <a:ext cx="1449091" cy="84699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480075" y="1345189"/>
            <a:ext cx="5676900" cy="523220"/>
          </a:xfrm>
          <a:prstGeom prst="rect">
            <a:avLst/>
          </a:prstGeom>
          <a:noFill/>
        </p:spPr>
        <p:txBody>
          <a:bodyPr wrap="square" rtlCol="0">
            <a:spAutoFit/>
          </a:bodyPr>
          <a:lstStyle/>
          <a:p>
            <a:pPr algn="ctr"/>
            <a:r>
              <a:rPr lang="en-US" sz="2800" b="1" dirty="0">
                <a:solidFill>
                  <a:srgbClr val="000080"/>
                </a:solidFill>
              </a:rPr>
              <a:t>Call Routing</a:t>
            </a:r>
          </a:p>
        </p:txBody>
      </p:sp>
      <p:sp>
        <p:nvSpPr>
          <p:cNvPr id="31" name="Content Placeholder 2"/>
          <p:cNvSpPr txBox="1">
            <a:spLocks/>
          </p:cNvSpPr>
          <p:nvPr/>
        </p:nvSpPr>
        <p:spPr>
          <a:xfrm>
            <a:off x="398203" y="1779597"/>
            <a:ext cx="5691190" cy="609601"/>
          </a:xfrm>
          <a:prstGeom prst="rect">
            <a:avLst/>
          </a:prstGeom>
        </p:spPr>
        <p:txBody>
          <a:bodyPr vert="horz" lIns="91440" tIns="45720" rIns="91440" bIns="45720" rtlCol="0">
            <a:noAutofit/>
          </a:bodyPr>
          <a:lstStyle/>
          <a:p>
            <a:r>
              <a:rPr lang="en-US" sz="2800" b="1" dirty="0">
                <a:solidFill>
                  <a:srgbClr val="20A9DD"/>
                </a:solidFill>
              </a:rPr>
              <a:t>Outbound Route: Time Condition</a:t>
            </a:r>
          </a:p>
        </p:txBody>
      </p:sp>
      <p:sp>
        <p:nvSpPr>
          <p:cNvPr id="19" name="TextBox 18"/>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1582824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330919" y="2572555"/>
            <a:ext cx="5040026" cy="1754326"/>
          </a:xfrm>
          <a:prstGeom prst="rect">
            <a:avLst/>
          </a:prstGeom>
          <a:noFill/>
        </p:spPr>
        <p:txBody>
          <a:bodyPr wrap="square" rtlCol="0">
            <a:spAutoFit/>
          </a:bodyPr>
          <a:lstStyle/>
          <a:p>
            <a:pPr marL="285750" indent="-285750" algn="just">
              <a:buFont typeface="Wingdings" panose="05000000000000000000" charset="0"/>
              <a:buChar char="q"/>
            </a:pPr>
            <a:r>
              <a:rPr lang="en-US" dirty="0"/>
              <a:t>Unique DOD per extension</a:t>
            </a:r>
          </a:p>
          <a:p>
            <a:pPr algn="just"/>
            <a:endParaRPr lang="en-US" dirty="0"/>
          </a:p>
          <a:p>
            <a:pPr marL="457200" indent="-285750" algn="just">
              <a:buFont typeface="Wingdings" panose="05000000000000000000" pitchFamily="2" charset="2"/>
              <a:buChar char="§"/>
            </a:pPr>
            <a:r>
              <a:rPr lang="en-US" dirty="0"/>
              <a:t>In UCM </a:t>
            </a:r>
            <a:r>
              <a:rPr lang="en-US" dirty="0" err="1"/>
              <a:t>WebUI</a:t>
            </a:r>
            <a:r>
              <a:rPr lang="en-US" dirty="0"/>
              <a:t>-&gt;PBX-&gt;Basic/Call Routes-&gt;VoIP Trunks-&gt;DOD, users can enable “Add Extension” so that the selected extension number will be appended to the DOD.</a:t>
            </a:r>
          </a:p>
        </p:txBody>
      </p:sp>
      <p:grpSp>
        <p:nvGrpSpPr>
          <p:cNvPr id="2" name="Group 1"/>
          <p:cNvGrpSpPr/>
          <p:nvPr/>
        </p:nvGrpSpPr>
        <p:grpSpPr>
          <a:xfrm>
            <a:off x="5727700" y="1981200"/>
            <a:ext cx="6223146" cy="4076004"/>
            <a:chOff x="5624945" y="1741468"/>
            <a:chExt cx="6325901" cy="4087136"/>
          </a:xfrm>
        </p:grpSpPr>
        <p:pic>
          <p:nvPicPr>
            <p:cNvPr id="31" name="图片 92" descr="DODwithExtension"/>
            <p:cNvPicPr>
              <a:picLocks noChangeAspect="1"/>
            </p:cNvPicPr>
            <p:nvPr/>
          </p:nvPicPr>
          <p:blipFill>
            <a:blip r:embed="rId2"/>
            <a:stretch>
              <a:fillRect/>
            </a:stretch>
          </p:blipFill>
          <p:spPr>
            <a:xfrm>
              <a:off x="5624945" y="1741468"/>
              <a:ext cx="6325901" cy="4087136"/>
            </a:xfrm>
            <a:prstGeom prst="rect">
              <a:avLst/>
            </a:prstGeom>
            <a:ln>
              <a:noFill/>
            </a:ln>
            <a:effectLst>
              <a:outerShdw blurRad="292100" dist="139700" dir="2700000" algn="tl" rotWithShape="0">
                <a:srgbClr val="333333">
                  <a:alpha val="65000"/>
                </a:srgbClr>
              </a:outerShdw>
            </a:effectLst>
          </p:spPr>
        </p:pic>
        <p:sp>
          <p:nvSpPr>
            <p:cNvPr id="32" name="Rectangle 132"/>
            <p:cNvSpPr>
              <a:spLocks noChangeArrowheads="1"/>
            </p:cNvSpPr>
            <p:nvPr/>
          </p:nvSpPr>
          <p:spPr bwMode="auto">
            <a:xfrm>
              <a:off x="5861696" y="2757054"/>
              <a:ext cx="2637250" cy="293735"/>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solidFill>
                  <a:prstClr val="black"/>
                </a:solidFill>
              </a:endParaRPr>
            </a:p>
          </p:txBody>
        </p:sp>
      </p:grpSp>
      <p:sp>
        <p:nvSpPr>
          <p:cNvPr id="9" name="TextBox 8"/>
          <p:cNvSpPr txBox="1"/>
          <p:nvPr/>
        </p:nvSpPr>
        <p:spPr>
          <a:xfrm>
            <a:off x="-1530875" y="1315668"/>
            <a:ext cx="5676900" cy="523220"/>
          </a:xfrm>
          <a:prstGeom prst="rect">
            <a:avLst/>
          </a:prstGeom>
          <a:noFill/>
        </p:spPr>
        <p:txBody>
          <a:bodyPr wrap="square" rtlCol="0">
            <a:spAutoFit/>
          </a:bodyPr>
          <a:lstStyle/>
          <a:p>
            <a:pPr algn="ctr"/>
            <a:r>
              <a:rPr lang="en-US" sz="2800" b="1" dirty="0">
                <a:solidFill>
                  <a:srgbClr val="000080"/>
                </a:solidFill>
              </a:rPr>
              <a:t>Call Routing</a:t>
            </a:r>
          </a:p>
        </p:txBody>
      </p:sp>
      <p:sp>
        <p:nvSpPr>
          <p:cNvPr id="11" name="Content Placeholder 2"/>
          <p:cNvSpPr txBox="1">
            <a:spLocks/>
          </p:cNvSpPr>
          <p:nvPr/>
        </p:nvSpPr>
        <p:spPr>
          <a:xfrm>
            <a:off x="330919" y="1838888"/>
            <a:ext cx="5691190" cy="609601"/>
          </a:xfrm>
          <a:prstGeom prst="rect">
            <a:avLst/>
          </a:prstGeom>
        </p:spPr>
        <p:txBody>
          <a:bodyPr vert="horz" lIns="91440" tIns="45720" rIns="91440" bIns="45720" rtlCol="0">
            <a:noAutofit/>
          </a:bodyPr>
          <a:lstStyle/>
          <a:p>
            <a:r>
              <a:rPr lang="en-US" sz="2800" b="1" dirty="0">
                <a:solidFill>
                  <a:srgbClr val="20A9DD"/>
                </a:solidFill>
              </a:rPr>
              <a:t>Append Extension Number in DOD</a:t>
            </a:r>
          </a:p>
        </p:txBody>
      </p:sp>
      <p:sp>
        <p:nvSpPr>
          <p:cNvPr id="8" name="TextBox 7"/>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40924562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32519" y="2539597"/>
            <a:ext cx="11343845" cy="646331"/>
          </a:xfrm>
          <a:prstGeom prst="rect">
            <a:avLst/>
          </a:prstGeom>
          <a:noFill/>
        </p:spPr>
        <p:txBody>
          <a:bodyPr wrap="square" rtlCol="0">
            <a:spAutoFit/>
          </a:bodyPr>
          <a:lstStyle/>
          <a:p>
            <a:pPr marL="285750" indent="-285750" algn="just">
              <a:buFont typeface="Wingdings" panose="05000000000000000000" charset="0"/>
              <a:buChar char="q"/>
            </a:pPr>
            <a:r>
              <a:rPr lang="en-US" dirty="0"/>
              <a:t>For example, assuming DOD number is 1234 and the selected extensions are 1000, 1001 and 1002, if “Add Extension” is enabled, the actual DODs shown in outbound call are 12341000, 12341001 and 12341002.</a:t>
            </a:r>
            <a:endParaRPr lang="en-US" dirty="0">
              <a:solidFill>
                <a:prstClr val="black"/>
              </a:solidFill>
            </a:endParaRPr>
          </a:p>
        </p:txBody>
      </p:sp>
      <p:grpSp>
        <p:nvGrpSpPr>
          <p:cNvPr id="3" name="Group 2"/>
          <p:cNvGrpSpPr/>
          <p:nvPr/>
        </p:nvGrpSpPr>
        <p:grpSpPr>
          <a:xfrm>
            <a:off x="2029081" y="3772901"/>
            <a:ext cx="8616124" cy="2591499"/>
            <a:chOff x="2029081" y="2833101"/>
            <a:chExt cx="8616124" cy="2591499"/>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6936" y="2833101"/>
              <a:ext cx="1388269" cy="1105062"/>
            </a:xfrm>
            <a:prstGeom prst="rect">
              <a:avLst/>
            </a:prstGeom>
          </p:spPr>
        </p:pic>
        <p:grpSp>
          <p:nvGrpSpPr>
            <p:cNvPr id="2" name="Group 1"/>
            <p:cNvGrpSpPr/>
            <p:nvPr/>
          </p:nvGrpSpPr>
          <p:grpSpPr>
            <a:xfrm>
              <a:off x="2029081" y="3300849"/>
              <a:ext cx="8363579" cy="2123751"/>
              <a:chOff x="2029081" y="3300849"/>
              <a:chExt cx="8363579" cy="2123751"/>
            </a:xfrm>
          </p:grpSpPr>
          <p:pic>
            <p:nvPicPr>
              <p:cNvPr id="11" name="Picture 10"/>
              <p:cNvPicPr>
                <a:picLocks noChangeAspect="1"/>
              </p:cNvPicPr>
              <p:nvPr/>
            </p:nvPicPr>
            <p:blipFill>
              <a:blip r:embed="rId3"/>
              <a:stretch>
                <a:fillRect/>
              </a:stretch>
            </p:blipFill>
            <p:spPr>
              <a:xfrm>
                <a:off x="2745980" y="3300849"/>
                <a:ext cx="723900" cy="542925"/>
              </a:xfrm>
              <a:prstGeom prst="rect">
                <a:avLst/>
              </a:prstGeom>
            </p:spPr>
          </p:pic>
          <p:pic>
            <p:nvPicPr>
              <p:cNvPr id="12" name="Picture 11"/>
              <p:cNvPicPr>
                <a:picLocks noChangeAspect="1"/>
              </p:cNvPicPr>
              <p:nvPr/>
            </p:nvPicPr>
            <p:blipFill>
              <a:blip r:embed="rId3"/>
              <a:stretch>
                <a:fillRect/>
              </a:stretch>
            </p:blipFill>
            <p:spPr>
              <a:xfrm>
                <a:off x="2745980" y="4091262"/>
                <a:ext cx="723900" cy="542925"/>
              </a:xfrm>
              <a:prstGeom prst="rect">
                <a:avLst/>
              </a:prstGeom>
            </p:spPr>
          </p:pic>
          <p:pic>
            <p:nvPicPr>
              <p:cNvPr id="13" name="Picture 12"/>
              <p:cNvPicPr>
                <a:picLocks noChangeAspect="1"/>
              </p:cNvPicPr>
              <p:nvPr/>
            </p:nvPicPr>
            <p:blipFill>
              <a:blip r:embed="rId3"/>
              <a:stretch>
                <a:fillRect/>
              </a:stretch>
            </p:blipFill>
            <p:spPr>
              <a:xfrm>
                <a:off x="2745980" y="4881675"/>
                <a:ext cx="723900" cy="54292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601" y="3698166"/>
                <a:ext cx="1391108" cy="1391108"/>
              </a:xfrm>
              <a:prstGeom prst="rect">
                <a:avLst/>
              </a:prstGeom>
            </p:spPr>
          </p:pic>
          <p:cxnSp>
            <p:nvCxnSpPr>
              <p:cNvPr id="15" name="Straight Arrow Connector 14"/>
              <p:cNvCxnSpPr>
                <a:stCxn id="11" idx="3"/>
              </p:cNvCxnSpPr>
              <p:nvPr/>
            </p:nvCxnSpPr>
            <p:spPr>
              <a:xfrm>
                <a:off x="3469881" y="3572312"/>
                <a:ext cx="1234375" cy="6955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462132" y="4393720"/>
                <a:ext cx="123437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3"/>
              </p:cNvCxnSpPr>
              <p:nvPr/>
            </p:nvCxnSpPr>
            <p:spPr>
              <a:xfrm flipV="1">
                <a:off x="3469880" y="4568683"/>
                <a:ext cx="1226626" cy="5844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Right Arrow 17"/>
              <p:cNvSpPr/>
              <p:nvPr/>
            </p:nvSpPr>
            <p:spPr>
              <a:xfrm>
                <a:off x="6123710" y="3983015"/>
                <a:ext cx="1726702" cy="821410"/>
              </a:xfrm>
              <a:prstGeom prst="right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7927904" y="3870655"/>
                <a:ext cx="1449090" cy="3634"/>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7931898" y="4402158"/>
                <a:ext cx="1445096"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935653" y="4925587"/>
                <a:ext cx="144909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029081" y="3418422"/>
                <a:ext cx="606857" cy="307777"/>
              </a:xfrm>
              <a:prstGeom prst="rect">
                <a:avLst/>
              </a:prstGeom>
              <a:solidFill>
                <a:schemeClr val="tx2">
                  <a:lumMod val="60000"/>
                  <a:lumOff val="40000"/>
                </a:schemeClr>
              </a:solidFill>
            </p:spPr>
            <p:txBody>
              <a:bodyPr wrap="square">
                <a:spAutoFit/>
              </a:bodyPr>
              <a:lstStyle/>
              <a:p>
                <a:r>
                  <a:rPr lang="en-US" sz="1400" b="1" dirty="0">
                    <a:solidFill>
                      <a:schemeClr val="bg1"/>
                    </a:solidFill>
                  </a:rPr>
                  <a:t>1000</a:t>
                </a:r>
              </a:p>
            </p:txBody>
          </p:sp>
          <p:sp>
            <p:nvSpPr>
              <p:cNvPr id="25" name="Rectangle 24"/>
              <p:cNvSpPr/>
              <p:nvPr/>
            </p:nvSpPr>
            <p:spPr>
              <a:xfrm>
                <a:off x="2036388" y="4205882"/>
                <a:ext cx="606857" cy="307777"/>
              </a:xfrm>
              <a:prstGeom prst="rect">
                <a:avLst/>
              </a:prstGeom>
              <a:solidFill>
                <a:schemeClr val="tx2">
                  <a:lumMod val="60000"/>
                  <a:lumOff val="40000"/>
                </a:schemeClr>
              </a:solidFill>
            </p:spPr>
            <p:txBody>
              <a:bodyPr wrap="square">
                <a:spAutoFit/>
              </a:bodyPr>
              <a:lstStyle/>
              <a:p>
                <a:r>
                  <a:rPr lang="en-US" sz="1400" b="1" dirty="0">
                    <a:solidFill>
                      <a:schemeClr val="bg1"/>
                    </a:solidFill>
                  </a:rPr>
                  <a:t>1001</a:t>
                </a:r>
              </a:p>
            </p:txBody>
          </p:sp>
          <p:sp>
            <p:nvSpPr>
              <p:cNvPr id="26" name="Rectangle 25"/>
              <p:cNvSpPr/>
              <p:nvPr/>
            </p:nvSpPr>
            <p:spPr>
              <a:xfrm>
                <a:off x="2043631" y="4999249"/>
                <a:ext cx="606857" cy="307777"/>
              </a:xfrm>
              <a:prstGeom prst="rect">
                <a:avLst/>
              </a:prstGeom>
              <a:solidFill>
                <a:schemeClr val="tx2">
                  <a:lumMod val="60000"/>
                  <a:lumOff val="40000"/>
                </a:schemeClr>
              </a:solidFill>
            </p:spPr>
            <p:txBody>
              <a:bodyPr wrap="square">
                <a:spAutoFit/>
              </a:bodyPr>
              <a:lstStyle/>
              <a:p>
                <a:r>
                  <a:rPr lang="en-US" sz="1400" b="1" dirty="0">
                    <a:solidFill>
                      <a:schemeClr val="bg1"/>
                    </a:solidFill>
                  </a:rPr>
                  <a:t>1002</a:t>
                </a:r>
              </a:p>
            </p:txBody>
          </p:sp>
          <p:sp>
            <p:nvSpPr>
              <p:cNvPr id="27" name="Rectangle 26"/>
              <p:cNvSpPr/>
              <p:nvPr/>
            </p:nvSpPr>
            <p:spPr>
              <a:xfrm>
                <a:off x="6261624" y="3726199"/>
                <a:ext cx="1139125" cy="307777"/>
              </a:xfrm>
              <a:prstGeom prst="rect">
                <a:avLst/>
              </a:prstGeom>
              <a:solidFill>
                <a:srgbClr val="00B050"/>
              </a:solidFill>
            </p:spPr>
            <p:txBody>
              <a:bodyPr wrap="square">
                <a:spAutoFit/>
              </a:bodyPr>
              <a:lstStyle/>
              <a:p>
                <a:pPr algn="ctr"/>
                <a:r>
                  <a:rPr lang="en-US" sz="1400" b="1" dirty="0">
                    <a:solidFill>
                      <a:schemeClr val="bg1"/>
                    </a:solidFill>
                  </a:rPr>
                  <a:t>VOIP Trunk</a:t>
                </a:r>
              </a:p>
            </p:txBody>
          </p:sp>
          <p:sp>
            <p:nvSpPr>
              <p:cNvPr id="28" name="Rectangle 27"/>
              <p:cNvSpPr/>
              <p:nvPr/>
            </p:nvSpPr>
            <p:spPr>
              <a:xfrm>
                <a:off x="8082887" y="3518069"/>
                <a:ext cx="1139125" cy="307777"/>
              </a:xfrm>
              <a:prstGeom prst="rect">
                <a:avLst/>
              </a:prstGeom>
              <a:solidFill>
                <a:srgbClr val="00B050"/>
              </a:solidFill>
            </p:spPr>
            <p:txBody>
              <a:bodyPr wrap="square">
                <a:spAutoFit/>
              </a:bodyPr>
              <a:lstStyle/>
              <a:p>
                <a:pPr algn="ctr"/>
                <a:r>
                  <a:rPr lang="en-US" sz="1400" b="1" dirty="0">
                    <a:solidFill>
                      <a:schemeClr val="bg1"/>
                    </a:solidFill>
                  </a:rPr>
                  <a:t>12341000</a:t>
                </a:r>
              </a:p>
            </p:txBody>
          </p:sp>
          <p:sp>
            <p:nvSpPr>
              <p:cNvPr id="29" name="Rectangle 28"/>
              <p:cNvSpPr/>
              <p:nvPr/>
            </p:nvSpPr>
            <p:spPr>
              <a:xfrm>
                <a:off x="8081743" y="4062697"/>
                <a:ext cx="1139125" cy="307777"/>
              </a:xfrm>
              <a:prstGeom prst="rect">
                <a:avLst/>
              </a:prstGeom>
              <a:solidFill>
                <a:srgbClr val="00B050"/>
              </a:solidFill>
            </p:spPr>
            <p:txBody>
              <a:bodyPr wrap="square">
                <a:spAutoFit/>
              </a:bodyPr>
              <a:lstStyle/>
              <a:p>
                <a:pPr algn="ctr"/>
                <a:r>
                  <a:rPr lang="en-US" sz="1400" b="1" dirty="0">
                    <a:solidFill>
                      <a:schemeClr val="bg1"/>
                    </a:solidFill>
                  </a:rPr>
                  <a:t>12341001</a:t>
                </a:r>
              </a:p>
            </p:txBody>
          </p:sp>
          <p:sp>
            <p:nvSpPr>
              <p:cNvPr id="30" name="Rectangle 29"/>
              <p:cNvSpPr/>
              <p:nvPr/>
            </p:nvSpPr>
            <p:spPr>
              <a:xfrm>
                <a:off x="8073994" y="4574139"/>
                <a:ext cx="1139125" cy="307777"/>
              </a:xfrm>
              <a:prstGeom prst="rect">
                <a:avLst/>
              </a:prstGeom>
              <a:solidFill>
                <a:srgbClr val="00B050"/>
              </a:solidFill>
            </p:spPr>
            <p:txBody>
              <a:bodyPr wrap="square">
                <a:spAutoFit/>
              </a:bodyPr>
              <a:lstStyle/>
              <a:p>
                <a:pPr algn="ctr"/>
                <a:r>
                  <a:rPr lang="en-US" sz="1400" b="1" dirty="0">
                    <a:solidFill>
                      <a:schemeClr val="bg1"/>
                    </a:solidFill>
                  </a:rPr>
                  <a:t>12341002</a:t>
                </a:r>
              </a:p>
            </p:txBody>
          </p:sp>
          <p:pic>
            <p:nvPicPr>
              <p:cNvPr id="33" name="Picture 32"/>
              <p:cNvPicPr>
                <a:picLocks noChangeAspect="1"/>
              </p:cNvPicPr>
              <p:nvPr/>
            </p:nvPicPr>
            <p:blipFill>
              <a:blip r:embed="rId5"/>
              <a:stretch>
                <a:fillRect/>
              </a:stretch>
            </p:blipFill>
            <p:spPr>
              <a:xfrm>
                <a:off x="9488946" y="3918906"/>
                <a:ext cx="903714" cy="881726"/>
              </a:xfrm>
              <a:prstGeom prst="rect">
                <a:avLst/>
              </a:prstGeom>
            </p:spPr>
          </p:pic>
        </p:grpSp>
      </p:grpSp>
      <p:sp>
        <p:nvSpPr>
          <p:cNvPr id="31" name="TextBox 30"/>
          <p:cNvSpPr txBox="1"/>
          <p:nvPr/>
        </p:nvSpPr>
        <p:spPr>
          <a:xfrm>
            <a:off x="-1441975" y="1375465"/>
            <a:ext cx="5676900" cy="523220"/>
          </a:xfrm>
          <a:prstGeom prst="rect">
            <a:avLst/>
          </a:prstGeom>
          <a:noFill/>
        </p:spPr>
        <p:txBody>
          <a:bodyPr wrap="square" rtlCol="0">
            <a:spAutoFit/>
          </a:bodyPr>
          <a:lstStyle/>
          <a:p>
            <a:pPr algn="ctr"/>
            <a:r>
              <a:rPr lang="en-US" sz="2800" b="1" dirty="0">
                <a:solidFill>
                  <a:srgbClr val="000080"/>
                </a:solidFill>
              </a:rPr>
              <a:t>Call Routing</a:t>
            </a:r>
          </a:p>
        </p:txBody>
      </p:sp>
      <p:sp>
        <p:nvSpPr>
          <p:cNvPr id="32" name="Content Placeholder 2"/>
          <p:cNvSpPr txBox="1">
            <a:spLocks/>
          </p:cNvSpPr>
          <p:nvPr/>
        </p:nvSpPr>
        <p:spPr>
          <a:xfrm>
            <a:off x="413251" y="1855148"/>
            <a:ext cx="5691190" cy="609601"/>
          </a:xfrm>
          <a:prstGeom prst="rect">
            <a:avLst/>
          </a:prstGeom>
        </p:spPr>
        <p:txBody>
          <a:bodyPr vert="horz" lIns="91440" tIns="45720" rIns="91440" bIns="45720" rtlCol="0">
            <a:noAutofit/>
          </a:bodyPr>
          <a:lstStyle/>
          <a:p>
            <a:r>
              <a:rPr lang="en-US" sz="2800" b="1" dirty="0">
                <a:solidFill>
                  <a:srgbClr val="20A9DD"/>
                </a:solidFill>
              </a:rPr>
              <a:t>Append Extension Number in DOD</a:t>
            </a:r>
          </a:p>
        </p:txBody>
      </p:sp>
      <p:sp>
        <p:nvSpPr>
          <p:cNvPr id="34" name="TextBox 33"/>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836251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77927" y="2966530"/>
            <a:ext cx="4160869" cy="2308196"/>
          </a:xfrm>
          <a:prstGeom prst="rect">
            <a:avLst/>
          </a:prstGeom>
          <a:noFill/>
        </p:spPr>
        <p:txBody>
          <a:bodyPr wrap="square" rtlCol="0">
            <a:spAutoFit/>
          </a:bodyPr>
          <a:lstStyle/>
          <a:p>
            <a:pPr marL="228600" indent="-228600">
              <a:lnSpc>
                <a:spcPct val="110000"/>
              </a:lnSpc>
              <a:buFont typeface="Arial" pitchFamily="34" charset="0"/>
              <a:buChar char="•"/>
            </a:pPr>
            <a:r>
              <a:rPr lang="en-US" sz="2200" dirty="0"/>
              <a:t>DID Pattern</a:t>
            </a:r>
          </a:p>
          <a:p>
            <a:pPr marL="228600" indent="-228600">
              <a:lnSpc>
                <a:spcPct val="110000"/>
              </a:lnSpc>
              <a:buFont typeface="Arial" pitchFamily="34" charset="0"/>
              <a:buChar char="•"/>
            </a:pPr>
            <a:r>
              <a:rPr lang="en-US" sz="2200" dirty="0"/>
              <a:t>Trunk Selection</a:t>
            </a:r>
          </a:p>
          <a:p>
            <a:pPr marL="228600" indent="-228600">
              <a:lnSpc>
                <a:spcPct val="110000"/>
              </a:lnSpc>
              <a:buFont typeface="Arial" pitchFamily="34" charset="0"/>
              <a:buChar char="•"/>
            </a:pPr>
            <a:r>
              <a:rPr lang="en-US" sz="2200" dirty="0"/>
              <a:t>Direct Calls to IVR, Extension, Ring group, Voicemail, FAX</a:t>
            </a:r>
          </a:p>
          <a:p>
            <a:pPr marL="228600" indent="-228600">
              <a:lnSpc>
                <a:spcPct val="110000"/>
              </a:lnSpc>
              <a:buFont typeface="Arial" pitchFamily="34" charset="0"/>
              <a:buChar char="•"/>
            </a:pPr>
            <a:r>
              <a:rPr lang="en-US" sz="2200" dirty="0"/>
              <a:t>Scheduled Inbound Routes</a:t>
            </a:r>
          </a:p>
          <a:p>
            <a:pPr marL="228600" indent="-228600">
              <a:lnSpc>
                <a:spcPct val="110000"/>
              </a:lnSpc>
              <a:buFont typeface="Arial" pitchFamily="34" charset="0"/>
              <a:buChar char="•"/>
            </a:pPr>
            <a:r>
              <a:rPr lang="en-US" sz="2200" dirty="0"/>
              <a:t>Inbound route per caller ID</a:t>
            </a:r>
          </a:p>
        </p:txBody>
      </p:sp>
      <p:sp>
        <p:nvSpPr>
          <p:cNvPr id="16" name="TextBox 15"/>
          <p:cNvSpPr txBox="1"/>
          <p:nvPr/>
        </p:nvSpPr>
        <p:spPr>
          <a:xfrm>
            <a:off x="277927" y="1876670"/>
            <a:ext cx="3821303" cy="892552"/>
          </a:xfrm>
          <a:prstGeom prst="rect">
            <a:avLst/>
          </a:prstGeom>
          <a:noFill/>
        </p:spPr>
        <p:txBody>
          <a:bodyPr wrap="none" rtlCol="0">
            <a:spAutoFit/>
          </a:bodyPr>
          <a:lstStyle/>
          <a:p>
            <a:r>
              <a:rPr lang="en-US" sz="2600" b="1" dirty="0">
                <a:solidFill>
                  <a:srgbClr val="20A9DD"/>
                </a:solidFill>
              </a:rPr>
              <a:t>Inbound Rule:</a:t>
            </a:r>
          </a:p>
          <a:p>
            <a:r>
              <a:rPr lang="en-US" sz="2600" b="1" dirty="0"/>
              <a:t>How can I direct your call?</a:t>
            </a:r>
          </a:p>
        </p:txBody>
      </p:sp>
      <p:pic>
        <p:nvPicPr>
          <p:cNvPr id="5" name="Picture 4"/>
          <p:cNvPicPr>
            <a:picLocks noChangeAspect="1"/>
          </p:cNvPicPr>
          <p:nvPr/>
        </p:nvPicPr>
        <p:blipFill>
          <a:blip r:embed="rId2"/>
          <a:stretch>
            <a:fillRect/>
          </a:stretch>
        </p:blipFill>
        <p:spPr>
          <a:xfrm>
            <a:off x="4333182" y="1523514"/>
            <a:ext cx="6219504" cy="2886032"/>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3"/>
          <a:stretch>
            <a:fillRect/>
          </a:stretch>
        </p:blipFill>
        <p:spPr>
          <a:xfrm>
            <a:off x="7282925" y="1918336"/>
            <a:ext cx="4774434" cy="4404583"/>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1577670" y="1374562"/>
            <a:ext cx="5676900" cy="523220"/>
          </a:xfrm>
          <a:prstGeom prst="rect">
            <a:avLst/>
          </a:prstGeom>
          <a:noFill/>
        </p:spPr>
        <p:txBody>
          <a:bodyPr wrap="square" rtlCol="0">
            <a:spAutoFit/>
          </a:bodyPr>
          <a:lstStyle/>
          <a:p>
            <a:pPr algn="ctr"/>
            <a:r>
              <a:rPr lang="en-US" sz="2800" b="1" dirty="0">
                <a:solidFill>
                  <a:srgbClr val="000080"/>
                </a:solidFill>
              </a:rPr>
              <a:t>Call Routing</a:t>
            </a:r>
          </a:p>
        </p:txBody>
      </p:sp>
      <p:sp>
        <p:nvSpPr>
          <p:cNvPr id="7" name="TextBox 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471577634"/>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279400" y="852275"/>
            <a:ext cx="4038600" cy="632909"/>
          </a:xfrm>
          <a:prstGeom prst="rect">
            <a:avLst/>
          </a:prstGeom>
        </p:spPr>
        <p:txBody>
          <a:bodyPr>
            <a:noAutofit/>
          </a:bodyPr>
          <a:lstStyle/>
          <a:p>
            <a:pPr>
              <a:spcBef>
                <a:spcPct val="20000"/>
              </a:spcBef>
              <a:defRPr/>
            </a:pPr>
            <a:r>
              <a:rPr lang="en-US" sz="2800" b="1" dirty="0">
                <a:solidFill>
                  <a:srgbClr val="0000B4"/>
                </a:solidFill>
              </a:rPr>
              <a:t>Software Specifications</a:t>
            </a:r>
          </a:p>
        </p:txBody>
      </p:sp>
      <p:graphicFrame>
        <p:nvGraphicFramePr>
          <p:cNvPr id="4" name="Table 3"/>
          <p:cNvGraphicFramePr>
            <a:graphicFrameLocks noGrp="1"/>
          </p:cNvGraphicFramePr>
          <p:nvPr>
            <p:extLst>
              <p:ext uri="{D42A27DB-BD31-4B8C-83A1-F6EECF244321}">
                <p14:modId xmlns:p14="http://schemas.microsoft.com/office/powerpoint/2010/main" val="720713697"/>
              </p:ext>
            </p:extLst>
          </p:nvPr>
        </p:nvGraphicFramePr>
        <p:xfrm>
          <a:off x="279400" y="1507603"/>
          <a:ext cx="11531600" cy="4618608"/>
        </p:xfrm>
        <a:graphic>
          <a:graphicData uri="http://schemas.openxmlformats.org/drawingml/2006/table">
            <a:tbl>
              <a:tblPr firstRow="1" bandRow="1">
                <a:tableStyleId>{5C22544A-7EE6-4342-B048-85BDC9FD1C3A}</a:tableStyleId>
              </a:tblPr>
              <a:tblGrid>
                <a:gridCol w="1996815">
                  <a:extLst>
                    <a:ext uri="{9D8B030D-6E8A-4147-A177-3AD203B41FA5}">
                      <a16:colId xmlns:a16="http://schemas.microsoft.com/office/drawing/2014/main" val="20000"/>
                    </a:ext>
                  </a:extLst>
                </a:gridCol>
                <a:gridCol w="2915168">
                  <a:extLst>
                    <a:ext uri="{9D8B030D-6E8A-4147-A177-3AD203B41FA5}">
                      <a16:colId xmlns:a16="http://schemas.microsoft.com/office/drawing/2014/main" val="20001"/>
                    </a:ext>
                  </a:extLst>
                </a:gridCol>
                <a:gridCol w="3126525">
                  <a:extLst>
                    <a:ext uri="{9D8B030D-6E8A-4147-A177-3AD203B41FA5}">
                      <a16:colId xmlns:a16="http://schemas.microsoft.com/office/drawing/2014/main" val="20002"/>
                    </a:ext>
                  </a:extLst>
                </a:gridCol>
                <a:gridCol w="3493092">
                  <a:extLst>
                    <a:ext uri="{9D8B030D-6E8A-4147-A177-3AD203B41FA5}">
                      <a16:colId xmlns:a16="http://schemas.microsoft.com/office/drawing/2014/main" val="3804227717"/>
                    </a:ext>
                  </a:extLst>
                </a:gridCol>
              </a:tblGrid>
              <a:tr h="305269">
                <a:tc>
                  <a:txBody>
                    <a:bodyPr/>
                    <a:lstStyle/>
                    <a:p>
                      <a:pPr lvl="0" algn="l">
                        <a:defRPr sz="1800" b="0" i="0">
                          <a:solidFill>
                            <a:srgbClr val="000000"/>
                          </a:solidFill>
                        </a:defRPr>
                      </a:pPr>
                      <a:r>
                        <a:rPr sz="1550" b="1" dirty="0">
                          <a:solidFill>
                            <a:schemeClr val="bg1"/>
                          </a:solidFill>
                        </a:rPr>
                        <a:t>Specification</a:t>
                      </a:r>
                      <a:endParaRPr sz="1550" b="1" i="1" dirty="0">
                        <a:solidFill>
                          <a:schemeClr val="bg1"/>
                        </a:solidFill>
                      </a:endParaRPr>
                    </a:p>
                  </a:txBody>
                  <a:tcPr marL="47625" marR="47625" marT="47625" marB="47625" horzOverflow="overflow"/>
                </a:tc>
                <a:tc>
                  <a:txBody>
                    <a:bodyPr/>
                    <a:lstStyle/>
                    <a:p>
                      <a:pPr lvl="0" algn="l">
                        <a:defRPr sz="1800" b="0" i="0">
                          <a:solidFill>
                            <a:srgbClr val="000000"/>
                          </a:solidFill>
                        </a:defRPr>
                      </a:pPr>
                      <a:r>
                        <a:rPr lang="en-US" sz="1550" b="1" dirty="0">
                          <a:solidFill>
                            <a:schemeClr val="bg1"/>
                          </a:solidFill>
                        </a:rPr>
                        <a:t>UCM6100</a:t>
                      </a:r>
                      <a:endParaRPr sz="1550" b="1" i="1" dirty="0">
                        <a:solidFill>
                          <a:schemeClr val="bg1"/>
                        </a:solidFill>
                      </a:endParaRPr>
                    </a:p>
                  </a:txBody>
                  <a:tcPr marL="47625" marR="47625" marT="47625" marB="47625" horzOverflow="overflow">
                    <a:solidFill>
                      <a:srgbClr val="5B9BD5"/>
                    </a:solidFill>
                  </a:tcPr>
                </a:tc>
                <a:tc>
                  <a:txBody>
                    <a:bodyPr/>
                    <a:lstStyle/>
                    <a:p>
                      <a:pPr lvl="0" algn="l">
                        <a:defRPr sz="1800" b="0" i="0">
                          <a:solidFill>
                            <a:srgbClr val="000000"/>
                          </a:solidFill>
                        </a:defRPr>
                      </a:pPr>
                      <a:r>
                        <a:rPr lang="fr-FR" sz="1550" b="1" i="0" kern="1200" dirty="0">
                          <a:solidFill>
                            <a:schemeClr val="bg1"/>
                          </a:solidFill>
                          <a:latin typeface="+mn-lt"/>
                          <a:ea typeface="+mn-ea"/>
                          <a:cs typeface="+mn-cs"/>
                        </a:rPr>
                        <a:t>UCM6510</a:t>
                      </a:r>
                      <a:endParaRPr sz="1550" b="1" i="0" kern="1200" dirty="0">
                        <a:solidFill>
                          <a:schemeClr val="bg1"/>
                        </a:solidFill>
                        <a:latin typeface="+mn-lt"/>
                        <a:ea typeface="+mn-ea"/>
                        <a:cs typeface="+mn-cs"/>
                      </a:endParaRPr>
                    </a:p>
                  </a:txBody>
                  <a:tcPr marL="47625" marR="47625" marT="47625" marB="47625" horzOverflow="overflow"/>
                </a:tc>
                <a:tc>
                  <a:txBody>
                    <a:bodyPr/>
                    <a:lstStyle/>
                    <a:p>
                      <a:pPr lvl="0" algn="l">
                        <a:defRPr sz="1800" b="0" i="0">
                          <a:solidFill>
                            <a:srgbClr val="000000"/>
                          </a:solidFill>
                        </a:defRPr>
                      </a:pPr>
                      <a:r>
                        <a:rPr lang="en-US" sz="1550" b="1" dirty="0">
                          <a:solidFill>
                            <a:schemeClr val="bg1"/>
                          </a:solidFill>
                        </a:rPr>
                        <a:t>UCM6200</a:t>
                      </a:r>
                      <a:endParaRPr sz="1550" b="1" i="1" dirty="0">
                        <a:solidFill>
                          <a:schemeClr val="bg1"/>
                        </a:solidFill>
                      </a:endParaRPr>
                    </a:p>
                  </a:txBody>
                  <a:tcPr marL="47625" marR="47625" marT="47625" marB="47625" horzOverflow="overflow"/>
                </a:tc>
                <a:extLst>
                  <a:ext uri="{0D108BD9-81ED-4DB2-BD59-A6C34878D82A}">
                    <a16:rowId xmlns:a16="http://schemas.microsoft.com/office/drawing/2014/main" val="10000"/>
                  </a:ext>
                </a:extLst>
              </a:tr>
              <a:tr h="396127">
                <a:tc>
                  <a:txBody>
                    <a:bodyPr/>
                    <a:lstStyle/>
                    <a:p>
                      <a:pPr lvl="0" algn="l">
                        <a:defRPr sz="1800" b="0" i="0"/>
                      </a:pPr>
                      <a:r>
                        <a:rPr lang="tr-TR" sz="1550" b="1" dirty="0" smtClean="0"/>
                        <a:t>Kullanıcı</a:t>
                      </a:r>
                      <a:endParaRPr sz="1550" b="1" i="1" dirty="0"/>
                    </a:p>
                  </a:txBody>
                  <a:tcPr marL="47625" marR="47625" marT="47625" marB="47625" horzOverflow="overflow">
                    <a:solidFill>
                      <a:srgbClr val="D2DEEF"/>
                    </a:solidFill>
                  </a:tcPr>
                </a:tc>
                <a:tc>
                  <a:txBody>
                    <a:bodyPr/>
                    <a:lstStyle/>
                    <a:p>
                      <a:pPr lvl="0" algn="l">
                        <a:defRPr sz="1800" b="0" i="0"/>
                      </a:pPr>
                      <a:r>
                        <a:rPr lang="fr-FR" sz="1550" dirty="0" smtClean="0"/>
                        <a:t>500</a:t>
                      </a:r>
                      <a:r>
                        <a:rPr lang="tr-TR" sz="1550" dirty="0" smtClean="0"/>
                        <a:t>’e kadar</a:t>
                      </a:r>
                      <a:endParaRPr sz="1550" b="1" i="1" dirty="0"/>
                    </a:p>
                  </a:txBody>
                  <a:tcPr marL="47625" marR="47625" marT="47625" marB="47625" horzOverflow="overflow"/>
                </a:tc>
                <a:tc>
                  <a:txBody>
                    <a:bodyPr/>
                    <a:lstStyle/>
                    <a:p>
                      <a:pPr lvl="0" algn="l">
                        <a:defRPr sz="1800" b="0" i="0"/>
                      </a:pPr>
                      <a:r>
                        <a:rPr sz="1550" dirty="0" smtClean="0"/>
                        <a:t>2000</a:t>
                      </a:r>
                      <a:r>
                        <a:rPr lang="tr-TR" sz="1550" dirty="0" smtClean="0"/>
                        <a:t>‘e kadar</a:t>
                      </a:r>
                      <a:endParaRPr sz="1550" b="1" i="1" dirty="0"/>
                    </a:p>
                  </a:txBody>
                  <a:tcPr marL="47625" marR="47625" marT="47625" marB="47625" horzOverflow="overflow"/>
                </a:tc>
                <a:tc>
                  <a:txBody>
                    <a:bodyPr/>
                    <a:lstStyle/>
                    <a:p>
                      <a:pPr lvl="0" algn="l">
                        <a:defRPr sz="1800" b="0" i="0"/>
                      </a:pPr>
                      <a:r>
                        <a:rPr lang="fr-FR" sz="1550" dirty="0" smtClean="0"/>
                        <a:t>800</a:t>
                      </a:r>
                      <a:r>
                        <a:rPr lang="tr-TR" sz="1550" dirty="0" smtClean="0"/>
                        <a:t>’e kadar</a:t>
                      </a:r>
                      <a:endParaRPr sz="1550" b="1" i="1" dirty="0"/>
                    </a:p>
                  </a:txBody>
                  <a:tcPr marL="47625" marR="47625" marT="47625" marB="47625" horzOverflow="overflow"/>
                </a:tc>
                <a:extLst>
                  <a:ext uri="{0D108BD9-81ED-4DB2-BD59-A6C34878D82A}">
                    <a16:rowId xmlns:a16="http://schemas.microsoft.com/office/drawing/2014/main" val="10001"/>
                  </a:ext>
                </a:extLst>
              </a:tr>
              <a:tr h="543291">
                <a:tc>
                  <a:txBody>
                    <a:bodyPr/>
                    <a:lstStyle/>
                    <a:p>
                      <a:pPr lvl="0" algn="l">
                        <a:defRPr sz="1800" b="0" i="0"/>
                      </a:pPr>
                      <a:r>
                        <a:rPr lang="tr-TR" sz="1550" b="1" dirty="0" smtClean="0"/>
                        <a:t>Anlık Çağrı</a:t>
                      </a:r>
                      <a:endParaRPr sz="1550" b="1" i="1" dirty="0"/>
                    </a:p>
                  </a:txBody>
                  <a:tcPr marL="47625" marR="47625" marT="47625" marB="47625" horzOverflow="overflow">
                    <a:solidFill>
                      <a:srgbClr val="EAEFF7"/>
                    </a:solidFill>
                  </a:tcPr>
                </a:tc>
                <a:tc>
                  <a:txBody>
                    <a:bodyPr/>
                    <a:lstStyle/>
                    <a:p>
                      <a:pPr lvl="0" algn="l">
                        <a:defRPr sz="1800" b="0" i="0"/>
                      </a:pPr>
                      <a:r>
                        <a:rPr lang="fr-FR" sz="1550" dirty="0" smtClean="0"/>
                        <a:t>60</a:t>
                      </a:r>
                      <a:r>
                        <a:rPr lang="tr-TR" sz="1550" dirty="0" smtClean="0"/>
                        <a:t>’a kadar</a:t>
                      </a:r>
                      <a:endParaRPr sz="1550" b="1" i="1" dirty="0"/>
                    </a:p>
                  </a:txBody>
                  <a:tcPr marL="47625" marR="47625" marT="47625" marB="47625" horzOverflow="overflow"/>
                </a:tc>
                <a:tc>
                  <a:txBody>
                    <a:bodyPr/>
                    <a:lstStyle/>
                    <a:p>
                      <a:pPr lvl="0" algn="l">
                        <a:defRPr sz="1800" b="0" i="0"/>
                      </a:pPr>
                      <a:r>
                        <a:rPr sz="1550" dirty="0" smtClean="0"/>
                        <a:t>200</a:t>
                      </a:r>
                      <a:r>
                        <a:rPr lang="tr-TR" sz="1550" dirty="0" smtClean="0"/>
                        <a:t>‘e kadar</a:t>
                      </a:r>
                      <a:endParaRPr sz="1550" b="1" i="1" dirty="0"/>
                    </a:p>
                  </a:txBody>
                  <a:tcPr marL="47625" marR="47625" marT="47625" marB="47625"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a:pPr>
                      <a:r>
                        <a:rPr lang="en-US" sz="1550" dirty="0" smtClean="0"/>
                        <a:t>100</a:t>
                      </a:r>
                      <a:r>
                        <a:rPr lang="tr-TR" sz="1550" dirty="0" smtClean="0"/>
                        <a:t>’e kadar</a:t>
                      </a:r>
                      <a:endParaRPr sz="1550" b="1" i="1" dirty="0"/>
                    </a:p>
                  </a:txBody>
                  <a:tcPr marL="47625" marR="47625" marT="47625" marB="47625" horzOverflow="overflow"/>
                </a:tc>
                <a:extLst>
                  <a:ext uri="{0D108BD9-81ED-4DB2-BD59-A6C34878D82A}">
                    <a16:rowId xmlns:a16="http://schemas.microsoft.com/office/drawing/2014/main" val="10002"/>
                  </a:ext>
                </a:extLst>
              </a:tr>
              <a:tr h="311553">
                <a:tc>
                  <a:txBody>
                    <a:bodyPr/>
                    <a:lstStyle/>
                    <a:p>
                      <a:pPr lvl="0" algn="l">
                        <a:defRPr sz="1800" b="0" i="0"/>
                      </a:pPr>
                      <a:r>
                        <a:rPr sz="1550" b="1" dirty="0"/>
                        <a:t>T1/E1 </a:t>
                      </a:r>
                      <a:r>
                        <a:rPr lang="tr-TR" sz="1550" b="1" dirty="0" smtClean="0"/>
                        <a:t>arayüz</a:t>
                      </a:r>
                      <a:endParaRPr sz="1550" b="1" i="1" dirty="0"/>
                    </a:p>
                  </a:txBody>
                  <a:tcPr marL="47625" marR="47625" marT="47625" marB="47625" horzOverflow="overflow"/>
                </a:tc>
                <a:tc>
                  <a:txBody>
                    <a:bodyPr/>
                    <a:lstStyle/>
                    <a:p>
                      <a:pPr lvl="0" algn="l">
                        <a:defRPr sz="1800" b="0" i="0"/>
                      </a:pPr>
                      <a:r>
                        <a:rPr lang="tr-TR" sz="1550" dirty="0" smtClean="0"/>
                        <a:t>Hayır</a:t>
                      </a:r>
                      <a:endParaRPr sz="1550" b="1" i="1" dirty="0"/>
                    </a:p>
                  </a:txBody>
                  <a:tcPr marL="47625" marR="47625" marT="47625" marB="47625" horzOverflow="overflow"/>
                </a:tc>
                <a:tc>
                  <a:txBody>
                    <a:bodyPr/>
                    <a:lstStyle/>
                    <a:p>
                      <a:pPr lvl="0" algn="l">
                        <a:defRPr sz="1800" b="0" i="0"/>
                      </a:pPr>
                      <a:r>
                        <a:rPr lang="tr-TR" sz="1550" dirty="0" smtClean="0"/>
                        <a:t>Evet</a:t>
                      </a:r>
                      <a:endParaRPr sz="1550" b="1" i="1" dirty="0"/>
                    </a:p>
                  </a:txBody>
                  <a:tcPr marL="47625" marR="47625" marT="47625" marB="47625" horzOverflow="overflow"/>
                </a:tc>
                <a:tc>
                  <a:txBody>
                    <a:bodyPr/>
                    <a:lstStyle/>
                    <a:p>
                      <a:pPr lvl="0" algn="l">
                        <a:defRPr sz="1800" b="0" i="0"/>
                      </a:pPr>
                      <a:r>
                        <a:rPr lang="tr-TR" sz="1550" dirty="0" smtClean="0"/>
                        <a:t>Hayır</a:t>
                      </a:r>
                      <a:endParaRPr sz="1550" b="1" i="1" dirty="0"/>
                    </a:p>
                  </a:txBody>
                  <a:tcPr marL="47625" marR="47625" marT="47625" marB="47625" horzOverflow="overflow"/>
                </a:tc>
                <a:extLst>
                  <a:ext uri="{0D108BD9-81ED-4DB2-BD59-A6C34878D82A}">
                    <a16:rowId xmlns:a16="http://schemas.microsoft.com/office/drawing/2014/main" val="10003"/>
                  </a:ext>
                </a:extLst>
              </a:tr>
              <a:tr h="311553">
                <a:tc>
                  <a:txBody>
                    <a:bodyPr/>
                    <a:lstStyle/>
                    <a:p>
                      <a:pPr lvl="0" algn="l">
                        <a:defRPr sz="1800" b="0" i="0"/>
                      </a:pPr>
                      <a:r>
                        <a:rPr sz="1550" b="1" dirty="0"/>
                        <a:t>NAT Router</a:t>
                      </a:r>
                      <a:endParaRPr sz="1550" b="1" i="1" dirty="0"/>
                    </a:p>
                  </a:txBody>
                  <a:tcPr marL="47625" marR="47625" marT="47625" marB="47625" horzOverflow="overflow"/>
                </a:tc>
                <a:tc>
                  <a:txBody>
                    <a:bodyPr/>
                    <a:lstStyle/>
                    <a:p>
                      <a:pPr lvl="0" algn="l">
                        <a:defRPr sz="1800" b="0" i="0"/>
                      </a:pPr>
                      <a:r>
                        <a:rPr lang="tr-TR" sz="1550" dirty="0" smtClean="0"/>
                        <a:t>Evet</a:t>
                      </a:r>
                      <a:r>
                        <a:rPr lang="fr-FR" sz="1550" dirty="0" smtClean="0"/>
                        <a:t> (</a:t>
                      </a:r>
                      <a:r>
                        <a:rPr lang="tr-TR" sz="1550" dirty="0" smtClean="0"/>
                        <a:t>Sadece</a:t>
                      </a:r>
                      <a:r>
                        <a:rPr lang="fr-FR" sz="1550" dirty="0" smtClean="0"/>
                        <a:t> </a:t>
                      </a:r>
                      <a:r>
                        <a:rPr lang="fr-FR" sz="1550" dirty="0"/>
                        <a:t>UCM6102)</a:t>
                      </a:r>
                      <a:endParaRPr sz="1550" b="1" i="1" dirty="0"/>
                    </a:p>
                  </a:txBody>
                  <a:tcPr marL="47625" marR="47625" marT="47625" marB="47625" horzOverflow="overflow"/>
                </a:tc>
                <a:tc>
                  <a:txBody>
                    <a:bodyPr/>
                    <a:lstStyle/>
                    <a:p>
                      <a:pPr lvl="0" algn="l">
                        <a:defRPr sz="1800" b="0" i="0"/>
                      </a:pPr>
                      <a:r>
                        <a:rPr lang="tr-TR" sz="1550" dirty="0" smtClean="0"/>
                        <a:t>Evet</a:t>
                      </a:r>
                      <a:endParaRPr sz="1550" b="1" i="1" dirty="0"/>
                    </a:p>
                  </a:txBody>
                  <a:tcPr marL="47625" marR="47625" marT="47625" marB="47625" horzOverflow="overflow"/>
                </a:tc>
                <a:tc>
                  <a:txBody>
                    <a:bodyPr/>
                    <a:lstStyle/>
                    <a:p>
                      <a:pPr lvl="0" algn="l">
                        <a:defRPr sz="1800" b="0" i="0"/>
                      </a:pPr>
                      <a:r>
                        <a:rPr lang="tr-TR" sz="1550" dirty="0" smtClean="0"/>
                        <a:t>Evet</a:t>
                      </a:r>
                      <a:endParaRPr sz="1550" b="1" i="1" dirty="0"/>
                    </a:p>
                  </a:txBody>
                  <a:tcPr marL="47625" marR="47625" marT="47625" marB="47625" horzOverflow="overflow"/>
                </a:tc>
                <a:extLst>
                  <a:ext uri="{0D108BD9-81ED-4DB2-BD59-A6C34878D82A}">
                    <a16:rowId xmlns:a16="http://schemas.microsoft.com/office/drawing/2014/main" val="10004"/>
                  </a:ext>
                </a:extLst>
              </a:tr>
              <a:tr h="495011">
                <a:tc>
                  <a:txBody>
                    <a:bodyPr/>
                    <a:lstStyle/>
                    <a:p>
                      <a:pPr lvl="0" algn="l">
                        <a:defRPr sz="1800" b="0" i="0"/>
                      </a:pPr>
                      <a:r>
                        <a:rPr sz="1550" b="1" dirty="0"/>
                        <a:t>SIP </a:t>
                      </a:r>
                      <a:r>
                        <a:rPr sz="1550" b="1" dirty="0" smtClean="0"/>
                        <a:t>Trunk</a:t>
                      </a:r>
                      <a:endParaRPr sz="1550" b="1" i="1" dirty="0"/>
                    </a:p>
                  </a:txBody>
                  <a:tcPr marL="47625" marR="47625" marT="47625" marB="47625" horzOverflow="overflow"/>
                </a:tc>
                <a:tc>
                  <a:txBody>
                    <a:bodyPr/>
                    <a:lstStyle/>
                    <a:p>
                      <a:pPr lvl="0" algn="l">
                        <a:defRPr sz="1800" b="0" i="0"/>
                      </a:pPr>
                      <a:r>
                        <a:rPr lang="en-US" sz="1550" dirty="0" smtClean="0"/>
                        <a:t>50‘ye </a:t>
                      </a:r>
                      <a:r>
                        <a:rPr lang="en-US" sz="1550" dirty="0" err="1" smtClean="0"/>
                        <a:t>kadar</a:t>
                      </a:r>
                      <a:endParaRPr lang="en-US" sz="1550" b="1" i="1" dirty="0"/>
                    </a:p>
                  </a:txBody>
                  <a:tcPr marL="47625" marR="47625" marT="47625" marB="47625" horzOverflow="overflow"/>
                </a:tc>
                <a:tc>
                  <a:txBody>
                    <a:bodyPr/>
                    <a:lstStyle/>
                    <a:p>
                      <a:pPr lvl="0" algn="l">
                        <a:defRPr sz="1800" b="0" i="0"/>
                      </a:pPr>
                      <a:r>
                        <a:rPr lang="en-US" sz="1550" dirty="0" smtClean="0"/>
                        <a:t>50‘ye </a:t>
                      </a:r>
                      <a:r>
                        <a:rPr lang="en-US" sz="1550" dirty="0" err="1" smtClean="0"/>
                        <a:t>kadar</a:t>
                      </a:r>
                      <a:endParaRPr lang="en-US" sz="1550" b="1" i="1" dirty="0"/>
                    </a:p>
                  </a:txBody>
                  <a:tcPr marL="47625" marR="47625" marT="47625" marB="47625" horzOverflow="overflow"/>
                </a:tc>
                <a:tc>
                  <a:txBody>
                    <a:bodyPr/>
                    <a:lstStyle/>
                    <a:p>
                      <a:pPr lvl="0" algn="l">
                        <a:defRPr sz="1800" b="0" i="0"/>
                      </a:pPr>
                      <a:r>
                        <a:rPr sz="1550" dirty="0" smtClean="0"/>
                        <a:t>50</a:t>
                      </a:r>
                      <a:r>
                        <a:rPr lang="tr-TR" sz="1550" dirty="0" smtClean="0"/>
                        <a:t>‘ye kadar</a:t>
                      </a:r>
                      <a:endParaRPr sz="1550" b="1" i="1" dirty="0"/>
                    </a:p>
                  </a:txBody>
                  <a:tcPr marL="47625" marR="47625" marT="47625" marB="47625" horzOverflow="overflow"/>
                </a:tc>
                <a:extLst>
                  <a:ext uri="{0D108BD9-81ED-4DB2-BD59-A6C34878D82A}">
                    <a16:rowId xmlns:a16="http://schemas.microsoft.com/office/drawing/2014/main" val="10005"/>
                  </a:ext>
                </a:extLst>
              </a:tr>
              <a:tr h="935327">
                <a:tc>
                  <a:txBody>
                    <a:bodyPr/>
                    <a:lstStyle/>
                    <a:p>
                      <a:pPr lvl="0" algn="l">
                        <a:defRPr sz="1800" b="0" i="0"/>
                      </a:pPr>
                      <a:r>
                        <a:rPr lang="tr-TR" sz="1550" b="1" dirty="0" smtClean="0"/>
                        <a:t>K</a:t>
                      </a:r>
                      <a:r>
                        <a:rPr sz="1550" b="1" dirty="0" err="1" smtClean="0"/>
                        <a:t>onfer</a:t>
                      </a:r>
                      <a:r>
                        <a:rPr lang="tr-TR" sz="1550" b="1" dirty="0" smtClean="0"/>
                        <a:t>ans</a:t>
                      </a:r>
                      <a:endParaRPr sz="1550" b="1" i="1" dirty="0"/>
                    </a:p>
                  </a:txBody>
                  <a:tcPr marL="47625" marR="47625" marT="47625" marB="47625" horzOverflow="overflow"/>
                </a:tc>
                <a:tc>
                  <a:txBody>
                    <a:bodyPr/>
                    <a:lstStyle/>
                    <a:p>
                      <a:pPr marL="285750" lvl="0" indent="-285750" algn="l">
                        <a:buFont typeface="Arial" panose="020B0604020202020204" pitchFamily="34" charset="0"/>
                        <a:buChar char="•"/>
                        <a:defRPr sz="1800" b="0" i="0"/>
                      </a:pPr>
                      <a:r>
                        <a:rPr lang="en-US" sz="1550" b="0" i="0" kern="1200" dirty="0">
                          <a:solidFill>
                            <a:schemeClr val="dk1"/>
                          </a:solidFill>
                          <a:latin typeface="+mn-lt"/>
                          <a:ea typeface="+mn-ea"/>
                          <a:cs typeface="+mn-cs"/>
                        </a:rPr>
                        <a:t>UCM6102/6104: 3 </a:t>
                      </a:r>
                      <a:r>
                        <a:rPr lang="tr-TR" sz="1550" b="0" i="0" kern="1200" dirty="0" smtClean="0">
                          <a:solidFill>
                            <a:schemeClr val="dk1"/>
                          </a:solidFill>
                          <a:latin typeface="+mn-lt"/>
                          <a:ea typeface="+mn-ea"/>
                          <a:cs typeface="+mn-cs"/>
                        </a:rPr>
                        <a:t>köprü</a:t>
                      </a:r>
                      <a:r>
                        <a:rPr lang="en-US" sz="1550" b="0" i="0" kern="1200" dirty="0" smtClean="0">
                          <a:solidFill>
                            <a:schemeClr val="dk1"/>
                          </a:solidFill>
                          <a:latin typeface="+mn-lt"/>
                          <a:ea typeface="+mn-ea"/>
                          <a:cs typeface="+mn-cs"/>
                        </a:rPr>
                        <a:t>, </a:t>
                      </a:r>
                      <a:r>
                        <a:rPr lang="en-US" sz="1550" b="0" i="0" kern="1200" dirty="0">
                          <a:solidFill>
                            <a:schemeClr val="dk1"/>
                          </a:solidFill>
                          <a:latin typeface="+mn-lt"/>
                          <a:ea typeface="+mn-ea"/>
                          <a:cs typeface="+mn-cs"/>
                        </a:rPr>
                        <a:t>25 </a:t>
                      </a:r>
                      <a:r>
                        <a:rPr lang="tr-TR" sz="1550" b="0" i="0" kern="1200" dirty="0" smtClean="0">
                          <a:solidFill>
                            <a:schemeClr val="dk1"/>
                          </a:solidFill>
                          <a:latin typeface="+mn-lt"/>
                          <a:ea typeface="+mn-ea"/>
                          <a:cs typeface="+mn-cs"/>
                        </a:rPr>
                        <a:t>katılımcı</a:t>
                      </a:r>
                      <a:endParaRPr lang="en-US" sz="1550" b="0" i="0" kern="1200" dirty="0">
                        <a:solidFill>
                          <a:schemeClr val="dk1"/>
                        </a:solidFill>
                        <a:latin typeface="+mn-lt"/>
                        <a:ea typeface="+mn-ea"/>
                        <a:cs typeface="+mn-cs"/>
                      </a:endParaRPr>
                    </a:p>
                    <a:p>
                      <a:pPr marL="285750" lvl="0" indent="-285750" algn="l">
                        <a:buFont typeface="Arial" panose="020B0604020202020204" pitchFamily="34" charset="0"/>
                        <a:buChar char="•"/>
                        <a:defRPr sz="1800" b="0" i="0"/>
                      </a:pPr>
                      <a:r>
                        <a:rPr lang="en-US" sz="1550" b="0" i="0" kern="1200" dirty="0">
                          <a:solidFill>
                            <a:schemeClr val="dk1"/>
                          </a:solidFill>
                          <a:latin typeface="+mn-lt"/>
                          <a:ea typeface="+mn-ea"/>
                          <a:cs typeface="+mn-cs"/>
                        </a:rPr>
                        <a:t>UCM6108/6116: 6 </a:t>
                      </a:r>
                      <a:r>
                        <a:rPr lang="tr-TR" sz="1550" b="0" i="0" kern="1200" dirty="0" smtClean="0">
                          <a:solidFill>
                            <a:schemeClr val="dk1"/>
                          </a:solidFill>
                          <a:latin typeface="+mn-lt"/>
                          <a:ea typeface="+mn-ea"/>
                          <a:cs typeface="+mn-cs"/>
                        </a:rPr>
                        <a:t>köprü</a:t>
                      </a:r>
                      <a:r>
                        <a:rPr lang="en-US" sz="1550" b="0" i="0" kern="1200" dirty="0" smtClean="0">
                          <a:solidFill>
                            <a:schemeClr val="dk1"/>
                          </a:solidFill>
                          <a:latin typeface="+mn-lt"/>
                          <a:ea typeface="+mn-ea"/>
                          <a:cs typeface="+mn-cs"/>
                        </a:rPr>
                        <a:t>, </a:t>
                      </a:r>
                      <a:r>
                        <a:rPr lang="en-US" sz="1550" b="0" i="0" kern="1200" dirty="0">
                          <a:solidFill>
                            <a:schemeClr val="dk1"/>
                          </a:solidFill>
                          <a:latin typeface="+mn-lt"/>
                          <a:ea typeface="+mn-ea"/>
                          <a:cs typeface="+mn-cs"/>
                        </a:rPr>
                        <a:t>32 </a:t>
                      </a:r>
                      <a:r>
                        <a:rPr lang="tr-TR" sz="1550" b="0" i="0" kern="1200" dirty="0" smtClean="0">
                          <a:solidFill>
                            <a:schemeClr val="dk1"/>
                          </a:solidFill>
                          <a:latin typeface="+mn-lt"/>
                          <a:ea typeface="+mn-ea"/>
                          <a:cs typeface="+mn-cs"/>
                        </a:rPr>
                        <a:t>katılımcı</a:t>
                      </a:r>
                      <a:endParaRPr lang="en-US" sz="1550" b="0" i="0" kern="1200" dirty="0">
                        <a:solidFill>
                          <a:schemeClr val="dk1"/>
                        </a:solidFill>
                        <a:latin typeface="+mn-lt"/>
                        <a:ea typeface="+mn-ea"/>
                        <a:cs typeface="+mn-cs"/>
                      </a:endParaRPr>
                    </a:p>
                  </a:txBody>
                  <a:tcPr marL="47625" marR="47625" marT="47625" marB="47625" horzOverflow="overflow"/>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a:pPr>
                      <a:r>
                        <a:rPr lang="en-US" sz="1550" dirty="0"/>
                        <a:t>8 </a:t>
                      </a:r>
                      <a:r>
                        <a:rPr lang="tr-TR" sz="1550" dirty="0" smtClean="0"/>
                        <a:t>köprü</a:t>
                      </a:r>
                      <a:r>
                        <a:rPr lang="en-US" sz="1550" dirty="0" smtClean="0"/>
                        <a:t>, </a:t>
                      </a:r>
                      <a:r>
                        <a:rPr lang="en-US" sz="1550" dirty="0"/>
                        <a:t>64 </a:t>
                      </a:r>
                      <a:r>
                        <a:rPr lang="en-US" sz="1550" dirty="0" err="1" smtClean="0"/>
                        <a:t>Eş</a:t>
                      </a:r>
                      <a:r>
                        <a:rPr lang="tr-TR" sz="1550" dirty="0" smtClean="0"/>
                        <a:t> </a:t>
                      </a:r>
                      <a:r>
                        <a:rPr lang="en-US" sz="1550" dirty="0" err="1" smtClean="0"/>
                        <a:t>zamanlı</a:t>
                      </a:r>
                      <a:r>
                        <a:rPr lang="en-US" sz="1550" dirty="0" smtClean="0"/>
                        <a:t> </a:t>
                      </a:r>
                      <a:r>
                        <a:rPr lang="en-US" sz="1550" dirty="0" err="1" smtClean="0"/>
                        <a:t>katılımcı</a:t>
                      </a:r>
                      <a:r>
                        <a:rPr lang="en-US" sz="1550" dirty="0" smtClean="0"/>
                        <a:t> </a:t>
                      </a:r>
                      <a:endParaRPr lang="en-US" sz="1550" b="1" i="1" dirty="0"/>
                    </a:p>
                  </a:txBody>
                  <a:tcPr marL="47625" marR="47625" marT="47625" marB="47625" horzOverflow="overflow"/>
                </a:tc>
                <a:tc>
                  <a:txBody>
                    <a:bodyPr/>
                    <a:lstStyle/>
                    <a:p>
                      <a:pPr marL="285750" lvl="0" indent="-285750" algn="l">
                        <a:buFont typeface="Arial" panose="020B0604020202020204" pitchFamily="34" charset="0"/>
                        <a:buChar char="•"/>
                        <a:defRPr sz="1800" b="0" i="0"/>
                      </a:pPr>
                      <a:r>
                        <a:rPr lang="en-US" sz="1550" b="0" i="0" kern="1200" dirty="0">
                          <a:solidFill>
                            <a:schemeClr val="dk1"/>
                          </a:solidFill>
                          <a:latin typeface="+mn-lt"/>
                          <a:ea typeface="+mn-ea"/>
                          <a:cs typeface="+mn-cs"/>
                        </a:rPr>
                        <a:t>3 (UCM6202/6204</a:t>
                      </a:r>
                      <a:r>
                        <a:rPr lang="en-US" sz="1550" b="0" i="0" kern="1200" dirty="0" smtClean="0">
                          <a:solidFill>
                            <a:schemeClr val="dk1"/>
                          </a:solidFill>
                          <a:latin typeface="+mn-lt"/>
                          <a:ea typeface="+mn-ea"/>
                          <a:cs typeface="+mn-cs"/>
                        </a:rPr>
                        <a:t>) </a:t>
                      </a:r>
                      <a:r>
                        <a:rPr lang="en-US" sz="1550" b="0" i="0" kern="1200" dirty="0">
                          <a:solidFill>
                            <a:schemeClr val="dk1"/>
                          </a:solidFill>
                          <a:latin typeface="+mn-lt"/>
                          <a:ea typeface="+mn-ea"/>
                          <a:cs typeface="+mn-cs"/>
                        </a:rPr>
                        <a:t>25 </a:t>
                      </a:r>
                      <a:r>
                        <a:rPr lang="tr-TR" sz="1550" b="0" i="0" kern="1200" dirty="0" smtClean="0">
                          <a:solidFill>
                            <a:schemeClr val="dk1"/>
                          </a:solidFill>
                          <a:latin typeface="+mn-lt"/>
                          <a:ea typeface="+mn-ea"/>
                          <a:cs typeface="+mn-cs"/>
                        </a:rPr>
                        <a:t>katılımcıya</a:t>
                      </a:r>
                      <a:r>
                        <a:rPr lang="tr-TR" sz="1550" b="0" i="0" kern="1200" baseline="0" dirty="0" smtClean="0">
                          <a:solidFill>
                            <a:schemeClr val="dk1"/>
                          </a:solidFill>
                          <a:latin typeface="+mn-lt"/>
                          <a:ea typeface="+mn-ea"/>
                          <a:cs typeface="+mn-cs"/>
                        </a:rPr>
                        <a:t> kadar</a:t>
                      </a:r>
                      <a:r>
                        <a:rPr lang="en-US" sz="1550" b="0" i="0" kern="1200" dirty="0" smtClean="0">
                          <a:solidFill>
                            <a:schemeClr val="dk1"/>
                          </a:solidFill>
                          <a:latin typeface="+mn-lt"/>
                          <a:ea typeface="+mn-ea"/>
                          <a:cs typeface="+mn-cs"/>
                        </a:rPr>
                        <a:t> </a:t>
                      </a:r>
                      <a:endParaRPr lang="en-US" sz="1550" b="0" i="0" kern="1200" dirty="0">
                        <a:solidFill>
                          <a:schemeClr val="dk1"/>
                        </a:solidFill>
                        <a:latin typeface="+mn-lt"/>
                        <a:ea typeface="+mn-ea"/>
                        <a:cs typeface="+mn-cs"/>
                      </a:endParaRPr>
                    </a:p>
                    <a:p>
                      <a:pPr marL="285750" lvl="0" indent="-285750" algn="l">
                        <a:buFont typeface="Arial" panose="020B0604020202020204" pitchFamily="34" charset="0"/>
                        <a:buChar char="•"/>
                        <a:defRPr sz="1800" b="0" i="0"/>
                      </a:pPr>
                      <a:r>
                        <a:rPr lang="en-US" sz="1550" b="0" i="0" kern="1200" dirty="0">
                          <a:solidFill>
                            <a:schemeClr val="dk1"/>
                          </a:solidFill>
                          <a:latin typeface="+mn-lt"/>
                          <a:ea typeface="+mn-ea"/>
                          <a:cs typeface="+mn-cs"/>
                        </a:rPr>
                        <a:t>6 (UCM6208) </a:t>
                      </a:r>
                      <a:r>
                        <a:rPr lang="en-US" sz="1550" b="0" i="0" kern="1200" dirty="0" smtClean="0">
                          <a:solidFill>
                            <a:schemeClr val="dk1"/>
                          </a:solidFill>
                          <a:latin typeface="+mn-lt"/>
                          <a:ea typeface="+mn-ea"/>
                          <a:cs typeface="+mn-cs"/>
                        </a:rPr>
                        <a:t>32 </a:t>
                      </a:r>
                      <a:r>
                        <a:rPr lang="tr-TR" sz="1550" b="0" i="0" kern="1200" dirty="0" smtClean="0">
                          <a:solidFill>
                            <a:schemeClr val="dk1"/>
                          </a:solidFill>
                          <a:latin typeface="+mn-lt"/>
                          <a:ea typeface="+mn-ea"/>
                          <a:cs typeface="+mn-cs"/>
                        </a:rPr>
                        <a:t>eş zamanlı</a:t>
                      </a:r>
                      <a:r>
                        <a:rPr lang="en-US" sz="1550" b="0" i="0" kern="1200" dirty="0" smtClean="0">
                          <a:solidFill>
                            <a:schemeClr val="dk1"/>
                          </a:solidFill>
                          <a:latin typeface="+mn-lt"/>
                          <a:ea typeface="+mn-ea"/>
                          <a:cs typeface="+mn-cs"/>
                        </a:rPr>
                        <a:t> </a:t>
                      </a:r>
                      <a:r>
                        <a:rPr lang="en-US" sz="1550" b="0" i="0" kern="1200" dirty="0">
                          <a:solidFill>
                            <a:schemeClr val="dk1"/>
                          </a:solidFill>
                          <a:latin typeface="+mn-lt"/>
                          <a:ea typeface="+mn-ea"/>
                          <a:cs typeface="+mn-cs"/>
                        </a:rPr>
                        <a:t>PSTN </a:t>
                      </a:r>
                      <a:r>
                        <a:rPr lang="tr-TR" sz="1550" b="0" i="0" kern="1200" dirty="0" smtClean="0">
                          <a:solidFill>
                            <a:schemeClr val="dk1"/>
                          </a:solidFill>
                          <a:latin typeface="+mn-lt"/>
                          <a:ea typeface="+mn-ea"/>
                          <a:cs typeface="+mn-cs"/>
                        </a:rPr>
                        <a:t>veya</a:t>
                      </a:r>
                      <a:r>
                        <a:rPr lang="en-US" sz="1550" b="0" i="0" kern="1200" dirty="0" smtClean="0">
                          <a:solidFill>
                            <a:schemeClr val="dk1"/>
                          </a:solidFill>
                          <a:latin typeface="+mn-lt"/>
                          <a:ea typeface="+mn-ea"/>
                          <a:cs typeface="+mn-cs"/>
                        </a:rPr>
                        <a:t> </a:t>
                      </a:r>
                      <a:r>
                        <a:rPr lang="en-US" sz="1550" b="0" i="0" kern="1200" dirty="0">
                          <a:solidFill>
                            <a:schemeClr val="dk1"/>
                          </a:solidFill>
                          <a:latin typeface="+mn-lt"/>
                          <a:ea typeface="+mn-ea"/>
                          <a:cs typeface="+mn-cs"/>
                        </a:rPr>
                        <a:t>IP </a:t>
                      </a:r>
                      <a:r>
                        <a:rPr lang="tr-TR" sz="1550" b="0" i="0" kern="1200" dirty="0" smtClean="0">
                          <a:solidFill>
                            <a:schemeClr val="dk1"/>
                          </a:solidFill>
                          <a:latin typeface="+mn-lt"/>
                          <a:ea typeface="+mn-ea"/>
                          <a:cs typeface="+mn-cs"/>
                        </a:rPr>
                        <a:t>katılımcıya kadar</a:t>
                      </a:r>
                      <a:endParaRPr sz="1550" b="0" i="0" kern="1200" dirty="0">
                        <a:solidFill>
                          <a:schemeClr val="dk1"/>
                        </a:solidFill>
                        <a:latin typeface="+mn-lt"/>
                        <a:ea typeface="+mn-ea"/>
                        <a:cs typeface="+mn-cs"/>
                      </a:endParaRPr>
                    </a:p>
                  </a:txBody>
                  <a:tcPr marL="47625" marR="47625" marT="47625" marB="47625" horzOverflow="overflow"/>
                </a:tc>
                <a:extLst>
                  <a:ext uri="{0D108BD9-81ED-4DB2-BD59-A6C34878D82A}">
                    <a16:rowId xmlns:a16="http://schemas.microsoft.com/office/drawing/2014/main" val="10006"/>
                  </a:ext>
                </a:extLst>
              </a:tr>
              <a:tr h="345729">
                <a:tc>
                  <a:txBody>
                    <a:bodyPr/>
                    <a:lstStyle/>
                    <a:p>
                      <a:pPr lvl="0" algn="l">
                        <a:defRPr sz="1800" b="0" i="0"/>
                      </a:pPr>
                      <a:r>
                        <a:rPr lang="tr-TR" sz="1550" b="1" dirty="0" smtClean="0"/>
                        <a:t>Yedekli Güç Kaynağı</a:t>
                      </a:r>
                      <a:endParaRPr sz="1550" b="1" i="1" dirty="0"/>
                    </a:p>
                  </a:txBody>
                  <a:tcPr marL="47625" marR="47625" marT="47625" marB="47625" horzOverflow="overflow"/>
                </a:tc>
                <a:tc>
                  <a:txBody>
                    <a:bodyPr/>
                    <a:lstStyle/>
                    <a:p>
                      <a:pPr lvl="0" algn="l">
                        <a:defRPr sz="1800" b="0" i="0"/>
                      </a:pPr>
                      <a:r>
                        <a:rPr lang="tr-TR" sz="1550" b="0" i="0" dirty="0" smtClean="0"/>
                        <a:t>Hayır</a:t>
                      </a:r>
                      <a:endParaRPr sz="1550" b="1" i="1" dirty="0"/>
                    </a:p>
                  </a:txBody>
                  <a:tcPr marL="47625" marR="47625" marT="47625" marB="47625" horzOverflow="overflow"/>
                </a:tc>
                <a:tc>
                  <a:txBody>
                    <a:bodyPr/>
                    <a:lstStyle/>
                    <a:p>
                      <a:pPr lvl="0" algn="l">
                        <a:defRPr sz="1800" b="0" i="0"/>
                      </a:pPr>
                      <a:r>
                        <a:rPr lang="tr-TR" sz="1550" b="0" i="0" kern="1200" dirty="0" smtClean="0">
                          <a:solidFill>
                            <a:schemeClr val="dk1"/>
                          </a:solidFill>
                          <a:latin typeface="+mn-lt"/>
                          <a:ea typeface="+mn-ea"/>
                          <a:cs typeface="+mn-cs"/>
                        </a:rPr>
                        <a:t>Evet</a:t>
                      </a:r>
                      <a:endParaRPr sz="1550" b="0" i="0" kern="1200" dirty="0">
                        <a:solidFill>
                          <a:schemeClr val="dk1"/>
                        </a:solidFill>
                        <a:latin typeface="+mn-lt"/>
                        <a:ea typeface="+mn-ea"/>
                        <a:cs typeface="+mn-cs"/>
                      </a:endParaRPr>
                    </a:p>
                  </a:txBody>
                  <a:tcPr marL="47625" marR="47625" marT="47625" marB="47625" horzOverflow="overflow"/>
                </a:tc>
                <a:tc>
                  <a:txBody>
                    <a:bodyPr/>
                    <a:lstStyle/>
                    <a:p>
                      <a:pPr lvl="0" algn="l">
                        <a:defRPr sz="1800" b="0" i="0"/>
                      </a:pPr>
                      <a:r>
                        <a:rPr lang="tr-TR" sz="1550" dirty="0" smtClean="0"/>
                        <a:t>Hayır</a:t>
                      </a:r>
                      <a:endParaRPr sz="1550" b="1" i="1" dirty="0"/>
                    </a:p>
                  </a:txBody>
                  <a:tcPr marL="47625" marR="47625" marT="47625" marB="47625" horzOverflow="overflow"/>
                </a:tc>
                <a:extLst>
                  <a:ext uri="{0D108BD9-81ED-4DB2-BD59-A6C34878D82A}">
                    <a16:rowId xmlns:a16="http://schemas.microsoft.com/office/drawing/2014/main" val="10007"/>
                  </a:ext>
                </a:extLst>
              </a:tr>
              <a:tr h="725308">
                <a:tc>
                  <a:txBody>
                    <a:bodyPr/>
                    <a:lstStyle/>
                    <a:p>
                      <a:pPr lvl="0" algn="l">
                        <a:defRPr sz="1800" b="0" i="0"/>
                      </a:pPr>
                      <a:r>
                        <a:rPr sz="1550" b="1" dirty="0"/>
                        <a:t>FXS </a:t>
                      </a:r>
                      <a:r>
                        <a:rPr lang="tr-TR" sz="1550" b="1" dirty="0" smtClean="0"/>
                        <a:t>ve</a:t>
                      </a:r>
                      <a:r>
                        <a:rPr sz="1550" b="1" dirty="0" smtClean="0"/>
                        <a:t> </a:t>
                      </a:r>
                      <a:r>
                        <a:rPr sz="1550" b="1" dirty="0"/>
                        <a:t>FXO</a:t>
                      </a:r>
                      <a:endParaRPr sz="1550" b="1" i="1" dirty="0"/>
                    </a:p>
                  </a:txBody>
                  <a:tcPr marL="47625" marR="47625" marT="47625" marB="47625" horzOverflow="overflow"/>
                </a:tc>
                <a:tc>
                  <a:txBody>
                    <a:bodyPr/>
                    <a:lstStyle/>
                    <a:p>
                      <a:pPr marL="285750" lvl="0" indent="-285750" algn="l">
                        <a:buFont typeface="Arial" panose="020B0604020202020204" pitchFamily="34" charset="0"/>
                        <a:buChar char="•"/>
                        <a:defRPr sz="1800" b="0" i="0"/>
                      </a:pPr>
                      <a:r>
                        <a:rPr lang="en-US" sz="1550" dirty="0"/>
                        <a:t>FXS: 2, </a:t>
                      </a:r>
                    </a:p>
                    <a:p>
                      <a:pPr marL="285750" lvl="0" indent="-285750" algn="l">
                        <a:buFont typeface="Arial" panose="020B0604020202020204" pitchFamily="34" charset="0"/>
                        <a:buChar char="•"/>
                        <a:defRPr sz="1800" b="0" i="0"/>
                      </a:pPr>
                      <a:r>
                        <a:rPr lang="en-US" sz="1550" dirty="0"/>
                        <a:t>FXO: 2 (6102), 4 (6104), 8 (6108), 16 -6116</a:t>
                      </a:r>
                      <a:endParaRPr lang="en-US" sz="1550" b="1" i="1" dirty="0"/>
                    </a:p>
                  </a:txBody>
                  <a:tcPr marL="47625" marR="47625" marT="47625" marB="47625" horzOverflow="overflow"/>
                </a:tc>
                <a:tc>
                  <a:txBody>
                    <a:bodyPr/>
                    <a:lstStyle/>
                    <a:p>
                      <a:pPr marL="285750" lvl="0" indent="-285750" algn="l">
                        <a:buFont typeface="Arial" panose="020B0604020202020204" pitchFamily="34" charset="0"/>
                        <a:buChar char="•"/>
                        <a:defRPr sz="1800" b="0" i="0"/>
                      </a:pPr>
                      <a:r>
                        <a:rPr lang="en-US" sz="1550" dirty="0"/>
                        <a:t>FXS: </a:t>
                      </a:r>
                      <a:r>
                        <a:rPr lang="en-US" sz="1550" dirty="0" smtClean="0"/>
                        <a:t>2</a:t>
                      </a:r>
                      <a:endParaRPr lang="tr-TR" sz="1550" dirty="0" smtClean="0"/>
                    </a:p>
                    <a:p>
                      <a:pPr marL="285750" lvl="0" indent="-285750" algn="l">
                        <a:buFont typeface="Arial" panose="020B0604020202020204" pitchFamily="34" charset="0"/>
                        <a:buChar char="•"/>
                        <a:defRPr sz="1800" b="0" i="0"/>
                      </a:pPr>
                      <a:r>
                        <a:rPr lang="en-US" sz="1550" dirty="0" smtClean="0"/>
                        <a:t>FXO</a:t>
                      </a:r>
                      <a:r>
                        <a:rPr lang="en-US" sz="1550" dirty="0"/>
                        <a:t>: </a:t>
                      </a:r>
                      <a:r>
                        <a:rPr lang="en-US" sz="1550" dirty="0" smtClean="0"/>
                        <a:t>2</a:t>
                      </a:r>
                      <a:endParaRPr sz="1550" b="1" i="1" dirty="0"/>
                    </a:p>
                  </a:txBody>
                  <a:tcPr marL="47625" marR="47625" marT="47625" marB="47625" horzOverflow="overflow"/>
                </a:tc>
                <a:tc>
                  <a:txBody>
                    <a:bodyPr/>
                    <a:lstStyle/>
                    <a:p>
                      <a:pPr marL="285750" lvl="0" indent="-285750" algn="l">
                        <a:buFont typeface="Arial" panose="020B0604020202020204" pitchFamily="34" charset="0"/>
                        <a:buChar char="•"/>
                        <a:defRPr sz="1800" b="0" i="0"/>
                      </a:pPr>
                      <a:r>
                        <a:rPr sz="1550" dirty="0"/>
                        <a:t>FXS: 2</a:t>
                      </a:r>
                      <a:r>
                        <a:rPr sz="1550" dirty="0" smtClean="0"/>
                        <a:t>,</a:t>
                      </a:r>
                      <a:endParaRPr sz="1550" dirty="0"/>
                    </a:p>
                    <a:p>
                      <a:pPr marL="285750" lvl="0" indent="-285750" algn="l">
                        <a:buFont typeface="Arial" panose="020B0604020202020204" pitchFamily="34" charset="0"/>
                        <a:buChar char="•"/>
                        <a:defRPr sz="1800" b="0" i="0"/>
                      </a:pPr>
                      <a:r>
                        <a:rPr sz="1550" dirty="0"/>
                        <a:t>FXO: 2 (6</a:t>
                      </a:r>
                      <a:r>
                        <a:rPr lang="fr-FR" sz="1550" dirty="0"/>
                        <a:t>2</a:t>
                      </a:r>
                      <a:r>
                        <a:rPr sz="1550" dirty="0"/>
                        <a:t>02), 4 (6</a:t>
                      </a:r>
                      <a:r>
                        <a:rPr lang="fr-FR" sz="1550" dirty="0"/>
                        <a:t>2</a:t>
                      </a:r>
                      <a:r>
                        <a:rPr sz="1550" dirty="0"/>
                        <a:t>04), 8 (6</a:t>
                      </a:r>
                      <a:r>
                        <a:rPr lang="fr-FR" sz="1550" dirty="0"/>
                        <a:t>2</a:t>
                      </a:r>
                      <a:r>
                        <a:rPr sz="1550" dirty="0"/>
                        <a:t>08</a:t>
                      </a:r>
                      <a:r>
                        <a:rPr lang="fr-FR" sz="1550" dirty="0"/>
                        <a:t>)</a:t>
                      </a:r>
                      <a:endParaRPr sz="1550" b="1" i="1" dirty="0"/>
                    </a:p>
                  </a:txBody>
                  <a:tcPr marL="47625" marR="47625" marT="47625" marB="47625" horzOverflow="overflow"/>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1023058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4294967295"/>
          </p:nvPr>
        </p:nvSpPr>
        <p:spPr>
          <a:xfrm>
            <a:off x="432519" y="2112819"/>
            <a:ext cx="4516582" cy="2459182"/>
          </a:xfrm>
        </p:spPr>
        <p:txBody>
          <a:bodyPr>
            <a:noAutofit/>
          </a:bodyPr>
          <a:lstStyle/>
          <a:p>
            <a:r>
              <a:rPr lang="en-US" sz="1800" b="1" dirty="0"/>
              <a:t>DID Features</a:t>
            </a:r>
          </a:p>
          <a:p>
            <a:pPr>
              <a:buNone/>
            </a:pPr>
            <a:r>
              <a:rPr lang="en-US" sz="1800" dirty="0"/>
              <a:t>     Manage the destinations the inbound</a:t>
            </a:r>
          </a:p>
          <a:p>
            <a:pPr>
              <a:buNone/>
            </a:pPr>
            <a:r>
              <a:rPr lang="en-US" sz="1800" dirty="0"/>
              <a:t>     route can reach when “By DID” is selected.</a:t>
            </a:r>
          </a:p>
          <a:p>
            <a:pPr>
              <a:buNone/>
            </a:pPr>
            <a:endParaRPr lang="en-US" sz="1800" dirty="0"/>
          </a:p>
          <a:p>
            <a:r>
              <a:rPr lang="en-US" sz="1800" b="1" dirty="0"/>
              <a:t>Blacklist</a:t>
            </a:r>
          </a:p>
          <a:p>
            <a:pPr>
              <a:buNone/>
            </a:pPr>
            <a:r>
              <a:rPr lang="en-US" sz="1800" dirty="0"/>
              <a:t>     Block callers for all inbound routes.</a:t>
            </a:r>
          </a:p>
        </p:txBody>
      </p:sp>
      <p:pic>
        <p:nvPicPr>
          <p:cNvPr id="2" name="Picture 1"/>
          <p:cNvPicPr>
            <a:picLocks noChangeAspect="1"/>
          </p:cNvPicPr>
          <p:nvPr/>
        </p:nvPicPr>
        <p:blipFill>
          <a:blip r:embed="rId2"/>
          <a:stretch>
            <a:fillRect/>
          </a:stretch>
        </p:blipFill>
        <p:spPr>
          <a:xfrm>
            <a:off x="7084226" y="1345104"/>
            <a:ext cx="4775805" cy="5166418"/>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4136678" y="3185374"/>
            <a:ext cx="4019194" cy="2968645"/>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1416575" y="1280136"/>
            <a:ext cx="5676900" cy="523220"/>
          </a:xfrm>
          <a:prstGeom prst="rect">
            <a:avLst/>
          </a:prstGeom>
          <a:noFill/>
        </p:spPr>
        <p:txBody>
          <a:bodyPr wrap="square" rtlCol="0">
            <a:spAutoFit/>
          </a:bodyPr>
          <a:lstStyle/>
          <a:p>
            <a:pPr algn="ctr"/>
            <a:r>
              <a:rPr lang="en-US" sz="2800" b="1" dirty="0">
                <a:solidFill>
                  <a:srgbClr val="000080"/>
                </a:solidFill>
              </a:rPr>
              <a:t>Call Routing</a:t>
            </a:r>
          </a:p>
        </p:txBody>
      </p:sp>
      <p:sp>
        <p:nvSpPr>
          <p:cNvPr id="12" name="Content Placeholder 2"/>
          <p:cNvSpPr txBox="1">
            <a:spLocks/>
          </p:cNvSpPr>
          <p:nvPr/>
        </p:nvSpPr>
        <p:spPr>
          <a:xfrm>
            <a:off x="432519" y="1681882"/>
            <a:ext cx="3918819" cy="609601"/>
          </a:xfrm>
          <a:prstGeom prst="rect">
            <a:avLst/>
          </a:prstGeom>
        </p:spPr>
        <p:txBody>
          <a:bodyPr vert="horz" lIns="91440" tIns="45720" rIns="91440" bIns="45720" rtlCol="0">
            <a:noAutofit/>
          </a:bodyPr>
          <a:lstStyle/>
          <a:p>
            <a:r>
              <a:rPr lang="en-US" sz="2800" b="1" dirty="0">
                <a:solidFill>
                  <a:srgbClr val="20A9DD"/>
                </a:solidFill>
              </a:rPr>
              <a:t>Inbound Route Features</a:t>
            </a:r>
          </a:p>
        </p:txBody>
      </p:sp>
      <p:sp>
        <p:nvSpPr>
          <p:cNvPr id="7" name="TextBox 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464520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523346" y="2199388"/>
            <a:ext cx="6005946" cy="4166697"/>
            <a:chOff x="3354331" y="2300284"/>
            <a:chExt cx="4876800" cy="3480538"/>
          </a:xfrm>
        </p:grpSpPr>
        <p:pic>
          <p:nvPicPr>
            <p:cNvPr id="8" name="Picture 7"/>
            <p:cNvPicPr>
              <a:picLocks noChangeAspect="1"/>
            </p:cNvPicPr>
            <p:nvPr/>
          </p:nvPicPr>
          <p:blipFill>
            <a:blip r:embed="rId2"/>
            <a:stretch>
              <a:fillRect/>
            </a:stretch>
          </p:blipFill>
          <p:spPr>
            <a:xfrm>
              <a:off x="3354331" y="2300284"/>
              <a:ext cx="4876800" cy="3480538"/>
            </a:xfrm>
            <a:prstGeom prst="rect">
              <a:avLst/>
            </a:prstGeom>
          </p:spPr>
        </p:pic>
        <p:sp>
          <p:nvSpPr>
            <p:cNvPr id="9" name="Rectangle 8"/>
            <p:cNvSpPr/>
            <p:nvPr/>
          </p:nvSpPr>
          <p:spPr bwMode="auto">
            <a:xfrm>
              <a:off x="3430531" y="3790530"/>
              <a:ext cx="4572000" cy="1295400"/>
            </a:xfrm>
            <a:prstGeom prst="rect">
              <a:avLst/>
            </a:prstGeom>
            <a:noFill/>
            <a:ln w="222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grpSp>
      <p:sp>
        <p:nvSpPr>
          <p:cNvPr id="10" name="TextBox 9"/>
          <p:cNvSpPr txBox="1"/>
          <p:nvPr/>
        </p:nvSpPr>
        <p:spPr>
          <a:xfrm>
            <a:off x="323850" y="2373886"/>
            <a:ext cx="4451350" cy="923330"/>
          </a:xfrm>
          <a:prstGeom prst="rect">
            <a:avLst/>
          </a:prstGeom>
          <a:noFill/>
        </p:spPr>
        <p:txBody>
          <a:bodyPr wrap="square" rtlCol="0">
            <a:spAutoFit/>
          </a:bodyPr>
          <a:lstStyle/>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This option can be found under web </a:t>
            </a:r>
            <a:r>
              <a:rPr lang="en-US" b="1" dirty="0">
                <a:solidFill>
                  <a:srgbClr val="000000"/>
                </a:solidFill>
                <a:latin typeface="Arial" panose="020B0604020202020204" pitchFamily="34" charset="0"/>
              </a:rPr>
              <a:t>UI-&gt;PBX-&gt;Basic/Call Routes-&gt;Inbound Routes</a:t>
            </a:r>
            <a:r>
              <a:rPr lang="en-US" dirty="0">
                <a:solidFill>
                  <a:srgbClr val="000000"/>
                </a:solidFill>
                <a:latin typeface="Arial" panose="020B0604020202020204" pitchFamily="34" charset="0"/>
              </a:rPr>
              <a:t>. </a:t>
            </a:r>
          </a:p>
        </p:txBody>
      </p:sp>
      <p:sp>
        <p:nvSpPr>
          <p:cNvPr id="14" name="Content Placeholder 2"/>
          <p:cNvSpPr txBox="1">
            <a:spLocks/>
          </p:cNvSpPr>
          <p:nvPr/>
        </p:nvSpPr>
        <p:spPr>
          <a:xfrm>
            <a:off x="483320" y="1714436"/>
            <a:ext cx="5040026" cy="609601"/>
          </a:xfrm>
          <a:prstGeom prst="rect">
            <a:avLst/>
          </a:prstGeom>
        </p:spPr>
        <p:txBody>
          <a:bodyPr vert="horz" lIns="91440" tIns="45720" rIns="91440" bIns="45720" rtlCol="0">
            <a:noAutofit/>
          </a:bodyPr>
          <a:lstStyle/>
          <a:p>
            <a:r>
              <a:rPr lang="en-US" sz="2800" b="1" dirty="0">
                <a:solidFill>
                  <a:srgbClr val="20A9DD"/>
                </a:solidFill>
              </a:rPr>
              <a:t>Inbound Route – Multiple Mode</a:t>
            </a:r>
          </a:p>
        </p:txBody>
      </p:sp>
      <p:sp>
        <p:nvSpPr>
          <p:cNvPr id="11" name="TextBox 10"/>
          <p:cNvSpPr txBox="1"/>
          <p:nvPr/>
        </p:nvSpPr>
        <p:spPr>
          <a:xfrm>
            <a:off x="-1416575" y="1280136"/>
            <a:ext cx="5676900" cy="523220"/>
          </a:xfrm>
          <a:prstGeom prst="rect">
            <a:avLst/>
          </a:prstGeom>
          <a:noFill/>
        </p:spPr>
        <p:txBody>
          <a:bodyPr wrap="square" rtlCol="0">
            <a:spAutoFit/>
          </a:bodyPr>
          <a:lstStyle/>
          <a:p>
            <a:pPr algn="ctr"/>
            <a:r>
              <a:rPr lang="en-US" sz="2800" b="1" dirty="0">
                <a:solidFill>
                  <a:srgbClr val="000080"/>
                </a:solidFill>
              </a:rPr>
              <a:t>Call Routing</a:t>
            </a:r>
          </a:p>
        </p:txBody>
      </p:sp>
      <p:sp>
        <p:nvSpPr>
          <p:cNvPr id="12" name="TextBox 11"/>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530104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32520" y="2419028"/>
            <a:ext cx="11080173" cy="2862322"/>
          </a:xfrm>
          <a:prstGeom prst="rect">
            <a:avLst/>
          </a:prstGeom>
          <a:noFill/>
        </p:spPr>
        <p:txBody>
          <a:bodyPr wrap="square" rtlCol="0">
            <a:spAutoFit/>
          </a:bodyPr>
          <a:lstStyle/>
          <a:p>
            <a:pPr marL="285750" indent="-285750" algn="just" defTabSz="457200" eaLnBrk="0" fontAlgn="base" hangingPunct="0">
              <a:spcBef>
                <a:spcPct val="0"/>
              </a:spcBef>
              <a:spcAft>
                <a:spcPct val="0"/>
              </a:spcAft>
              <a:buFont typeface="Wingdings" panose="05000000000000000000" pitchFamily="2" charset="2"/>
              <a:buChar char="q"/>
            </a:pPr>
            <a:r>
              <a:rPr lang="en-US" dirty="0">
                <a:solidFill>
                  <a:srgbClr val="000000"/>
                </a:solidFill>
                <a:cs typeface="Arial" panose="020B0604020202020204" pitchFamily="34" charset="0"/>
              </a:rPr>
              <a:t>When Multiple Mode is enabled for the inbound route, the user can configure a “Default Destination” and a “Mode 1” destination for this route. By default, the call coming into this inbound route will be routed to the default destination.</a:t>
            </a:r>
          </a:p>
          <a:p>
            <a:pPr marL="285750" indent="-285750" algn="just" defTabSz="457200" eaLnBrk="0" fontAlgn="base" hangingPunct="0">
              <a:spcBef>
                <a:spcPct val="0"/>
              </a:spcBef>
              <a:spcAft>
                <a:spcPct val="0"/>
              </a:spcAft>
              <a:buFont typeface="Wingdings" panose="05000000000000000000" pitchFamily="2" charset="2"/>
              <a:buChar char="q"/>
            </a:pPr>
            <a:endParaRPr lang="en-US" dirty="0">
              <a:solidFill>
                <a:srgbClr val="000000"/>
              </a:solidFill>
              <a:cs typeface="Arial" panose="020B0604020202020204" pitchFamily="34" charset="0"/>
            </a:endParaRPr>
          </a:p>
          <a:p>
            <a:pPr marL="285750" indent="-285750" algn="just" defTabSz="457200" eaLnBrk="0" fontAlgn="base" hangingPunct="0">
              <a:spcBef>
                <a:spcPct val="0"/>
              </a:spcBef>
              <a:spcAft>
                <a:spcPct val="0"/>
              </a:spcAft>
              <a:buFont typeface="Wingdings" panose="05000000000000000000" pitchFamily="2" charset="2"/>
              <a:buChar char="q"/>
            </a:pPr>
            <a:r>
              <a:rPr lang="en-US" dirty="0">
                <a:solidFill>
                  <a:srgbClr val="000000"/>
                </a:solidFill>
                <a:cs typeface="Arial" panose="020B0604020202020204" pitchFamily="34" charset="0"/>
              </a:rPr>
              <a:t>From a SIP end device that has UCM extension registered, dial feature code *62 will switch the inbound route destination to “Mode 1”; dial feature code *61 will switch the inbound route destination to “Default Destination”. This can be easily configured without web UI admin login.</a:t>
            </a:r>
          </a:p>
          <a:p>
            <a:pPr marL="285750" indent="-285750" algn="just" defTabSz="457200" eaLnBrk="0" fontAlgn="base" hangingPunct="0">
              <a:spcBef>
                <a:spcPct val="0"/>
              </a:spcBef>
              <a:spcAft>
                <a:spcPct val="0"/>
              </a:spcAft>
              <a:buFont typeface="Wingdings" panose="05000000000000000000" pitchFamily="2" charset="2"/>
              <a:buChar char="q"/>
            </a:pPr>
            <a:endParaRPr lang="en-US" dirty="0">
              <a:solidFill>
                <a:srgbClr val="000000"/>
              </a:solidFill>
              <a:cs typeface="Arial" panose="020B0604020202020204" pitchFamily="34" charset="0"/>
            </a:endParaRPr>
          </a:p>
          <a:p>
            <a:pPr marL="285750" indent="-285750" algn="just" defTabSz="457200" eaLnBrk="0" fontAlgn="base" hangingPunct="0">
              <a:spcBef>
                <a:spcPct val="0"/>
              </a:spcBef>
              <a:spcAft>
                <a:spcPct val="0"/>
              </a:spcAft>
              <a:buFont typeface="Wingdings" panose="05000000000000000000" pitchFamily="2" charset="2"/>
              <a:buChar char="q"/>
            </a:pPr>
            <a:r>
              <a:rPr lang="en-US" dirty="0">
                <a:solidFill>
                  <a:srgbClr val="000000"/>
                </a:solidFill>
                <a:cs typeface="Arial" panose="020B0604020202020204" pitchFamily="34" charset="0"/>
              </a:rPr>
              <a:t>For example, the customer service hotline destination has to be set to a different IVR after 7PM. The user can dial *62 to switch to “Mode 1” with that IVR set as the destination before off work.</a:t>
            </a:r>
          </a:p>
        </p:txBody>
      </p:sp>
      <p:sp>
        <p:nvSpPr>
          <p:cNvPr id="9" name="Content Placeholder 2"/>
          <p:cNvSpPr txBox="1">
            <a:spLocks/>
          </p:cNvSpPr>
          <p:nvPr/>
        </p:nvSpPr>
        <p:spPr>
          <a:xfrm>
            <a:off x="450119" y="1682427"/>
            <a:ext cx="5040026" cy="609601"/>
          </a:xfrm>
          <a:prstGeom prst="rect">
            <a:avLst/>
          </a:prstGeom>
        </p:spPr>
        <p:txBody>
          <a:bodyPr vert="horz" lIns="91440" tIns="45720" rIns="91440" bIns="45720" rtlCol="0">
            <a:noAutofit/>
          </a:bodyPr>
          <a:lstStyle/>
          <a:p>
            <a:r>
              <a:rPr lang="en-US" sz="2800" b="1" dirty="0">
                <a:solidFill>
                  <a:srgbClr val="20A9DD"/>
                </a:solidFill>
              </a:rPr>
              <a:t>Inbound Route – Multiple Mode</a:t>
            </a:r>
          </a:p>
        </p:txBody>
      </p:sp>
      <p:sp>
        <p:nvSpPr>
          <p:cNvPr id="5" name="TextBox 4"/>
          <p:cNvSpPr txBox="1"/>
          <p:nvPr/>
        </p:nvSpPr>
        <p:spPr>
          <a:xfrm>
            <a:off x="-1416575" y="1280136"/>
            <a:ext cx="5676900" cy="523220"/>
          </a:xfrm>
          <a:prstGeom prst="rect">
            <a:avLst/>
          </a:prstGeom>
          <a:noFill/>
        </p:spPr>
        <p:txBody>
          <a:bodyPr wrap="square" rtlCol="0">
            <a:spAutoFit/>
          </a:bodyPr>
          <a:lstStyle/>
          <a:p>
            <a:pPr algn="ctr"/>
            <a:r>
              <a:rPr lang="en-US" sz="2800" b="1" dirty="0">
                <a:solidFill>
                  <a:srgbClr val="000080"/>
                </a:solidFill>
              </a:rPr>
              <a:t>Call Routing</a:t>
            </a:r>
          </a:p>
        </p:txBody>
      </p:sp>
      <p:sp>
        <p:nvSpPr>
          <p:cNvPr id="6" name="TextBox 5"/>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9045768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2519" y="2240345"/>
            <a:ext cx="11136025" cy="1138773"/>
          </a:xfrm>
          <a:prstGeom prst="rect">
            <a:avLst/>
          </a:prstGeom>
          <a:noFill/>
        </p:spPr>
        <p:txBody>
          <a:bodyPr wrap="square" rtlCol="0">
            <a:spAutoFit/>
          </a:bodyPr>
          <a:lstStyle/>
          <a:p>
            <a:pPr marL="285750" indent="-285750" algn="just">
              <a:buFont typeface="Wingdings" panose="05000000000000000000" charset="0"/>
              <a:buChar char="q"/>
            </a:pPr>
            <a:r>
              <a:rPr lang="en-US" sz="1700" dirty="0">
                <a:solidFill>
                  <a:srgbClr val="000000"/>
                </a:solidFill>
                <a:latin typeface="Arial" panose="020B0604020202020204" pitchFamily="34" charset="0"/>
              </a:rPr>
              <a:t>After creating inbound/outbound route, users can choose to enable and disable it.</a:t>
            </a:r>
          </a:p>
          <a:p>
            <a:pPr marL="285750" indent="-285750" algn="just">
              <a:buFont typeface="Wingdings" panose="05000000000000000000" charset="0"/>
              <a:buChar char="q"/>
            </a:pPr>
            <a:endParaRPr lang="en-US" sz="1700" dirty="0">
              <a:solidFill>
                <a:srgbClr val="000000"/>
              </a:solidFill>
              <a:latin typeface="Arial" panose="020B0604020202020204" pitchFamily="34" charset="0"/>
              <a:sym typeface="+mn-ea"/>
            </a:endParaRPr>
          </a:p>
          <a:p>
            <a:pPr marL="285750" indent="-285750" algn="just">
              <a:buFont typeface="Wingdings" panose="05000000000000000000" charset="0"/>
              <a:buChar char="q"/>
            </a:pPr>
            <a:r>
              <a:rPr lang="en-US" sz="1700" dirty="0">
                <a:solidFill>
                  <a:srgbClr val="000000"/>
                </a:solidFill>
                <a:latin typeface="Arial" panose="020B0604020202020204" pitchFamily="34" charset="0"/>
              </a:rPr>
              <a:t>If the route is disabled, it will not take effect anymore. However, the route settings will remain in UCM. </a:t>
            </a:r>
          </a:p>
          <a:p>
            <a:pPr algn="just"/>
            <a:r>
              <a:rPr lang="en-US" sz="1700" dirty="0">
                <a:solidFill>
                  <a:srgbClr val="000000"/>
                </a:solidFill>
                <a:latin typeface="Arial" panose="020B0604020202020204" pitchFamily="34" charset="0"/>
              </a:rPr>
              <a:t>    Users can enable it again when it’s needed.</a:t>
            </a:r>
          </a:p>
        </p:txBody>
      </p:sp>
      <p:sp>
        <p:nvSpPr>
          <p:cNvPr id="17" name="Content Placeholder 2"/>
          <p:cNvSpPr txBox="1">
            <a:spLocks/>
          </p:cNvSpPr>
          <p:nvPr/>
        </p:nvSpPr>
        <p:spPr>
          <a:xfrm>
            <a:off x="402240" y="1662774"/>
            <a:ext cx="7118207" cy="609601"/>
          </a:xfrm>
          <a:prstGeom prst="rect">
            <a:avLst/>
          </a:prstGeom>
        </p:spPr>
        <p:txBody>
          <a:bodyPr vert="horz" lIns="91440" tIns="45720" rIns="91440" bIns="45720" rtlCol="0">
            <a:noAutofit/>
          </a:bodyPr>
          <a:lstStyle/>
          <a:p>
            <a:r>
              <a:rPr lang="en-US" sz="2800" b="1" dirty="0">
                <a:solidFill>
                  <a:srgbClr val="20A9DD"/>
                </a:solidFill>
              </a:rPr>
              <a:t>Enable/Disable Inbound and Outbound Route</a:t>
            </a:r>
          </a:p>
        </p:txBody>
      </p:sp>
      <p:grpSp>
        <p:nvGrpSpPr>
          <p:cNvPr id="3" name="Group 2"/>
          <p:cNvGrpSpPr/>
          <p:nvPr/>
        </p:nvGrpSpPr>
        <p:grpSpPr>
          <a:xfrm>
            <a:off x="749437" y="3473350"/>
            <a:ext cx="5079651" cy="2998636"/>
            <a:chOff x="1727337" y="3123071"/>
            <a:chExt cx="5079651" cy="2998636"/>
          </a:xfrm>
        </p:grpSpPr>
        <p:pic>
          <p:nvPicPr>
            <p:cNvPr id="9" name="图片 10" descr="enableOutboundRouts"/>
            <p:cNvPicPr>
              <a:picLocks noChangeAspect="1"/>
            </p:cNvPicPr>
            <p:nvPr/>
          </p:nvPicPr>
          <p:blipFill>
            <a:blip r:embed="rId2"/>
            <a:stretch>
              <a:fillRect/>
            </a:stretch>
          </p:blipFill>
          <p:spPr>
            <a:xfrm>
              <a:off x="1727337" y="3139319"/>
              <a:ext cx="5079650" cy="2982388"/>
            </a:xfrm>
            <a:prstGeom prst="rect">
              <a:avLst/>
            </a:prstGeom>
            <a:ln>
              <a:noFill/>
            </a:ln>
            <a:effectLst>
              <a:outerShdw blurRad="292100" dist="139700" dir="2700000" algn="tl" rotWithShape="0">
                <a:srgbClr val="333333">
                  <a:alpha val="65000"/>
                </a:srgbClr>
              </a:outerShdw>
            </a:effectLst>
          </p:spPr>
        </p:pic>
        <p:sp>
          <p:nvSpPr>
            <p:cNvPr id="11" name="Rectangle 132"/>
            <p:cNvSpPr>
              <a:spLocks noChangeArrowheads="1"/>
            </p:cNvSpPr>
            <p:nvPr/>
          </p:nvSpPr>
          <p:spPr bwMode="auto">
            <a:xfrm>
              <a:off x="1732009" y="4213537"/>
              <a:ext cx="1866977" cy="296029"/>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solidFill>
                  <a:prstClr val="black"/>
                </a:solidFill>
              </a:endParaRPr>
            </a:p>
          </p:txBody>
        </p:sp>
        <p:sp>
          <p:nvSpPr>
            <p:cNvPr id="18" name="Rectangle 132"/>
            <p:cNvSpPr>
              <a:spLocks noChangeArrowheads="1"/>
            </p:cNvSpPr>
            <p:nvPr/>
          </p:nvSpPr>
          <p:spPr bwMode="auto">
            <a:xfrm>
              <a:off x="1727338" y="3123071"/>
              <a:ext cx="5079650" cy="200124"/>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solidFill>
                  <a:prstClr val="black"/>
                </a:solidFill>
              </a:endParaRPr>
            </a:p>
          </p:txBody>
        </p:sp>
      </p:grpSp>
      <p:sp>
        <p:nvSpPr>
          <p:cNvPr id="12" name="TextBox 11"/>
          <p:cNvSpPr txBox="1"/>
          <p:nvPr/>
        </p:nvSpPr>
        <p:spPr>
          <a:xfrm>
            <a:off x="-1416575" y="1280136"/>
            <a:ext cx="5676900" cy="523220"/>
          </a:xfrm>
          <a:prstGeom prst="rect">
            <a:avLst/>
          </a:prstGeom>
          <a:noFill/>
        </p:spPr>
        <p:txBody>
          <a:bodyPr wrap="square" rtlCol="0">
            <a:spAutoFit/>
          </a:bodyPr>
          <a:lstStyle/>
          <a:p>
            <a:pPr algn="ctr"/>
            <a:r>
              <a:rPr lang="en-US" sz="2800" b="1" dirty="0">
                <a:solidFill>
                  <a:srgbClr val="000080"/>
                </a:solidFill>
              </a:rPr>
              <a:t>Call Routing</a:t>
            </a:r>
          </a:p>
        </p:txBody>
      </p:sp>
      <p:sp>
        <p:nvSpPr>
          <p:cNvPr id="19" name="TextBox 18"/>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grpSp>
        <p:nvGrpSpPr>
          <p:cNvPr id="2" name="Group 1"/>
          <p:cNvGrpSpPr/>
          <p:nvPr/>
        </p:nvGrpSpPr>
        <p:grpSpPr>
          <a:xfrm>
            <a:off x="6346738" y="3639359"/>
            <a:ext cx="5221806" cy="2652866"/>
            <a:chOff x="5151243" y="3456989"/>
            <a:chExt cx="5221806" cy="2652866"/>
          </a:xfrm>
        </p:grpSpPr>
        <p:pic>
          <p:nvPicPr>
            <p:cNvPr id="13" name="Picture 12"/>
            <p:cNvPicPr>
              <a:picLocks noChangeAspect="1"/>
            </p:cNvPicPr>
            <p:nvPr/>
          </p:nvPicPr>
          <p:blipFill>
            <a:blip r:embed="rId3"/>
            <a:stretch>
              <a:fillRect/>
            </a:stretch>
          </p:blipFill>
          <p:spPr>
            <a:xfrm>
              <a:off x="5158120" y="3470741"/>
              <a:ext cx="5214929" cy="2639114"/>
            </a:xfrm>
            <a:prstGeom prst="rect">
              <a:avLst/>
            </a:prstGeom>
            <a:ln>
              <a:noFill/>
            </a:ln>
            <a:effectLst>
              <a:outerShdw blurRad="292100" dist="139700" dir="2700000" algn="tl" rotWithShape="0">
                <a:srgbClr val="333333">
                  <a:alpha val="65000"/>
                </a:srgbClr>
              </a:outerShdw>
            </a:effectLst>
          </p:spPr>
        </p:pic>
        <p:sp>
          <p:nvSpPr>
            <p:cNvPr id="14" name="Rectangle 132"/>
            <p:cNvSpPr>
              <a:spLocks noChangeArrowheads="1"/>
            </p:cNvSpPr>
            <p:nvPr/>
          </p:nvSpPr>
          <p:spPr bwMode="auto">
            <a:xfrm>
              <a:off x="5151243" y="3456989"/>
              <a:ext cx="5221805" cy="214465"/>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solidFill>
                  <a:prstClr val="black"/>
                </a:solidFill>
              </a:endParaRPr>
            </a:p>
          </p:txBody>
        </p:sp>
        <p:sp>
          <p:nvSpPr>
            <p:cNvPr id="15" name="Rectangle 132"/>
            <p:cNvSpPr>
              <a:spLocks noChangeArrowheads="1"/>
            </p:cNvSpPr>
            <p:nvPr/>
          </p:nvSpPr>
          <p:spPr bwMode="auto">
            <a:xfrm>
              <a:off x="5151244" y="4667756"/>
              <a:ext cx="1866977" cy="310632"/>
            </a:xfrm>
            <a:prstGeom prst="rect">
              <a:avLst/>
            </a:prstGeom>
            <a:noFill/>
            <a:ln w="28575">
              <a:solidFill>
                <a:srgbClr val="FF0000"/>
              </a:solidFill>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endParaRPr lang="en-US">
                <a:solidFill>
                  <a:prstClr val="black"/>
                </a:solidFill>
              </a:endParaRPr>
            </a:p>
          </p:txBody>
        </p:sp>
      </p:grpSp>
    </p:spTree>
    <p:extLst>
      <p:ext uri="{BB962C8B-B14F-4D97-AF65-F5344CB8AC3E}">
        <p14:creationId xmlns:p14="http://schemas.microsoft.com/office/powerpoint/2010/main" val="27880176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08148" y="2499945"/>
            <a:ext cx="5098852" cy="1615827"/>
          </a:xfrm>
          <a:prstGeom prst="rect">
            <a:avLst/>
          </a:prstGeom>
          <a:noFill/>
        </p:spPr>
        <p:txBody>
          <a:bodyPr wrap="square" rtlCol="0">
            <a:spAutoFit/>
          </a:bodyPr>
          <a:lstStyle/>
          <a:p>
            <a:pPr marL="228600" indent="-228600" algn="just">
              <a:lnSpc>
                <a:spcPct val="110000"/>
              </a:lnSpc>
              <a:buFont typeface="Arial" pitchFamily="34" charset="0"/>
              <a:buChar char="•"/>
            </a:pPr>
            <a:r>
              <a:rPr lang="en-US" dirty="0"/>
              <a:t>Record or Upload Custom Voice Prompts (5MB)</a:t>
            </a:r>
          </a:p>
          <a:p>
            <a:pPr marL="228600" indent="-228600" algn="just">
              <a:lnSpc>
                <a:spcPct val="110000"/>
              </a:lnSpc>
              <a:buFont typeface="Arial" pitchFamily="34" charset="0"/>
              <a:buChar char="•"/>
            </a:pPr>
            <a:r>
              <a:rPr lang="en-US" dirty="0"/>
              <a:t>Supports Multiple Languages</a:t>
            </a:r>
          </a:p>
          <a:p>
            <a:pPr marL="228600" indent="-228600" algn="just">
              <a:lnSpc>
                <a:spcPct val="110000"/>
              </a:lnSpc>
              <a:buFont typeface="Arial" pitchFamily="34" charset="0"/>
              <a:buChar char="•"/>
            </a:pPr>
            <a:r>
              <a:rPr lang="en-US" dirty="0"/>
              <a:t>Scheduled Routes to Specific IVR Prompts e.g. Afterhours, Holidays, Maintenance</a:t>
            </a:r>
          </a:p>
          <a:p>
            <a:pPr marL="228600" indent="-228600" algn="just">
              <a:lnSpc>
                <a:spcPct val="110000"/>
              </a:lnSpc>
              <a:buFont typeface="Arial" pitchFamily="34" charset="0"/>
              <a:buChar char="•"/>
            </a:pPr>
            <a:r>
              <a:rPr lang="en-US" dirty="0"/>
              <a:t>Nested IVRs up to 5 levels</a:t>
            </a:r>
          </a:p>
        </p:txBody>
      </p:sp>
      <p:sp>
        <p:nvSpPr>
          <p:cNvPr id="16" name="TextBox 15"/>
          <p:cNvSpPr txBox="1"/>
          <p:nvPr/>
        </p:nvSpPr>
        <p:spPr>
          <a:xfrm>
            <a:off x="212350" y="2000365"/>
            <a:ext cx="2287678" cy="461665"/>
          </a:xfrm>
          <a:prstGeom prst="rect">
            <a:avLst/>
          </a:prstGeom>
          <a:noFill/>
        </p:spPr>
        <p:txBody>
          <a:bodyPr wrap="none" rtlCol="0">
            <a:spAutoFit/>
          </a:bodyPr>
          <a:lstStyle/>
          <a:p>
            <a:r>
              <a:rPr lang="en-US" sz="2400" b="1" dirty="0"/>
              <a:t>No receptionist?</a:t>
            </a:r>
          </a:p>
        </p:txBody>
      </p:sp>
      <p:pic>
        <p:nvPicPr>
          <p:cNvPr id="101378" name="Picture 2"/>
          <p:cNvPicPr>
            <a:picLocks noChangeAspect="1" noChangeArrowheads="1"/>
          </p:cNvPicPr>
          <p:nvPr/>
        </p:nvPicPr>
        <p:blipFill>
          <a:blip r:embed="rId2" cstate="print"/>
          <a:srcRect/>
          <a:stretch>
            <a:fillRect/>
          </a:stretch>
        </p:blipFill>
        <p:spPr bwMode="auto">
          <a:xfrm>
            <a:off x="558796" y="4293471"/>
            <a:ext cx="5023556" cy="22860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3"/>
          <a:stretch>
            <a:fillRect/>
          </a:stretch>
        </p:blipFill>
        <p:spPr>
          <a:xfrm>
            <a:off x="6095986" y="1383569"/>
            <a:ext cx="5353641" cy="4582320"/>
          </a:xfrm>
          <a:prstGeom prst="rect">
            <a:avLst/>
          </a:prstGeom>
          <a:effectLst>
            <a:outerShdw blurRad="50800" dist="38100" dir="2700000" algn="tl" rotWithShape="0">
              <a:prstClr val="black">
                <a:alpha val="40000"/>
              </a:prstClr>
            </a:outerShdw>
          </a:effectLst>
        </p:spPr>
      </p:pic>
      <p:pic>
        <p:nvPicPr>
          <p:cNvPr id="101380" name="Picture 4"/>
          <p:cNvPicPr>
            <a:picLocks noChangeAspect="1" noChangeArrowheads="1"/>
          </p:cNvPicPr>
          <p:nvPr/>
        </p:nvPicPr>
        <p:blipFill>
          <a:blip r:embed="rId4" cstate="print"/>
          <a:srcRect/>
          <a:stretch>
            <a:fillRect/>
          </a:stretch>
        </p:blipFill>
        <p:spPr bwMode="auto">
          <a:xfrm>
            <a:off x="6871844" y="4987545"/>
            <a:ext cx="3965811" cy="1460304"/>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982561" y="1412814"/>
            <a:ext cx="5676900" cy="523220"/>
          </a:xfrm>
          <a:prstGeom prst="rect">
            <a:avLst/>
          </a:prstGeom>
          <a:noFill/>
        </p:spPr>
        <p:txBody>
          <a:bodyPr wrap="square" rtlCol="0">
            <a:spAutoFit/>
          </a:bodyPr>
          <a:lstStyle/>
          <a:p>
            <a:pPr algn="ctr"/>
            <a:r>
              <a:rPr lang="en-US" sz="2800" b="1" dirty="0">
                <a:solidFill>
                  <a:srgbClr val="000080"/>
                </a:solidFill>
              </a:rPr>
              <a:t>Auto-Attendant (IVR)</a:t>
            </a:r>
          </a:p>
        </p:txBody>
      </p:sp>
      <p:sp>
        <p:nvSpPr>
          <p:cNvPr id="9" name="TextBox 8"/>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2358626972"/>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87961" y="1346528"/>
            <a:ext cx="5185209" cy="5092108"/>
          </a:xfrm>
          <a:prstGeom prst="rect">
            <a:avLst/>
          </a:prstGeom>
          <a:effectLst>
            <a:outerShdw blurRad="50800" dist="38100" dir="2700000" algn="tl" rotWithShape="0">
              <a:prstClr val="black">
                <a:alpha val="40000"/>
              </a:prstClr>
            </a:outerShdw>
          </a:effectLst>
        </p:spPr>
      </p:pic>
      <p:sp>
        <p:nvSpPr>
          <p:cNvPr id="11" name="Content Placeholder 2"/>
          <p:cNvSpPr txBox="1">
            <a:spLocks/>
          </p:cNvSpPr>
          <p:nvPr/>
        </p:nvSpPr>
        <p:spPr>
          <a:xfrm>
            <a:off x="153119" y="1977470"/>
            <a:ext cx="3918819" cy="609601"/>
          </a:xfrm>
          <a:prstGeom prst="rect">
            <a:avLst/>
          </a:prstGeom>
        </p:spPr>
        <p:txBody>
          <a:bodyPr vert="horz" lIns="91440" tIns="45720" rIns="91440" bIns="45720" rtlCol="0">
            <a:noAutofit/>
          </a:bodyPr>
          <a:lstStyle/>
          <a:p>
            <a:pPr>
              <a:spcBef>
                <a:spcPct val="0"/>
              </a:spcBef>
              <a:defRPr/>
            </a:pPr>
            <a:r>
              <a:rPr lang="en-US" sz="2800" b="1" dirty="0">
                <a:solidFill>
                  <a:srgbClr val="20A9DD"/>
                </a:solidFill>
              </a:rPr>
              <a:t>Key</a:t>
            </a:r>
            <a:r>
              <a:rPr lang="en-US" sz="2400" b="1" dirty="0">
                <a:solidFill>
                  <a:srgbClr val="20A9DD"/>
                </a:solidFill>
                <a:latin typeface="Arial" panose="020B0604020202020204" pitchFamily="34" charset="0"/>
                <a:ea typeface="Microsoft YaHei" panose="020B0503020204020204" pitchFamily="34" charset="-122"/>
              </a:rPr>
              <a:t> </a:t>
            </a:r>
            <a:r>
              <a:rPr lang="en-US" sz="2800" b="1" dirty="0">
                <a:solidFill>
                  <a:srgbClr val="20A9DD"/>
                </a:solidFill>
              </a:rPr>
              <a:t>Pressing Events</a:t>
            </a:r>
          </a:p>
        </p:txBody>
      </p:sp>
      <p:sp>
        <p:nvSpPr>
          <p:cNvPr id="5" name="TextBox 4"/>
          <p:cNvSpPr txBox="1"/>
          <p:nvPr/>
        </p:nvSpPr>
        <p:spPr>
          <a:xfrm>
            <a:off x="-1046061" y="1346528"/>
            <a:ext cx="5676900" cy="523220"/>
          </a:xfrm>
          <a:prstGeom prst="rect">
            <a:avLst/>
          </a:prstGeom>
          <a:noFill/>
        </p:spPr>
        <p:txBody>
          <a:bodyPr wrap="square" rtlCol="0">
            <a:spAutoFit/>
          </a:bodyPr>
          <a:lstStyle/>
          <a:p>
            <a:pPr algn="ctr"/>
            <a:r>
              <a:rPr lang="en-US" sz="2800" b="1" dirty="0">
                <a:solidFill>
                  <a:srgbClr val="000080"/>
                </a:solidFill>
              </a:rPr>
              <a:t>Auto-Attendant (IVR)</a:t>
            </a:r>
          </a:p>
        </p:txBody>
      </p:sp>
      <p:sp>
        <p:nvSpPr>
          <p:cNvPr id="3" name="Rectangle 2"/>
          <p:cNvSpPr/>
          <p:nvPr/>
        </p:nvSpPr>
        <p:spPr>
          <a:xfrm>
            <a:off x="274865" y="2735286"/>
            <a:ext cx="4051174" cy="2834622"/>
          </a:xfrm>
          <a:prstGeom prst="rect">
            <a:avLst/>
          </a:prstGeom>
        </p:spPr>
        <p:txBody>
          <a:bodyPr wrap="none">
            <a:spAutoFit/>
          </a:bodyPr>
          <a:lstStyle/>
          <a:p>
            <a:pPr algn="just">
              <a:lnSpc>
                <a:spcPct val="110000"/>
              </a:lnSpc>
            </a:pPr>
            <a:r>
              <a:rPr lang="en-US" dirty="0"/>
              <a:t>Available options for Key Pressing Events:</a:t>
            </a:r>
          </a:p>
          <a:p>
            <a:pPr marL="285750" indent="-285750" algn="just">
              <a:lnSpc>
                <a:spcPct val="110000"/>
              </a:lnSpc>
              <a:buFont typeface="Arial" panose="020B0604020202020204" pitchFamily="34" charset="0"/>
              <a:buChar char="•"/>
            </a:pPr>
            <a:r>
              <a:rPr lang="en-US" dirty="0"/>
              <a:t>Extension</a:t>
            </a:r>
          </a:p>
          <a:p>
            <a:pPr marL="285750" indent="-285750" algn="just">
              <a:lnSpc>
                <a:spcPct val="110000"/>
              </a:lnSpc>
              <a:buFont typeface="Arial" panose="020B0604020202020204" pitchFamily="34" charset="0"/>
              <a:buChar char="•"/>
            </a:pPr>
            <a:r>
              <a:rPr lang="en-US" dirty="0"/>
              <a:t>Voicemail</a:t>
            </a:r>
          </a:p>
          <a:p>
            <a:pPr marL="285750" indent="-285750" algn="just">
              <a:lnSpc>
                <a:spcPct val="110000"/>
              </a:lnSpc>
              <a:buFont typeface="Arial" panose="020B0604020202020204" pitchFamily="34" charset="0"/>
              <a:buChar char="•"/>
            </a:pPr>
            <a:r>
              <a:rPr lang="en-US" dirty="0"/>
              <a:t>Conference Rooms</a:t>
            </a:r>
          </a:p>
          <a:p>
            <a:pPr marL="285750" indent="-285750" algn="just">
              <a:lnSpc>
                <a:spcPct val="110000"/>
              </a:lnSpc>
              <a:buFont typeface="Arial" panose="020B0604020202020204" pitchFamily="34" charset="0"/>
              <a:buChar char="•"/>
            </a:pPr>
            <a:r>
              <a:rPr lang="en-US" dirty="0"/>
              <a:t>Voicemail Group</a:t>
            </a:r>
          </a:p>
          <a:p>
            <a:pPr marL="285750" indent="-285750" algn="just">
              <a:lnSpc>
                <a:spcPct val="110000"/>
              </a:lnSpc>
              <a:buFont typeface="Arial" panose="020B0604020202020204" pitchFamily="34" charset="0"/>
              <a:buChar char="•"/>
            </a:pPr>
            <a:r>
              <a:rPr lang="en-US" dirty="0"/>
              <a:t>IVR</a:t>
            </a:r>
          </a:p>
          <a:p>
            <a:pPr marL="285750" indent="-285750" algn="just">
              <a:lnSpc>
                <a:spcPct val="110000"/>
              </a:lnSpc>
              <a:buFont typeface="Arial" panose="020B0604020202020204" pitchFamily="34" charset="0"/>
              <a:buChar char="•"/>
            </a:pPr>
            <a:r>
              <a:rPr lang="en-US" dirty="0"/>
              <a:t>Ring Group</a:t>
            </a:r>
          </a:p>
          <a:p>
            <a:pPr marL="285750" indent="-285750" algn="just">
              <a:lnSpc>
                <a:spcPct val="110000"/>
              </a:lnSpc>
              <a:buFont typeface="Arial" panose="020B0604020202020204" pitchFamily="34" charset="0"/>
              <a:buChar char="•"/>
            </a:pPr>
            <a:r>
              <a:rPr lang="en-US" dirty="0"/>
              <a:t>Queues</a:t>
            </a:r>
          </a:p>
          <a:p>
            <a:pPr marL="285750" indent="-285750" algn="just">
              <a:lnSpc>
                <a:spcPct val="110000"/>
              </a:lnSpc>
              <a:buFont typeface="Arial" panose="020B0604020202020204" pitchFamily="34" charset="0"/>
              <a:buChar char="•"/>
            </a:pPr>
            <a:r>
              <a:rPr lang="en-US" dirty="0"/>
              <a:t>Page Group</a:t>
            </a:r>
          </a:p>
        </p:txBody>
      </p:sp>
      <p:sp>
        <p:nvSpPr>
          <p:cNvPr id="4" name="Rectangle 3"/>
          <p:cNvSpPr/>
          <p:nvPr/>
        </p:nvSpPr>
        <p:spPr>
          <a:xfrm>
            <a:off x="2884565" y="3154660"/>
            <a:ext cx="6096000" cy="2225225"/>
          </a:xfrm>
          <a:prstGeom prst="rect">
            <a:avLst/>
          </a:prstGeom>
        </p:spPr>
        <p:txBody>
          <a:bodyPr>
            <a:spAutoFit/>
          </a:bodyPr>
          <a:lstStyle/>
          <a:p>
            <a:pPr marL="285750" indent="-285750" algn="just">
              <a:lnSpc>
                <a:spcPct val="110000"/>
              </a:lnSpc>
              <a:buFont typeface="Arial" panose="020B0604020202020204" pitchFamily="34" charset="0"/>
              <a:buChar char="•"/>
            </a:pPr>
            <a:r>
              <a:rPr lang="en-US" dirty="0"/>
              <a:t>Fax</a:t>
            </a:r>
          </a:p>
          <a:p>
            <a:pPr marL="285750" indent="-285750" algn="just">
              <a:lnSpc>
                <a:spcPct val="110000"/>
              </a:lnSpc>
              <a:buFont typeface="Arial" panose="020B0604020202020204" pitchFamily="34" charset="0"/>
              <a:buChar char="•"/>
            </a:pPr>
            <a:r>
              <a:rPr lang="en-US" dirty="0"/>
              <a:t>Custom Prompt</a:t>
            </a:r>
          </a:p>
          <a:p>
            <a:pPr marL="285750" indent="-285750" algn="just">
              <a:lnSpc>
                <a:spcPct val="110000"/>
              </a:lnSpc>
              <a:buFont typeface="Arial" panose="020B0604020202020204" pitchFamily="34" charset="0"/>
              <a:buChar char="•"/>
            </a:pPr>
            <a:r>
              <a:rPr lang="en-US" dirty="0"/>
              <a:t>Hang-up</a:t>
            </a:r>
          </a:p>
          <a:p>
            <a:pPr marL="285750" indent="-285750" algn="just">
              <a:lnSpc>
                <a:spcPct val="110000"/>
              </a:lnSpc>
              <a:buFont typeface="Arial" panose="020B0604020202020204" pitchFamily="34" charset="0"/>
              <a:buChar char="•"/>
            </a:pPr>
            <a:r>
              <a:rPr lang="en-US" dirty="0"/>
              <a:t>DISA</a:t>
            </a:r>
          </a:p>
          <a:p>
            <a:pPr marL="285750" indent="-285750" algn="just">
              <a:lnSpc>
                <a:spcPct val="110000"/>
              </a:lnSpc>
              <a:buFont typeface="Arial" panose="020B0604020202020204" pitchFamily="34" charset="0"/>
              <a:buChar char="•"/>
            </a:pPr>
            <a:r>
              <a:rPr lang="en-US" dirty="0"/>
              <a:t>Dial By Name</a:t>
            </a:r>
          </a:p>
          <a:p>
            <a:pPr marL="285750" indent="-285750" algn="just">
              <a:lnSpc>
                <a:spcPct val="110000"/>
              </a:lnSpc>
              <a:buFont typeface="Arial" panose="020B0604020202020204" pitchFamily="34" charset="0"/>
              <a:buChar char="•"/>
            </a:pPr>
            <a:r>
              <a:rPr lang="en-US" dirty="0"/>
              <a:t>External Number</a:t>
            </a:r>
          </a:p>
          <a:p>
            <a:pPr marL="285750" indent="-285750" algn="just">
              <a:lnSpc>
                <a:spcPct val="110000"/>
              </a:lnSpc>
              <a:buFont typeface="Arial" panose="020B0604020202020204" pitchFamily="34" charset="0"/>
              <a:buChar char="•"/>
            </a:pPr>
            <a:r>
              <a:rPr lang="en-US" dirty="0"/>
              <a:t>Callback</a:t>
            </a:r>
          </a:p>
        </p:txBody>
      </p:sp>
      <p:sp>
        <p:nvSpPr>
          <p:cNvPr id="8" name="TextBox 7"/>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5458851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1981200" y="2743200"/>
            <a:ext cx="8229600" cy="369332"/>
          </a:xfrm>
          <a:prstGeom prst="rect">
            <a:avLst/>
          </a:prstGeom>
          <a:noFill/>
        </p:spPr>
        <p:txBody>
          <a:bodyPr wrap="square"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None/>
            </a:pPr>
            <a:endParaRPr lang="en-US" sz="1800" dirty="0"/>
          </a:p>
        </p:txBody>
      </p:sp>
      <p:sp>
        <p:nvSpPr>
          <p:cNvPr id="10" name="TextBox 9"/>
          <p:cNvSpPr txBox="1"/>
          <p:nvPr/>
        </p:nvSpPr>
        <p:spPr>
          <a:xfrm>
            <a:off x="280118" y="2743200"/>
            <a:ext cx="9778281" cy="2585323"/>
          </a:xfrm>
          <a:prstGeom prst="rect">
            <a:avLst/>
          </a:prstGeom>
          <a:noFill/>
        </p:spPr>
        <p:txBody>
          <a:bodyPr wrap="square" rtlCol="0">
            <a:spAutoFit/>
          </a:bodyPr>
          <a:lstStyle/>
          <a:p>
            <a:pPr marL="285750" indent="-285750" algn="just">
              <a:buFont typeface="Wingdings" panose="05000000000000000000" charset="0"/>
              <a:buChar char="q"/>
            </a:pPr>
            <a:r>
              <a:rPr lang="en-US" dirty="0"/>
              <a:t>Whitelist/Blacklist for </a:t>
            </a:r>
            <a:r>
              <a:rPr lang="en-US" altLang="zh-CN" dirty="0"/>
              <a:t>calls dialed from </a:t>
            </a:r>
            <a:r>
              <a:rPr lang="en-US" dirty="0"/>
              <a:t>IVR can restrict the caller from reaching certain extensions or external numbers via IVR. </a:t>
            </a:r>
          </a:p>
          <a:p>
            <a:pPr marL="285750" indent="-285750" algn="just">
              <a:buFont typeface="Wingdings" panose="05000000000000000000" charset="0"/>
              <a:buChar char="q"/>
            </a:pPr>
            <a:endParaRPr lang="en-US" dirty="0"/>
          </a:p>
          <a:p>
            <a:pPr algn="just"/>
            <a:r>
              <a:rPr lang="en-US" dirty="0"/>
              <a:t>     For example:</a:t>
            </a:r>
          </a:p>
          <a:p>
            <a:pPr lvl="1" algn="just"/>
            <a:endParaRPr lang="en-US" dirty="0"/>
          </a:p>
          <a:p>
            <a:pPr marL="742950" lvl="1" indent="-285750" algn="just">
              <a:buFont typeface="Wingdings" panose="05000000000000000000" pitchFamily="2" charset="2"/>
              <a:buChar char="§"/>
            </a:pPr>
            <a:r>
              <a:rPr lang="en-US" dirty="0"/>
              <a:t>The company CEO and directors prefer only receiving the call transferred by the secretary only.</a:t>
            </a:r>
          </a:p>
          <a:p>
            <a:pPr marL="742950" lvl="1" indent="-285750" algn="just">
              <a:buFont typeface="Wingdings" panose="05000000000000000000" pitchFamily="2" charset="2"/>
              <a:buChar char="§"/>
            </a:pPr>
            <a:endParaRPr lang="en-US" dirty="0"/>
          </a:p>
          <a:p>
            <a:pPr marL="742950" lvl="1" indent="-285750" algn="just">
              <a:buFont typeface="Wingdings" panose="05000000000000000000" pitchFamily="2" charset="2"/>
              <a:buChar char="§"/>
            </a:pPr>
            <a:r>
              <a:rPr lang="en-US" dirty="0"/>
              <a:t>Some extensions are used on IP surveillance end points which shouldn’t be reached from external calls via IVR for privacy reason.</a:t>
            </a:r>
          </a:p>
        </p:txBody>
      </p:sp>
      <p:pic>
        <p:nvPicPr>
          <p:cNvPr id="11" name="Picture 10"/>
          <p:cNvPicPr>
            <a:picLocks noChangeAspect="1"/>
          </p:cNvPicPr>
          <p:nvPr/>
        </p:nvPicPr>
        <p:blipFill>
          <a:blip r:embed="rId2"/>
          <a:stretch>
            <a:fillRect/>
          </a:stretch>
        </p:blipFill>
        <p:spPr>
          <a:xfrm>
            <a:off x="10331509" y="2193904"/>
            <a:ext cx="1738605" cy="1467924"/>
          </a:xfrm>
          <a:prstGeom prst="rect">
            <a:avLst/>
          </a:prstGeom>
        </p:spPr>
      </p:pic>
      <p:sp>
        <p:nvSpPr>
          <p:cNvPr id="13" name="TextBox 12"/>
          <p:cNvSpPr txBox="1"/>
          <p:nvPr/>
        </p:nvSpPr>
        <p:spPr>
          <a:xfrm>
            <a:off x="280118" y="5738522"/>
            <a:ext cx="10124227" cy="369332"/>
          </a:xfrm>
          <a:prstGeom prst="rect">
            <a:avLst/>
          </a:prstGeom>
          <a:noFill/>
        </p:spPr>
        <p:txBody>
          <a:bodyPr wrap="square" rtlCol="0">
            <a:spAutoFit/>
          </a:bodyPr>
          <a:lstStyle/>
          <a:p>
            <a:r>
              <a:rPr lang="en-US" b="1" dirty="0">
                <a:solidFill>
                  <a:srgbClr val="FF0000"/>
                </a:solidFill>
              </a:rPr>
              <a:t>* </a:t>
            </a:r>
            <a:r>
              <a:rPr lang="en-US" dirty="0"/>
              <a:t>External numbers can be configured for blacklist/whitelist only when “Dial Trunk” is enabled for IVR. </a:t>
            </a:r>
          </a:p>
        </p:txBody>
      </p:sp>
      <p:sp>
        <p:nvSpPr>
          <p:cNvPr id="15" name="Content Placeholder 2"/>
          <p:cNvSpPr txBox="1">
            <a:spLocks/>
          </p:cNvSpPr>
          <p:nvPr/>
        </p:nvSpPr>
        <p:spPr>
          <a:xfrm>
            <a:off x="330918" y="1968785"/>
            <a:ext cx="5344826" cy="609601"/>
          </a:xfrm>
          <a:prstGeom prst="rect">
            <a:avLst/>
          </a:prstGeom>
        </p:spPr>
        <p:txBody>
          <a:bodyPr vert="horz" lIns="91440" tIns="45720" rIns="91440" bIns="45720" rtlCol="0">
            <a:noAutofit/>
          </a:bodyPr>
          <a:lstStyle/>
          <a:p>
            <a:pPr>
              <a:lnSpc>
                <a:spcPct val="110000"/>
              </a:lnSpc>
              <a:spcBef>
                <a:spcPct val="0"/>
              </a:spcBef>
              <a:buFont typeface="Arial" pitchFamily="34" charset="0"/>
              <a:buNone/>
              <a:defRPr/>
            </a:pPr>
            <a:r>
              <a:rPr lang="en-US" sz="2800" b="1" dirty="0">
                <a:solidFill>
                  <a:srgbClr val="20A9DD"/>
                </a:solidFill>
              </a:rPr>
              <a:t>Whitelist/Blacklist for IVR Dialing</a:t>
            </a:r>
          </a:p>
        </p:txBody>
      </p:sp>
      <p:sp>
        <p:nvSpPr>
          <p:cNvPr id="8" name="TextBox 7"/>
          <p:cNvSpPr txBox="1"/>
          <p:nvPr/>
        </p:nvSpPr>
        <p:spPr>
          <a:xfrm>
            <a:off x="-831850" y="1436309"/>
            <a:ext cx="5676900" cy="523220"/>
          </a:xfrm>
          <a:prstGeom prst="rect">
            <a:avLst/>
          </a:prstGeom>
          <a:noFill/>
        </p:spPr>
        <p:txBody>
          <a:bodyPr wrap="square" rtlCol="0">
            <a:spAutoFit/>
          </a:bodyPr>
          <a:lstStyle/>
          <a:p>
            <a:pPr algn="ctr"/>
            <a:r>
              <a:rPr lang="en-US" sz="2800" b="1" dirty="0">
                <a:solidFill>
                  <a:srgbClr val="000080"/>
                </a:solidFill>
              </a:rPr>
              <a:t>Auto-Attendant (IVR)</a:t>
            </a:r>
          </a:p>
        </p:txBody>
      </p:sp>
      <p:sp>
        <p:nvSpPr>
          <p:cNvPr id="12" name="TextBox 11"/>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7802649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1981200" y="2743200"/>
            <a:ext cx="8229600" cy="369332"/>
          </a:xfrm>
          <a:prstGeom prst="rect">
            <a:avLst/>
          </a:prstGeom>
          <a:noFill/>
        </p:spPr>
        <p:txBody>
          <a:bodyPr wrap="square"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None/>
            </a:pPr>
            <a:endParaRPr lang="en-US" sz="1800" dirty="0"/>
          </a:p>
        </p:txBody>
      </p:sp>
      <p:sp>
        <p:nvSpPr>
          <p:cNvPr id="10" name="TextBox 9"/>
          <p:cNvSpPr txBox="1"/>
          <p:nvPr/>
        </p:nvSpPr>
        <p:spPr>
          <a:xfrm>
            <a:off x="404941" y="2574803"/>
            <a:ext cx="11426972" cy="1477328"/>
          </a:xfrm>
          <a:prstGeom prst="rect">
            <a:avLst/>
          </a:prstGeom>
          <a:noFill/>
        </p:spPr>
        <p:txBody>
          <a:bodyPr wrap="square" rtlCol="0">
            <a:spAutoFit/>
          </a:bodyPr>
          <a:lstStyle/>
          <a:p>
            <a:pPr marL="285750" indent="-285750">
              <a:buFont typeface="Wingdings" panose="05000000000000000000" charset="0"/>
              <a:buChar char="q"/>
            </a:pPr>
            <a:r>
              <a:rPr lang="en-US" b="1" dirty="0"/>
              <a:t>Blacklist:</a:t>
            </a:r>
          </a:p>
          <a:p>
            <a:r>
              <a:rPr lang="en-US" dirty="0"/>
              <a:t>      The extensions in the blacklist will not be allowed to be reached via IVR.</a:t>
            </a:r>
          </a:p>
          <a:p>
            <a:endParaRPr lang="en-US" dirty="0"/>
          </a:p>
          <a:p>
            <a:pPr marL="285750" indent="-285750">
              <a:buFont typeface="Wingdings" panose="05000000000000000000" charset="0"/>
              <a:buChar char="q"/>
            </a:pPr>
            <a:r>
              <a:rPr lang="en-US" b="1" dirty="0"/>
              <a:t>Whitelist:</a:t>
            </a:r>
          </a:p>
          <a:p>
            <a:r>
              <a:rPr lang="en-US" dirty="0"/>
              <a:t>      Only the extensions in the whitelist can be reached via IVR. </a:t>
            </a:r>
          </a:p>
        </p:txBody>
      </p:sp>
      <p:grpSp>
        <p:nvGrpSpPr>
          <p:cNvPr id="11" name="Group 10"/>
          <p:cNvGrpSpPr/>
          <p:nvPr/>
        </p:nvGrpSpPr>
        <p:grpSpPr>
          <a:xfrm>
            <a:off x="1981200" y="4168901"/>
            <a:ext cx="7945837" cy="2256235"/>
            <a:chOff x="506852" y="2373753"/>
            <a:chExt cx="7945837" cy="2256235"/>
          </a:xfrm>
        </p:grpSpPr>
        <p:pic>
          <p:nvPicPr>
            <p:cNvPr id="13" name="Picture 12"/>
            <p:cNvPicPr>
              <a:picLocks noChangeAspect="1"/>
            </p:cNvPicPr>
            <p:nvPr/>
          </p:nvPicPr>
          <p:blipFill>
            <a:blip r:embed="rId2"/>
            <a:stretch>
              <a:fillRect/>
            </a:stretch>
          </p:blipFill>
          <p:spPr>
            <a:xfrm>
              <a:off x="506852" y="2873863"/>
              <a:ext cx="688806" cy="840192"/>
            </a:xfrm>
            <a:prstGeom prst="rect">
              <a:avLst/>
            </a:prstGeom>
          </p:spPr>
        </p:pic>
        <p:pic>
          <p:nvPicPr>
            <p:cNvPr id="14" name="Picture 13"/>
            <p:cNvPicPr>
              <a:picLocks noChangeAspect="1"/>
            </p:cNvPicPr>
            <p:nvPr/>
          </p:nvPicPr>
          <p:blipFill>
            <a:blip r:embed="rId3"/>
            <a:stretch>
              <a:fillRect/>
            </a:stretch>
          </p:blipFill>
          <p:spPr>
            <a:xfrm>
              <a:off x="3181146" y="3298764"/>
              <a:ext cx="1462933" cy="647269"/>
            </a:xfrm>
            <a:prstGeom prst="rect">
              <a:avLst/>
            </a:prstGeom>
          </p:spPr>
        </p:pic>
        <p:pic>
          <p:nvPicPr>
            <p:cNvPr id="15" name="Picture 14"/>
            <p:cNvPicPr>
              <a:picLocks noChangeAspect="1"/>
            </p:cNvPicPr>
            <p:nvPr/>
          </p:nvPicPr>
          <p:blipFill>
            <a:blip r:embed="rId4"/>
            <a:stretch>
              <a:fillRect/>
            </a:stretch>
          </p:blipFill>
          <p:spPr>
            <a:xfrm>
              <a:off x="4939741" y="2373753"/>
              <a:ext cx="364696" cy="1045461"/>
            </a:xfrm>
            <a:prstGeom prst="rect">
              <a:avLst/>
            </a:prstGeom>
          </p:spPr>
        </p:pic>
        <p:pic>
          <p:nvPicPr>
            <p:cNvPr id="16" name="Picture 15"/>
            <p:cNvPicPr>
              <a:picLocks noChangeAspect="1"/>
            </p:cNvPicPr>
            <p:nvPr/>
          </p:nvPicPr>
          <p:blipFill>
            <a:blip r:embed="rId5"/>
            <a:stretch>
              <a:fillRect/>
            </a:stretch>
          </p:blipFill>
          <p:spPr>
            <a:xfrm>
              <a:off x="5374646" y="2964334"/>
              <a:ext cx="362353" cy="468696"/>
            </a:xfrm>
            <a:prstGeom prst="rect">
              <a:avLst/>
            </a:prstGeom>
          </p:spPr>
        </p:pic>
        <p:sp>
          <p:nvSpPr>
            <p:cNvPr id="18" name="Right Arrow 17"/>
            <p:cNvSpPr/>
            <p:nvPr/>
          </p:nvSpPr>
          <p:spPr>
            <a:xfrm>
              <a:off x="4771836" y="3419214"/>
              <a:ext cx="1266910" cy="481456"/>
            </a:xfrm>
            <a:prstGeom prst="rightArrow">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2"/>
                  </a:solidFill>
                </a:rPr>
                <a:t>IVR</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8987" y="2492562"/>
              <a:ext cx="1203702" cy="645109"/>
            </a:xfrm>
            <a:prstGeom prst="rect">
              <a:avLst/>
            </a:prstGeom>
          </p:spPr>
        </p:pic>
        <p:pic>
          <p:nvPicPr>
            <p:cNvPr id="20" name="Picture 19"/>
            <p:cNvPicPr>
              <a:picLocks noChangeAspect="1"/>
            </p:cNvPicPr>
            <p:nvPr/>
          </p:nvPicPr>
          <p:blipFill>
            <a:blip r:embed="rId7"/>
            <a:stretch>
              <a:fillRect/>
            </a:stretch>
          </p:blipFill>
          <p:spPr>
            <a:xfrm>
              <a:off x="7347806" y="4092649"/>
              <a:ext cx="693489" cy="537339"/>
            </a:xfrm>
            <a:prstGeom prst="rect">
              <a:avLst/>
            </a:prstGeom>
          </p:spPr>
        </p:pic>
        <p:sp>
          <p:nvSpPr>
            <p:cNvPr id="21" name="Right Arrow 20"/>
            <p:cNvSpPr/>
            <p:nvPr/>
          </p:nvSpPr>
          <p:spPr>
            <a:xfrm>
              <a:off x="2418933" y="3351822"/>
              <a:ext cx="745645" cy="481456"/>
            </a:xfrm>
            <a:prstGeom prst="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ight Arrow 21"/>
            <p:cNvSpPr/>
            <p:nvPr/>
          </p:nvSpPr>
          <p:spPr>
            <a:xfrm rot="19654001">
              <a:off x="5992430" y="2987485"/>
              <a:ext cx="1266910" cy="481456"/>
            </a:xfrm>
            <a:prstGeom prst="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rot="1464433">
              <a:off x="6038033" y="3832793"/>
              <a:ext cx="1266910" cy="481456"/>
            </a:xfrm>
            <a:prstGeom prst="right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6210036" y="3116047"/>
              <a:ext cx="216976" cy="76755"/>
            </a:xfrm>
            <a:prstGeom prst="line">
              <a:avLst/>
            </a:prstGeom>
            <a:ln w="508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411514" y="2838363"/>
              <a:ext cx="121022" cy="360050"/>
            </a:xfrm>
            <a:prstGeom prst="line">
              <a:avLst/>
            </a:prstGeom>
            <a:ln w="508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479774" y="3771125"/>
              <a:ext cx="94777" cy="39413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6318524" y="3885172"/>
              <a:ext cx="420945" cy="163637"/>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Cloud 27"/>
            <p:cNvSpPr/>
            <p:nvPr/>
          </p:nvSpPr>
          <p:spPr>
            <a:xfrm>
              <a:off x="884991" y="3085110"/>
              <a:ext cx="1658319" cy="936336"/>
            </a:xfrm>
            <a:prstGeom prst="cloud">
              <a:avLst/>
            </a:prstGeom>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Content Placeholder 2"/>
          <p:cNvSpPr txBox="1">
            <a:spLocks/>
          </p:cNvSpPr>
          <p:nvPr/>
        </p:nvSpPr>
        <p:spPr>
          <a:xfrm>
            <a:off x="330919" y="1959096"/>
            <a:ext cx="5344826" cy="609601"/>
          </a:xfrm>
          <a:prstGeom prst="rect">
            <a:avLst/>
          </a:prstGeom>
        </p:spPr>
        <p:txBody>
          <a:bodyPr vert="horz" lIns="91440" tIns="45720" rIns="91440" bIns="45720" rtlCol="0">
            <a:noAutofit/>
          </a:bodyPr>
          <a:lstStyle/>
          <a:p>
            <a:pPr>
              <a:lnSpc>
                <a:spcPct val="110000"/>
              </a:lnSpc>
              <a:spcBef>
                <a:spcPct val="0"/>
              </a:spcBef>
              <a:buFont typeface="Arial" pitchFamily="34" charset="0"/>
              <a:buNone/>
              <a:defRPr/>
            </a:pPr>
            <a:r>
              <a:rPr lang="en-US" sz="2800" b="1" dirty="0">
                <a:solidFill>
                  <a:srgbClr val="20A9DD"/>
                </a:solidFill>
              </a:rPr>
              <a:t>Whitelist/Blacklist for IVR Dialing</a:t>
            </a:r>
          </a:p>
        </p:txBody>
      </p:sp>
      <p:sp>
        <p:nvSpPr>
          <p:cNvPr id="31" name="TextBox 30"/>
          <p:cNvSpPr txBox="1"/>
          <p:nvPr/>
        </p:nvSpPr>
        <p:spPr>
          <a:xfrm>
            <a:off x="-831850" y="1436309"/>
            <a:ext cx="5676900" cy="523220"/>
          </a:xfrm>
          <a:prstGeom prst="rect">
            <a:avLst/>
          </a:prstGeom>
          <a:noFill/>
        </p:spPr>
        <p:txBody>
          <a:bodyPr wrap="square" rtlCol="0">
            <a:spAutoFit/>
          </a:bodyPr>
          <a:lstStyle/>
          <a:p>
            <a:pPr algn="ctr"/>
            <a:r>
              <a:rPr lang="en-US" sz="2800" b="1" dirty="0">
                <a:solidFill>
                  <a:srgbClr val="000080"/>
                </a:solidFill>
              </a:rPr>
              <a:t>Auto-Attendant (IVR)</a:t>
            </a:r>
          </a:p>
        </p:txBody>
      </p:sp>
      <p:sp>
        <p:nvSpPr>
          <p:cNvPr id="29" name="TextBox 28"/>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41427714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1981200" y="2743200"/>
            <a:ext cx="8229600" cy="369332"/>
          </a:xfrm>
          <a:prstGeom prst="rect">
            <a:avLst/>
          </a:prstGeom>
          <a:noFill/>
        </p:spPr>
        <p:txBody>
          <a:bodyPr wrap="square"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None/>
            </a:pPr>
            <a:endParaRPr lang="en-US" sz="1800" dirty="0"/>
          </a:p>
        </p:txBody>
      </p:sp>
      <p:sp>
        <p:nvSpPr>
          <p:cNvPr id="10" name="TextBox 9"/>
          <p:cNvSpPr txBox="1"/>
          <p:nvPr/>
        </p:nvSpPr>
        <p:spPr>
          <a:xfrm>
            <a:off x="424077" y="2420232"/>
            <a:ext cx="11343845" cy="1682512"/>
          </a:xfrm>
          <a:prstGeom prst="rect">
            <a:avLst/>
          </a:prstGeom>
          <a:noFill/>
        </p:spPr>
        <p:txBody>
          <a:bodyPr wrap="square" rtlCol="0">
            <a:spAutoFit/>
          </a:bodyPr>
          <a:lstStyle/>
          <a:p>
            <a:pPr>
              <a:spcBef>
                <a:spcPts val="200"/>
              </a:spcBef>
              <a:spcAft>
                <a:spcPts val="200"/>
              </a:spcAft>
            </a:pPr>
            <a:r>
              <a:rPr lang="en-US" b="1" dirty="0"/>
              <a:t>Configurations:</a:t>
            </a:r>
          </a:p>
          <a:p>
            <a:pPr>
              <a:spcBef>
                <a:spcPts val="200"/>
              </a:spcBef>
              <a:spcAft>
                <a:spcPts val="200"/>
              </a:spcAft>
            </a:pPr>
            <a:r>
              <a:rPr lang="en-US" dirty="0"/>
              <a:t>1. Log in UCM web UI. Navigate to PBX-&gt;Call Features-&gt;IVR to create or edit an IVR.</a:t>
            </a:r>
          </a:p>
          <a:p>
            <a:pPr>
              <a:spcBef>
                <a:spcPts val="200"/>
              </a:spcBef>
              <a:spcAft>
                <a:spcPts val="200"/>
              </a:spcAft>
            </a:pPr>
            <a:r>
              <a:rPr lang="en-US" dirty="0"/>
              <a:t>2. Under “Basic Settings” tab, configure option “IVR Black/White List” to enable Blacklist or Whitelist.</a:t>
            </a:r>
          </a:p>
          <a:p>
            <a:pPr>
              <a:spcBef>
                <a:spcPts val="200"/>
              </a:spcBef>
              <a:spcAft>
                <a:spcPts val="200"/>
              </a:spcAft>
            </a:pPr>
            <a:r>
              <a:rPr lang="en-US" dirty="0"/>
              <a:t>3. Select the extension to be included in blacklist or whitelist.</a:t>
            </a:r>
          </a:p>
          <a:p>
            <a:pPr>
              <a:spcBef>
                <a:spcPts val="200"/>
              </a:spcBef>
              <a:spcAft>
                <a:spcPts val="200"/>
              </a:spcAft>
            </a:pPr>
            <a:r>
              <a:rPr lang="en-US" dirty="0"/>
              <a:t>4. If “Dial Trunk” is enabled, configure external number for blacklist or whitelist.</a:t>
            </a:r>
          </a:p>
        </p:txBody>
      </p:sp>
      <p:grpSp>
        <p:nvGrpSpPr>
          <p:cNvPr id="3" name="Group 2"/>
          <p:cNvGrpSpPr/>
          <p:nvPr/>
        </p:nvGrpSpPr>
        <p:grpSpPr>
          <a:xfrm>
            <a:off x="6213213" y="4295382"/>
            <a:ext cx="4287709" cy="2020253"/>
            <a:chOff x="6010013" y="4015982"/>
            <a:chExt cx="4287709" cy="2020253"/>
          </a:xfrm>
        </p:grpSpPr>
        <p:pic>
          <p:nvPicPr>
            <p:cNvPr id="14" name="Picture 13"/>
            <p:cNvPicPr>
              <a:picLocks noChangeAspect="1"/>
            </p:cNvPicPr>
            <p:nvPr/>
          </p:nvPicPr>
          <p:blipFill>
            <a:blip r:embed="rId2"/>
            <a:stretch>
              <a:fillRect/>
            </a:stretch>
          </p:blipFill>
          <p:spPr>
            <a:xfrm>
              <a:off x="6010013" y="4015982"/>
              <a:ext cx="4287709" cy="2020253"/>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6027846" y="4530463"/>
              <a:ext cx="4269875" cy="149035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 name="Group 1"/>
          <p:cNvGrpSpPr/>
          <p:nvPr/>
        </p:nvGrpSpPr>
        <p:grpSpPr>
          <a:xfrm>
            <a:off x="1809288" y="4295382"/>
            <a:ext cx="4292503" cy="2020253"/>
            <a:chOff x="1606088" y="4015982"/>
            <a:chExt cx="4292503" cy="2020253"/>
          </a:xfrm>
        </p:grpSpPr>
        <p:pic>
          <p:nvPicPr>
            <p:cNvPr id="11" name="Picture 10"/>
            <p:cNvPicPr>
              <a:picLocks noChangeAspect="1"/>
            </p:cNvPicPr>
            <p:nvPr/>
          </p:nvPicPr>
          <p:blipFill>
            <a:blip r:embed="rId3"/>
            <a:stretch>
              <a:fillRect/>
            </a:stretch>
          </p:blipFill>
          <p:spPr>
            <a:xfrm>
              <a:off x="1606088" y="4015982"/>
              <a:ext cx="4292503" cy="2020253"/>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1624348" y="4530462"/>
              <a:ext cx="4274242" cy="149035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Content Placeholder 2"/>
          <p:cNvSpPr txBox="1">
            <a:spLocks/>
          </p:cNvSpPr>
          <p:nvPr/>
        </p:nvSpPr>
        <p:spPr>
          <a:xfrm>
            <a:off x="424077" y="1922793"/>
            <a:ext cx="5344826" cy="609601"/>
          </a:xfrm>
          <a:prstGeom prst="rect">
            <a:avLst/>
          </a:prstGeom>
        </p:spPr>
        <p:txBody>
          <a:bodyPr vert="horz" lIns="91440" tIns="45720" rIns="91440" bIns="45720" rtlCol="0">
            <a:noAutofit/>
          </a:bodyPr>
          <a:lstStyle/>
          <a:p>
            <a:pPr>
              <a:lnSpc>
                <a:spcPct val="110000"/>
              </a:lnSpc>
              <a:spcBef>
                <a:spcPct val="0"/>
              </a:spcBef>
              <a:buFont typeface="Arial" pitchFamily="34" charset="0"/>
              <a:buNone/>
              <a:defRPr/>
            </a:pPr>
            <a:r>
              <a:rPr lang="en-US" sz="2800" b="1" dirty="0">
                <a:solidFill>
                  <a:srgbClr val="20A9DD"/>
                </a:solidFill>
              </a:rPr>
              <a:t>Whitelist/Blacklist for IVR Dialing</a:t>
            </a:r>
          </a:p>
        </p:txBody>
      </p:sp>
      <p:sp>
        <p:nvSpPr>
          <p:cNvPr id="12" name="TextBox 11"/>
          <p:cNvSpPr txBox="1"/>
          <p:nvPr/>
        </p:nvSpPr>
        <p:spPr>
          <a:xfrm>
            <a:off x="-755650" y="1436309"/>
            <a:ext cx="5676900" cy="523220"/>
          </a:xfrm>
          <a:prstGeom prst="rect">
            <a:avLst/>
          </a:prstGeom>
          <a:noFill/>
        </p:spPr>
        <p:txBody>
          <a:bodyPr wrap="square" rtlCol="0">
            <a:spAutoFit/>
          </a:bodyPr>
          <a:lstStyle/>
          <a:p>
            <a:pPr algn="ctr"/>
            <a:r>
              <a:rPr lang="en-US" sz="2800" b="1" dirty="0">
                <a:solidFill>
                  <a:srgbClr val="000080"/>
                </a:solidFill>
              </a:rPr>
              <a:t>Auto-Attendant (IVR)</a:t>
            </a:r>
          </a:p>
        </p:txBody>
      </p:sp>
      <p:sp>
        <p:nvSpPr>
          <p:cNvPr id="13" name="TextBox 12"/>
          <p:cNvSpPr txBox="1"/>
          <p:nvPr/>
        </p:nvSpPr>
        <p:spPr>
          <a:xfrm>
            <a:off x="-12700" y="775039"/>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2583543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343654" y="2375672"/>
            <a:ext cx="11318410" cy="1121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102000"/>
              </a:lnSpc>
              <a:spcAft>
                <a:spcPts val="142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itchFamily="34" charset="0"/>
                <a:ea typeface="Microsoft YaHei" pitchFamily="34" charset="-122"/>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itchFamily="34" charset="0"/>
                <a:ea typeface="Microsoft YaHei" pitchFamily="34" charset="-122"/>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5pPr>
            <a:lvl6pPr marL="25146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6pPr>
            <a:lvl7pPr marL="29718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7pPr>
            <a:lvl8pPr marL="34290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8pPr>
            <a:lvl9pPr marL="38862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9pPr>
          </a:lstStyle>
          <a:p>
            <a:pPr algn="just">
              <a:lnSpc>
                <a:spcPct val="93000"/>
              </a:lnSpc>
              <a:spcAft>
                <a:spcPct val="0"/>
              </a:spcAft>
            </a:pPr>
            <a:r>
              <a:rPr lang="en-US" sz="1800" dirty="0"/>
              <a:t>The UCM supports DISA to be used in IVR or inbound route to allow dial out. Before using it, create new DISA under web GUI-&gt;</a:t>
            </a:r>
            <a:r>
              <a:rPr lang="en-US" sz="1800" b="1" dirty="0"/>
              <a:t>Call Features</a:t>
            </a:r>
            <a:r>
              <a:rPr lang="en-US" sz="1800" dirty="0"/>
              <a:t>-&gt;</a:t>
            </a:r>
            <a:r>
              <a:rPr lang="en-US" sz="1800" b="1" dirty="0"/>
              <a:t>DISA</a:t>
            </a:r>
            <a:endParaRPr lang="en-US" sz="1800" dirty="0"/>
          </a:p>
          <a:p>
            <a:pPr algn="just">
              <a:lnSpc>
                <a:spcPct val="93000"/>
              </a:lnSpc>
              <a:spcAft>
                <a:spcPct val="0"/>
              </a:spcAft>
            </a:pPr>
            <a:r>
              <a:rPr lang="en-US" sz="1800" dirty="0"/>
              <a:t>	</a:t>
            </a:r>
          </a:p>
          <a:p>
            <a:pPr algn="just">
              <a:lnSpc>
                <a:spcPct val="93000"/>
              </a:lnSpc>
              <a:spcAft>
                <a:spcPct val="0"/>
              </a:spcAft>
            </a:pPr>
            <a:endParaRPr lang="en-US" sz="1800" dirty="0"/>
          </a:p>
        </p:txBody>
      </p:sp>
      <p:sp>
        <p:nvSpPr>
          <p:cNvPr id="6" name="TextBox 5"/>
          <p:cNvSpPr txBox="1"/>
          <p:nvPr/>
        </p:nvSpPr>
        <p:spPr>
          <a:xfrm>
            <a:off x="343654" y="3035424"/>
            <a:ext cx="11318410" cy="923330"/>
          </a:xfrm>
          <a:prstGeom prst="rect">
            <a:avLst/>
          </a:prstGeom>
          <a:noFill/>
        </p:spPr>
        <p:txBody>
          <a:bodyPr wrap="square" rtlCol="0">
            <a:spAutoFit/>
          </a:bodyPr>
          <a:lstStyle/>
          <a:p>
            <a:pPr algn="just"/>
            <a:r>
              <a:rPr lang="en-US" dirty="0"/>
              <a:t>Once successfully created, users can configure the inbound route destination as "DISA" or IVR key event as "DISA". When dialing into DISA, users will be prompted with password first. After entering the correct password, a second dial tone will be heard for the users to dial out.</a:t>
            </a:r>
          </a:p>
        </p:txBody>
      </p:sp>
      <p:sp>
        <p:nvSpPr>
          <p:cNvPr id="8" name="Content Placeholder 2"/>
          <p:cNvSpPr txBox="1">
            <a:spLocks/>
          </p:cNvSpPr>
          <p:nvPr/>
        </p:nvSpPr>
        <p:spPr>
          <a:xfrm>
            <a:off x="1689101" y="2093344"/>
            <a:ext cx="5853257" cy="609600"/>
          </a:xfrm>
          <a:prstGeom prst="rect">
            <a:avLst/>
          </a:prstGeom>
        </p:spPr>
        <p:txBody>
          <a:bodyPr vert="horz" lIns="91440" tIns="45720" rIns="91440" bIns="45720" rtlCol="0">
            <a:normAutofit/>
          </a:bodyPr>
          <a:lstStyle/>
          <a:p>
            <a:pPr>
              <a:spcBef>
                <a:spcPct val="20000"/>
              </a:spcBef>
              <a:defRPr/>
            </a:pPr>
            <a:endParaRPr lang="en-US" sz="2000" b="1" i="1" dirty="0">
              <a:solidFill>
                <a:schemeClr val="bg1">
                  <a:lumMod val="50000"/>
                </a:schemeClr>
              </a:solidFill>
            </a:endParaRPr>
          </a:p>
        </p:txBody>
      </p:sp>
      <p:pic>
        <p:nvPicPr>
          <p:cNvPr id="2" name="Picture 1"/>
          <p:cNvPicPr>
            <a:picLocks noChangeAspect="1"/>
          </p:cNvPicPr>
          <p:nvPr/>
        </p:nvPicPr>
        <p:blipFill>
          <a:blip r:embed="rId2"/>
          <a:stretch>
            <a:fillRect/>
          </a:stretch>
        </p:blipFill>
        <p:spPr>
          <a:xfrm>
            <a:off x="6201400" y="3811301"/>
            <a:ext cx="5574964" cy="2430381"/>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209025" y="1497345"/>
            <a:ext cx="5676900" cy="523220"/>
          </a:xfrm>
          <a:prstGeom prst="rect">
            <a:avLst/>
          </a:prstGeom>
          <a:noFill/>
        </p:spPr>
        <p:txBody>
          <a:bodyPr wrap="square" rtlCol="0">
            <a:spAutoFit/>
          </a:bodyPr>
          <a:lstStyle/>
          <a:p>
            <a:pPr algn="ctr"/>
            <a:r>
              <a:rPr lang="en-US" sz="2800" b="1" dirty="0">
                <a:solidFill>
                  <a:srgbClr val="000080"/>
                </a:solidFill>
              </a:rPr>
              <a:t>DISA (Direct Inward System Access)</a:t>
            </a:r>
          </a:p>
        </p:txBody>
      </p:sp>
      <p:sp>
        <p:nvSpPr>
          <p:cNvPr id="16" name="Content Placeholder 2"/>
          <p:cNvSpPr txBox="1">
            <a:spLocks/>
          </p:cNvSpPr>
          <p:nvPr/>
        </p:nvSpPr>
        <p:spPr>
          <a:xfrm>
            <a:off x="343654" y="1936561"/>
            <a:ext cx="10024612" cy="500489"/>
          </a:xfrm>
          <a:prstGeom prst="rect">
            <a:avLst/>
          </a:prstGeom>
        </p:spPr>
        <p:txBody>
          <a:bodyPr vert="horz" lIns="91440" tIns="45720" rIns="91440" bIns="45720" rtlCol="0">
            <a:normAutofit/>
          </a:bodyPr>
          <a:lstStyle/>
          <a:p>
            <a:pPr>
              <a:spcBef>
                <a:spcPct val="20000"/>
              </a:spcBef>
              <a:defRPr/>
            </a:pPr>
            <a:r>
              <a:rPr lang="en-US" sz="2000" b="1" i="1" dirty="0">
                <a:solidFill>
                  <a:schemeClr val="bg1">
                    <a:lumMod val="50000"/>
                  </a:schemeClr>
                </a:solidFill>
              </a:rPr>
              <a:t>PBX &gt; Call Features &gt; DISA</a:t>
            </a:r>
          </a:p>
        </p:txBody>
      </p:sp>
      <p:sp>
        <p:nvSpPr>
          <p:cNvPr id="10" name="TextBox 9"/>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2003113727"/>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06" name="Line 193"/>
          <p:cNvSpPr>
            <a:spLocks noChangeShapeType="1"/>
          </p:cNvSpPr>
          <p:nvPr/>
        </p:nvSpPr>
        <p:spPr bwMode="auto">
          <a:xfrm flipH="1">
            <a:off x="2901952" y="4160795"/>
            <a:ext cx="1101725" cy="736373"/>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grpSp>
        <p:nvGrpSpPr>
          <p:cNvPr id="2" name="Group 5"/>
          <p:cNvGrpSpPr>
            <a:grpSpLocks/>
          </p:cNvGrpSpPr>
          <p:nvPr/>
        </p:nvGrpSpPr>
        <p:grpSpPr bwMode="auto">
          <a:xfrm>
            <a:off x="2133602" y="1733058"/>
            <a:ext cx="1465263" cy="905654"/>
            <a:chOff x="431" y="1207"/>
            <a:chExt cx="907" cy="454"/>
          </a:xfrm>
        </p:grpSpPr>
        <p:grpSp>
          <p:nvGrpSpPr>
            <p:cNvPr id="3" name="Group 6"/>
            <p:cNvGrpSpPr>
              <a:grpSpLocks/>
            </p:cNvGrpSpPr>
            <p:nvPr/>
          </p:nvGrpSpPr>
          <p:grpSpPr bwMode="auto">
            <a:xfrm>
              <a:off x="431" y="1207"/>
              <a:ext cx="907" cy="454"/>
              <a:chOff x="2832" y="2832"/>
              <a:chExt cx="1680" cy="917"/>
            </a:xfrm>
          </p:grpSpPr>
          <p:sp>
            <p:nvSpPr>
              <p:cNvPr id="66749" name="Oval 7"/>
              <p:cNvSpPr>
                <a:spLocks noChangeArrowheads="1"/>
              </p:cNvSpPr>
              <p:nvPr/>
            </p:nvSpPr>
            <p:spPr bwMode="auto">
              <a:xfrm>
                <a:off x="2832" y="2976"/>
                <a:ext cx="1680" cy="773"/>
              </a:xfrm>
              <a:prstGeom prst="ellipse">
                <a:avLst/>
              </a:prstGeom>
              <a:gradFill rotWithShape="0">
                <a:gsLst>
                  <a:gs pos="0">
                    <a:srgbClr val="336699"/>
                  </a:gs>
                  <a:gs pos="100000">
                    <a:schemeClr val="bg1"/>
                  </a:gs>
                </a:gsLst>
                <a:path path="shape">
                  <a:fillToRect l="50000" t="50000" r="50000" b="50000"/>
                </a:path>
              </a:gradFill>
              <a:ln w="9525">
                <a:noFill/>
                <a:round/>
                <a:headEnd/>
                <a:tailEnd/>
              </a:ln>
            </p:spPr>
            <p:txBody>
              <a:bodyPr wrap="none" anchor="ctr"/>
              <a:lstStyle/>
              <a:p>
                <a:endParaRPr lang="zh-CN" altLang="en-US">
                  <a:latin typeface="Arial" pitchFamily="34" charset="0"/>
                  <a:cs typeface="Arial" pitchFamily="34" charset="0"/>
                </a:endParaRPr>
              </a:p>
            </p:txBody>
          </p:sp>
          <p:pic>
            <p:nvPicPr>
              <p:cNvPr id="66750" name="Picture 8" descr="图形1"/>
              <p:cNvPicPr>
                <a:picLocks noChangeAspect="1" noChangeArrowheads="1"/>
              </p:cNvPicPr>
              <p:nvPr/>
            </p:nvPicPr>
            <p:blipFill>
              <a:blip r:embed="rId3" cstate="print"/>
              <a:srcRect/>
              <a:stretch>
                <a:fillRect/>
              </a:stretch>
            </p:blipFill>
            <p:spPr bwMode="auto">
              <a:xfrm>
                <a:off x="2880" y="2832"/>
                <a:ext cx="1367" cy="672"/>
              </a:xfrm>
              <a:prstGeom prst="rect">
                <a:avLst/>
              </a:prstGeom>
              <a:noFill/>
              <a:ln w="9525">
                <a:noFill/>
                <a:miter lim="800000"/>
                <a:headEnd/>
                <a:tailEnd/>
              </a:ln>
            </p:spPr>
          </p:pic>
        </p:grpSp>
        <p:sp>
          <p:nvSpPr>
            <p:cNvPr id="66748" name="Text Box 9"/>
            <p:cNvSpPr txBox="1">
              <a:spLocks noChangeArrowheads="1"/>
            </p:cNvSpPr>
            <p:nvPr/>
          </p:nvSpPr>
          <p:spPr bwMode="auto">
            <a:xfrm>
              <a:off x="567" y="1253"/>
              <a:ext cx="576" cy="190"/>
            </a:xfrm>
            <a:prstGeom prst="rect">
              <a:avLst/>
            </a:prstGeom>
            <a:noFill/>
            <a:ln w="9525">
              <a:noFill/>
              <a:miter lim="800000"/>
              <a:headEnd/>
              <a:tailEnd/>
            </a:ln>
          </p:spPr>
          <p:txBody>
            <a:bodyPr lIns="100191" tIns="50095" rIns="100191" bIns="50095">
              <a:spAutoFit/>
            </a:bodyPr>
            <a:lstStyle/>
            <a:p>
              <a:pPr algn="ctr" defTabSz="1001713" eaLnBrk="0" hangingPunct="0"/>
              <a:r>
                <a:rPr lang="en-US" altLang="zh-CN">
                  <a:latin typeface="Arial" pitchFamily="34" charset="0"/>
                  <a:cs typeface="Arial" pitchFamily="34" charset="0"/>
                </a:rPr>
                <a:t>PSTN</a:t>
              </a:r>
            </a:p>
          </p:txBody>
        </p:sp>
      </p:grpSp>
      <p:sp>
        <p:nvSpPr>
          <p:cNvPr id="66564" name="Line 10"/>
          <p:cNvSpPr>
            <a:spLocks noChangeShapeType="1"/>
          </p:cNvSpPr>
          <p:nvPr/>
        </p:nvSpPr>
        <p:spPr bwMode="auto">
          <a:xfrm>
            <a:off x="3354388" y="2075854"/>
            <a:ext cx="6102350" cy="2115"/>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sp>
        <p:nvSpPr>
          <p:cNvPr id="66566" name="Line 22"/>
          <p:cNvSpPr>
            <a:spLocks noChangeShapeType="1"/>
          </p:cNvSpPr>
          <p:nvPr/>
        </p:nvSpPr>
        <p:spPr bwMode="auto">
          <a:xfrm flipV="1">
            <a:off x="6140452" y="1620909"/>
            <a:ext cx="874713" cy="454944"/>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sp>
        <p:nvSpPr>
          <p:cNvPr id="66567" name="Line 24"/>
          <p:cNvSpPr>
            <a:spLocks noChangeShapeType="1"/>
          </p:cNvSpPr>
          <p:nvPr/>
        </p:nvSpPr>
        <p:spPr bwMode="auto">
          <a:xfrm>
            <a:off x="6237288" y="1814934"/>
            <a:ext cx="11113" cy="860419"/>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sp>
        <p:nvSpPr>
          <p:cNvPr id="66568" name="Freeform 25"/>
          <p:cNvSpPr>
            <a:spLocks/>
          </p:cNvSpPr>
          <p:nvPr/>
        </p:nvSpPr>
        <p:spPr bwMode="auto">
          <a:xfrm>
            <a:off x="5432426" y="2672156"/>
            <a:ext cx="1946275" cy="2122361"/>
          </a:xfrm>
          <a:custGeom>
            <a:avLst/>
            <a:gdLst>
              <a:gd name="T0" fmla="*/ 2147483647 w 1271"/>
              <a:gd name="T1" fmla="*/ 2147483647 h 1171"/>
              <a:gd name="T2" fmla="*/ 2147483647 w 1271"/>
              <a:gd name="T3" fmla="*/ 2147483647 h 1171"/>
              <a:gd name="T4" fmla="*/ 2147483647 w 1271"/>
              <a:gd name="T5" fmla="*/ 2147483647 h 1171"/>
              <a:gd name="T6" fmla="*/ 2147483647 w 1271"/>
              <a:gd name="T7" fmla="*/ 2147483647 h 1171"/>
              <a:gd name="T8" fmla="*/ 2147483647 w 1271"/>
              <a:gd name="T9" fmla="*/ 2147483647 h 1171"/>
              <a:gd name="T10" fmla="*/ 2147483647 w 1271"/>
              <a:gd name="T11" fmla="*/ 2147483647 h 1171"/>
              <a:gd name="T12" fmla="*/ 2147483647 w 1271"/>
              <a:gd name="T13" fmla="*/ 2147483647 h 1171"/>
              <a:gd name="T14" fmla="*/ 2147483647 w 1271"/>
              <a:gd name="T15" fmla="*/ 2147483647 h 1171"/>
              <a:gd name="T16" fmla="*/ 2147483647 w 1271"/>
              <a:gd name="T17" fmla="*/ 2147483647 h 1171"/>
              <a:gd name="T18" fmla="*/ 2147483647 w 1271"/>
              <a:gd name="T19" fmla="*/ 2147483647 h 1171"/>
              <a:gd name="T20" fmla="*/ 2147483647 w 1271"/>
              <a:gd name="T21" fmla="*/ 2147483647 h 1171"/>
              <a:gd name="T22" fmla="*/ 2147483647 w 1271"/>
              <a:gd name="T23" fmla="*/ 2147483647 h 1171"/>
              <a:gd name="T24" fmla="*/ 2147483647 w 1271"/>
              <a:gd name="T25" fmla="*/ 2147483647 h 1171"/>
              <a:gd name="T26" fmla="*/ 2147483647 w 1271"/>
              <a:gd name="T27" fmla="*/ 2147483647 h 1171"/>
              <a:gd name="T28" fmla="*/ 2147483647 w 1271"/>
              <a:gd name="T29" fmla="*/ 2147483647 h 1171"/>
              <a:gd name="T30" fmla="*/ 2147483647 w 1271"/>
              <a:gd name="T31" fmla="*/ 2147483647 h 1171"/>
              <a:gd name="T32" fmla="*/ 2147483647 w 1271"/>
              <a:gd name="T33" fmla="*/ 2147483647 h 1171"/>
              <a:gd name="T34" fmla="*/ 0 w 1271"/>
              <a:gd name="T35" fmla="*/ 2147483647 h 1171"/>
              <a:gd name="T36" fmla="*/ 2147483647 w 1271"/>
              <a:gd name="T37" fmla="*/ 2147483647 h 1171"/>
              <a:gd name="T38" fmla="*/ 2147483647 w 1271"/>
              <a:gd name="T39" fmla="*/ 2147483647 h 1171"/>
              <a:gd name="T40" fmla="*/ 2147483647 w 1271"/>
              <a:gd name="T41" fmla="*/ 2147483647 h 1171"/>
              <a:gd name="T42" fmla="*/ 2147483647 w 1271"/>
              <a:gd name="T43" fmla="*/ 2147483647 h 1171"/>
              <a:gd name="T44" fmla="*/ 2147483647 w 1271"/>
              <a:gd name="T45" fmla="*/ 2147483647 h 1171"/>
              <a:gd name="T46" fmla="*/ 2147483647 w 1271"/>
              <a:gd name="T47" fmla="*/ 2147483647 h 1171"/>
              <a:gd name="T48" fmla="*/ 2147483647 w 1271"/>
              <a:gd name="T49" fmla="*/ 2147483647 h 1171"/>
              <a:gd name="T50" fmla="*/ 2147483647 w 1271"/>
              <a:gd name="T51" fmla="*/ 2147483647 h 1171"/>
              <a:gd name="T52" fmla="*/ 2147483647 w 1271"/>
              <a:gd name="T53" fmla="*/ 2147483647 h 1171"/>
              <a:gd name="T54" fmla="*/ 2147483647 w 1271"/>
              <a:gd name="T55" fmla="*/ 2147483647 h 1171"/>
              <a:gd name="T56" fmla="*/ 2147483647 w 1271"/>
              <a:gd name="T57" fmla="*/ 2147483647 h 1171"/>
              <a:gd name="T58" fmla="*/ 2147483647 w 1271"/>
              <a:gd name="T59" fmla="*/ 2147483647 h 1171"/>
              <a:gd name="T60" fmla="*/ 2147483647 w 1271"/>
              <a:gd name="T61" fmla="*/ 2147483647 h 1171"/>
              <a:gd name="T62" fmla="*/ 2147483647 w 1271"/>
              <a:gd name="T63" fmla="*/ 2147483647 h 1171"/>
              <a:gd name="T64" fmla="*/ 2147483647 w 1271"/>
              <a:gd name="T65" fmla="*/ 2147483647 h 1171"/>
              <a:gd name="T66" fmla="*/ 2147483647 w 1271"/>
              <a:gd name="T67" fmla="*/ 2147483647 h 1171"/>
              <a:gd name="T68" fmla="*/ 2147483647 w 1271"/>
              <a:gd name="T69" fmla="*/ 2147483647 h 1171"/>
              <a:gd name="T70" fmla="*/ 2147483647 w 1271"/>
              <a:gd name="T71" fmla="*/ 2147483647 h 1171"/>
              <a:gd name="T72" fmla="*/ 2147483647 w 1271"/>
              <a:gd name="T73" fmla="*/ 2147483647 h 1171"/>
              <a:gd name="T74" fmla="*/ 2147483647 w 1271"/>
              <a:gd name="T75" fmla="*/ 2147483647 h 1171"/>
              <a:gd name="T76" fmla="*/ 2147483647 w 1271"/>
              <a:gd name="T77" fmla="*/ 2147483647 h 1171"/>
              <a:gd name="T78" fmla="*/ 2147483647 w 1271"/>
              <a:gd name="T79" fmla="*/ 2147483647 h 1171"/>
              <a:gd name="T80" fmla="*/ 2147483647 w 1271"/>
              <a:gd name="T81" fmla="*/ 2147483647 h 1171"/>
              <a:gd name="T82" fmla="*/ 2147483647 w 1271"/>
              <a:gd name="T83" fmla="*/ 2147483647 h 1171"/>
              <a:gd name="T84" fmla="*/ 2147483647 w 1271"/>
              <a:gd name="T85" fmla="*/ 2147483647 h 1171"/>
              <a:gd name="T86" fmla="*/ 2147483647 w 1271"/>
              <a:gd name="T87" fmla="*/ 2147483647 h 1171"/>
              <a:gd name="T88" fmla="*/ 2147483647 w 1271"/>
              <a:gd name="T89" fmla="*/ 2147483647 h 1171"/>
              <a:gd name="T90" fmla="*/ 2147483647 w 1271"/>
              <a:gd name="T91" fmla="*/ 2147483647 h 1171"/>
              <a:gd name="T92" fmla="*/ 2147483647 w 1271"/>
              <a:gd name="T93" fmla="*/ 2147483647 h 1171"/>
              <a:gd name="T94" fmla="*/ 2147483647 w 1271"/>
              <a:gd name="T95" fmla="*/ 2147483647 h 1171"/>
              <a:gd name="T96" fmla="*/ 2147483647 w 1271"/>
              <a:gd name="T97" fmla="*/ 2147483647 h 1171"/>
              <a:gd name="T98" fmla="*/ 2147483647 w 1271"/>
              <a:gd name="T99" fmla="*/ 2147483647 h 1171"/>
              <a:gd name="T100" fmla="*/ 2147483647 w 1271"/>
              <a:gd name="T101" fmla="*/ 2147483647 h 1171"/>
              <a:gd name="T102" fmla="*/ 2147483647 w 1271"/>
              <a:gd name="T103" fmla="*/ 2147483647 h 1171"/>
              <a:gd name="T104" fmla="*/ 2147483647 w 1271"/>
              <a:gd name="T105" fmla="*/ 2147483647 h 1171"/>
              <a:gd name="T106" fmla="*/ 2147483647 w 1271"/>
              <a:gd name="T107" fmla="*/ 2147483647 h 1171"/>
              <a:gd name="T108" fmla="*/ 2147483647 w 1271"/>
              <a:gd name="T109" fmla="*/ 2147483647 h 1171"/>
              <a:gd name="T110" fmla="*/ 2147483647 w 1271"/>
              <a:gd name="T111" fmla="*/ 2147483647 h 1171"/>
              <a:gd name="T112" fmla="*/ 2147483647 w 1271"/>
              <a:gd name="T113" fmla="*/ 2147483647 h 1171"/>
              <a:gd name="T114" fmla="*/ 2147483647 w 1271"/>
              <a:gd name="T115" fmla="*/ 2147483647 h 11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1"/>
              <a:gd name="T175" fmla="*/ 0 h 1171"/>
              <a:gd name="T176" fmla="*/ 1271 w 1271"/>
              <a:gd name="T177" fmla="*/ 1171 h 11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1" h="1171">
                <a:moveTo>
                  <a:pt x="580" y="93"/>
                </a:moveTo>
                <a:lnTo>
                  <a:pt x="578" y="91"/>
                </a:lnTo>
                <a:lnTo>
                  <a:pt x="577" y="90"/>
                </a:lnTo>
                <a:lnTo>
                  <a:pt x="576" y="88"/>
                </a:lnTo>
                <a:lnTo>
                  <a:pt x="573" y="84"/>
                </a:lnTo>
                <a:lnTo>
                  <a:pt x="572" y="83"/>
                </a:lnTo>
                <a:lnTo>
                  <a:pt x="570" y="82"/>
                </a:lnTo>
                <a:lnTo>
                  <a:pt x="569" y="80"/>
                </a:lnTo>
                <a:lnTo>
                  <a:pt x="567" y="79"/>
                </a:lnTo>
                <a:lnTo>
                  <a:pt x="565" y="77"/>
                </a:lnTo>
                <a:lnTo>
                  <a:pt x="563" y="77"/>
                </a:lnTo>
                <a:lnTo>
                  <a:pt x="562" y="76"/>
                </a:lnTo>
                <a:lnTo>
                  <a:pt x="560" y="75"/>
                </a:lnTo>
                <a:lnTo>
                  <a:pt x="559" y="73"/>
                </a:lnTo>
                <a:lnTo>
                  <a:pt x="558" y="72"/>
                </a:lnTo>
                <a:lnTo>
                  <a:pt x="555" y="70"/>
                </a:lnTo>
                <a:lnTo>
                  <a:pt x="552" y="69"/>
                </a:lnTo>
                <a:lnTo>
                  <a:pt x="551" y="68"/>
                </a:lnTo>
                <a:lnTo>
                  <a:pt x="549" y="66"/>
                </a:lnTo>
                <a:lnTo>
                  <a:pt x="547" y="66"/>
                </a:lnTo>
                <a:lnTo>
                  <a:pt x="545" y="65"/>
                </a:lnTo>
                <a:lnTo>
                  <a:pt x="544" y="64"/>
                </a:lnTo>
                <a:lnTo>
                  <a:pt x="542" y="64"/>
                </a:lnTo>
                <a:lnTo>
                  <a:pt x="540" y="62"/>
                </a:lnTo>
                <a:lnTo>
                  <a:pt x="538" y="62"/>
                </a:lnTo>
                <a:lnTo>
                  <a:pt x="537" y="61"/>
                </a:lnTo>
                <a:lnTo>
                  <a:pt x="533" y="59"/>
                </a:lnTo>
                <a:lnTo>
                  <a:pt x="531" y="59"/>
                </a:lnTo>
                <a:lnTo>
                  <a:pt x="529" y="59"/>
                </a:lnTo>
                <a:lnTo>
                  <a:pt x="527" y="58"/>
                </a:lnTo>
                <a:lnTo>
                  <a:pt x="522" y="57"/>
                </a:lnTo>
                <a:lnTo>
                  <a:pt x="515" y="57"/>
                </a:lnTo>
                <a:lnTo>
                  <a:pt x="509" y="55"/>
                </a:lnTo>
                <a:lnTo>
                  <a:pt x="502" y="55"/>
                </a:lnTo>
                <a:lnTo>
                  <a:pt x="497" y="57"/>
                </a:lnTo>
                <a:lnTo>
                  <a:pt x="491" y="57"/>
                </a:lnTo>
                <a:lnTo>
                  <a:pt x="486" y="58"/>
                </a:lnTo>
                <a:lnTo>
                  <a:pt x="479" y="61"/>
                </a:lnTo>
                <a:lnTo>
                  <a:pt x="473" y="62"/>
                </a:lnTo>
                <a:lnTo>
                  <a:pt x="468" y="65"/>
                </a:lnTo>
                <a:lnTo>
                  <a:pt x="462" y="68"/>
                </a:lnTo>
                <a:lnTo>
                  <a:pt x="456" y="70"/>
                </a:lnTo>
                <a:lnTo>
                  <a:pt x="451" y="73"/>
                </a:lnTo>
                <a:lnTo>
                  <a:pt x="445" y="77"/>
                </a:lnTo>
                <a:lnTo>
                  <a:pt x="441" y="82"/>
                </a:lnTo>
                <a:lnTo>
                  <a:pt x="436" y="86"/>
                </a:lnTo>
                <a:lnTo>
                  <a:pt x="431" y="91"/>
                </a:lnTo>
                <a:lnTo>
                  <a:pt x="426" y="95"/>
                </a:lnTo>
                <a:lnTo>
                  <a:pt x="422" y="101"/>
                </a:lnTo>
                <a:lnTo>
                  <a:pt x="418" y="106"/>
                </a:lnTo>
                <a:lnTo>
                  <a:pt x="413" y="112"/>
                </a:lnTo>
                <a:lnTo>
                  <a:pt x="409" y="119"/>
                </a:lnTo>
                <a:lnTo>
                  <a:pt x="405" y="124"/>
                </a:lnTo>
                <a:lnTo>
                  <a:pt x="401" y="131"/>
                </a:lnTo>
                <a:lnTo>
                  <a:pt x="398" y="138"/>
                </a:lnTo>
                <a:lnTo>
                  <a:pt x="395" y="145"/>
                </a:lnTo>
                <a:lnTo>
                  <a:pt x="391" y="152"/>
                </a:lnTo>
                <a:lnTo>
                  <a:pt x="388" y="160"/>
                </a:lnTo>
                <a:lnTo>
                  <a:pt x="387" y="167"/>
                </a:lnTo>
                <a:lnTo>
                  <a:pt x="384" y="176"/>
                </a:lnTo>
                <a:lnTo>
                  <a:pt x="383" y="184"/>
                </a:lnTo>
                <a:lnTo>
                  <a:pt x="381" y="192"/>
                </a:lnTo>
                <a:lnTo>
                  <a:pt x="380" y="192"/>
                </a:lnTo>
                <a:lnTo>
                  <a:pt x="380" y="194"/>
                </a:lnTo>
                <a:lnTo>
                  <a:pt x="380" y="195"/>
                </a:lnTo>
                <a:lnTo>
                  <a:pt x="379" y="195"/>
                </a:lnTo>
                <a:lnTo>
                  <a:pt x="377" y="194"/>
                </a:lnTo>
                <a:lnTo>
                  <a:pt x="376" y="192"/>
                </a:lnTo>
                <a:lnTo>
                  <a:pt x="375" y="192"/>
                </a:lnTo>
                <a:lnTo>
                  <a:pt x="373" y="191"/>
                </a:lnTo>
                <a:lnTo>
                  <a:pt x="372" y="190"/>
                </a:lnTo>
                <a:lnTo>
                  <a:pt x="370" y="190"/>
                </a:lnTo>
                <a:lnTo>
                  <a:pt x="369" y="188"/>
                </a:lnTo>
                <a:lnTo>
                  <a:pt x="368" y="188"/>
                </a:lnTo>
                <a:lnTo>
                  <a:pt x="365" y="187"/>
                </a:lnTo>
                <a:lnTo>
                  <a:pt x="363" y="187"/>
                </a:lnTo>
                <a:lnTo>
                  <a:pt x="362" y="185"/>
                </a:lnTo>
                <a:lnTo>
                  <a:pt x="361" y="185"/>
                </a:lnTo>
                <a:lnTo>
                  <a:pt x="359" y="184"/>
                </a:lnTo>
                <a:lnTo>
                  <a:pt x="358" y="184"/>
                </a:lnTo>
                <a:lnTo>
                  <a:pt x="357" y="183"/>
                </a:lnTo>
                <a:lnTo>
                  <a:pt x="355" y="183"/>
                </a:lnTo>
                <a:lnTo>
                  <a:pt x="350" y="180"/>
                </a:lnTo>
                <a:lnTo>
                  <a:pt x="348" y="180"/>
                </a:lnTo>
                <a:lnTo>
                  <a:pt x="347" y="178"/>
                </a:lnTo>
                <a:lnTo>
                  <a:pt x="345" y="178"/>
                </a:lnTo>
                <a:lnTo>
                  <a:pt x="344" y="178"/>
                </a:lnTo>
                <a:lnTo>
                  <a:pt x="341" y="177"/>
                </a:lnTo>
                <a:lnTo>
                  <a:pt x="340" y="177"/>
                </a:lnTo>
                <a:lnTo>
                  <a:pt x="338" y="177"/>
                </a:lnTo>
                <a:lnTo>
                  <a:pt x="337" y="176"/>
                </a:lnTo>
                <a:lnTo>
                  <a:pt x="336" y="176"/>
                </a:lnTo>
                <a:lnTo>
                  <a:pt x="334" y="174"/>
                </a:lnTo>
                <a:lnTo>
                  <a:pt x="332" y="174"/>
                </a:lnTo>
                <a:lnTo>
                  <a:pt x="330" y="174"/>
                </a:lnTo>
                <a:lnTo>
                  <a:pt x="320" y="172"/>
                </a:lnTo>
                <a:lnTo>
                  <a:pt x="311" y="170"/>
                </a:lnTo>
                <a:lnTo>
                  <a:pt x="301" y="170"/>
                </a:lnTo>
                <a:lnTo>
                  <a:pt x="291" y="169"/>
                </a:lnTo>
                <a:lnTo>
                  <a:pt x="282" y="169"/>
                </a:lnTo>
                <a:lnTo>
                  <a:pt x="273" y="170"/>
                </a:lnTo>
                <a:lnTo>
                  <a:pt x="264" y="172"/>
                </a:lnTo>
                <a:lnTo>
                  <a:pt x="254" y="173"/>
                </a:lnTo>
                <a:lnTo>
                  <a:pt x="246" y="176"/>
                </a:lnTo>
                <a:lnTo>
                  <a:pt x="236" y="178"/>
                </a:lnTo>
                <a:lnTo>
                  <a:pt x="228" y="181"/>
                </a:lnTo>
                <a:lnTo>
                  <a:pt x="219" y="185"/>
                </a:lnTo>
                <a:lnTo>
                  <a:pt x="211" y="190"/>
                </a:lnTo>
                <a:lnTo>
                  <a:pt x="203" y="194"/>
                </a:lnTo>
                <a:lnTo>
                  <a:pt x="194" y="199"/>
                </a:lnTo>
                <a:lnTo>
                  <a:pt x="186" y="205"/>
                </a:lnTo>
                <a:lnTo>
                  <a:pt x="179" y="210"/>
                </a:lnTo>
                <a:lnTo>
                  <a:pt x="172" y="217"/>
                </a:lnTo>
                <a:lnTo>
                  <a:pt x="165" y="224"/>
                </a:lnTo>
                <a:lnTo>
                  <a:pt x="158" y="231"/>
                </a:lnTo>
                <a:lnTo>
                  <a:pt x="151" y="239"/>
                </a:lnTo>
                <a:lnTo>
                  <a:pt x="146" y="246"/>
                </a:lnTo>
                <a:lnTo>
                  <a:pt x="140" y="255"/>
                </a:lnTo>
                <a:lnTo>
                  <a:pt x="135" y="264"/>
                </a:lnTo>
                <a:lnTo>
                  <a:pt x="129" y="273"/>
                </a:lnTo>
                <a:lnTo>
                  <a:pt x="125" y="282"/>
                </a:lnTo>
                <a:lnTo>
                  <a:pt x="121" y="292"/>
                </a:lnTo>
                <a:lnTo>
                  <a:pt x="117" y="302"/>
                </a:lnTo>
                <a:lnTo>
                  <a:pt x="112" y="311"/>
                </a:lnTo>
                <a:lnTo>
                  <a:pt x="110" y="322"/>
                </a:lnTo>
                <a:lnTo>
                  <a:pt x="107" y="334"/>
                </a:lnTo>
                <a:lnTo>
                  <a:pt x="105" y="345"/>
                </a:lnTo>
                <a:lnTo>
                  <a:pt x="104" y="350"/>
                </a:lnTo>
                <a:lnTo>
                  <a:pt x="103" y="356"/>
                </a:lnTo>
                <a:lnTo>
                  <a:pt x="103" y="361"/>
                </a:lnTo>
                <a:lnTo>
                  <a:pt x="101" y="367"/>
                </a:lnTo>
                <a:lnTo>
                  <a:pt x="101" y="372"/>
                </a:lnTo>
                <a:lnTo>
                  <a:pt x="101" y="382"/>
                </a:lnTo>
                <a:lnTo>
                  <a:pt x="101" y="388"/>
                </a:lnTo>
                <a:lnTo>
                  <a:pt x="101" y="393"/>
                </a:lnTo>
                <a:lnTo>
                  <a:pt x="101" y="399"/>
                </a:lnTo>
                <a:lnTo>
                  <a:pt x="101" y="404"/>
                </a:lnTo>
                <a:lnTo>
                  <a:pt x="101" y="410"/>
                </a:lnTo>
                <a:lnTo>
                  <a:pt x="103" y="415"/>
                </a:lnTo>
                <a:lnTo>
                  <a:pt x="103" y="421"/>
                </a:lnTo>
                <a:lnTo>
                  <a:pt x="104" y="425"/>
                </a:lnTo>
                <a:lnTo>
                  <a:pt x="105" y="436"/>
                </a:lnTo>
                <a:lnTo>
                  <a:pt x="107" y="442"/>
                </a:lnTo>
                <a:lnTo>
                  <a:pt x="108" y="446"/>
                </a:lnTo>
                <a:lnTo>
                  <a:pt x="110" y="451"/>
                </a:lnTo>
                <a:lnTo>
                  <a:pt x="111" y="457"/>
                </a:lnTo>
                <a:lnTo>
                  <a:pt x="112" y="461"/>
                </a:lnTo>
                <a:lnTo>
                  <a:pt x="114" y="466"/>
                </a:lnTo>
                <a:lnTo>
                  <a:pt x="115" y="471"/>
                </a:lnTo>
                <a:lnTo>
                  <a:pt x="117" y="476"/>
                </a:lnTo>
                <a:lnTo>
                  <a:pt x="119" y="480"/>
                </a:lnTo>
                <a:lnTo>
                  <a:pt x="121" y="486"/>
                </a:lnTo>
                <a:lnTo>
                  <a:pt x="122" y="490"/>
                </a:lnTo>
                <a:lnTo>
                  <a:pt x="125" y="495"/>
                </a:lnTo>
                <a:lnTo>
                  <a:pt x="128" y="500"/>
                </a:lnTo>
                <a:lnTo>
                  <a:pt x="129" y="504"/>
                </a:lnTo>
                <a:lnTo>
                  <a:pt x="132" y="508"/>
                </a:lnTo>
                <a:lnTo>
                  <a:pt x="126" y="511"/>
                </a:lnTo>
                <a:lnTo>
                  <a:pt x="121" y="512"/>
                </a:lnTo>
                <a:lnTo>
                  <a:pt x="114" y="513"/>
                </a:lnTo>
                <a:lnTo>
                  <a:pt x="108" y="516"/>
                </a:lnTo>
                <a:lnTo>
                  <a:pt x="103" y="519"/>
                </a:lnTo>
                <a:lnTo>
                  <a:pt x="97" y="522"/>
                </a:lnTo>
                <a:lnTo>
                  <a:pt x="92" y="525"/>
                </a:lnTo>
                <a:lnTo>
                  <a:pt x="87" y="527"/>
                </a:lnTo>
                <a:lnTo>
                  <a:pt x="82" y="531"/>
                </a:lnTo>
                <a:lnTo>
                  <a:pt x="76" y="534"/>
                </a:lnTo>
                <a:lnTo>
                  <a:pt x="72" y="538"/>
                </a:lnTo>
                <a:lnTo>
                  <a:pt x="67" y="543"/>
                </a:lnTo>
                <a:lnTo>
                  <a:pt x="62" y="547"/>
                </a:lnTo>
                <a:lnTo>
                  <a:pt x="57" y="551"/>
                </a:lnTo>
                <a:lnTo>
                  <a:pt x="53" y="555"/>
                </a:lnTo>
                <a:lnTo>
                  <a:pt x="49" y="561"/>
                </a:lnTo>
                <a:lnTo>
                  <a:pt x="44" y="565"/>
                </a:lnTo>
                <a:lnTo>
                  <a:pt x="40" y="570"/>
                </a:lnTo>
                <a:lnTo>
                  <a:pt x="37" y="576"/>
                </a:lnTo>
                <a:lnTo>
                  <a:pt x="33" y="581"/>
                </a:lnTo>
                <a:lnTo>
                  <a:pt x="29" y="587"/>
                </a:lnTo>
                <a:lnTo>
                  <a:pt x="26" y="592"/>
                </a:lnTo>
                <a:lnTo>
                  <a:pt x="24" y="598"/>
                </a:lnTo>
                <a:lnTo>
                  <a:pt x="19" y="605"/>
                </a:lnTo>
                <a:lnTo>
                  <a:pt x="17" y="610"/>
                </a:lnTo>
                <a:lnTo>
                  <a:pt x="15" y="617"/>
                </a:lnTo>
                <a:lnTo>
                  <a:pt x="13" y="624"/>
                </a:lnTo>
                <a:lnTo>
                  <a:pt x="10" y="630"/>
                </a:lnTo>
                <a:lnTo>
                  <a:pt x="8" y="637"/>
                </a:lnTo>
                <a:lnTo>
                  <a:pt x="6" y="644"/>
                </a:lnTo>
                <a:lnTo>
                  <a:pt x="4" y="651"/>
                </a:lnTo>
                <a:lnTo>
                  <a:pt x="3" y="659"/>
                </a:lnTo>
                <a:lnTo>
                  <a:pt x="1" y="669"/>
                </a:lnTo>
                <a:lnTo>
                  <a:pt x="1" y="678"/>
                </a:lnTo>
                <a:lnTo>
                  <a:pt x="0" y="688"/>
                </a:lnTo>
                <a:lnTo>
                  <a:pt x="0" y="698"/>
                </a:lnTo>
                <a:lnTo>
                  <a:pt x="0" y="707"/>
                </a:lnTo>
                <a:lnTo>
                  <a:pt x="1" y="717"/>
                </a:lnTo>
                <a:lnTo>
                  <a:pt x="1" y="727"/>
                </a:lnTo>
                <a:lnTo>
                  <a:pt x="4" y="736"/>
                </a:lnTo>
                <a:lnTo>
                  <a:pt x="6" y="746"/>
                </a:lnTo>
                <a:lnTo>
                  <a:pt x="7" y="754"/>
                </a:lnTo>
                <a:lnTo>
                  <a:pt x="10" y="764"/>
                </a:lnTo>
                <a:lnTo>
                  <a:pt x="13" y="772"/>
                </a:lnTo>
                <a:lnTo>
                  <a:pt x="17" y="782"/>
                </a:lnTo>
                <a:lnTo>
                  <a:pt x="21" y="790"/>
                </a:lnTo>
                <a:lnTo>
                  <a:pt x="24" y="799"/>
                </a:lnTo>
                <a:lnTo>
                  <a:pt x="29" y="807"/>
                </a:lnTo>
                <a:lnTo>
                  <a:pt x="33" y="814"/>
                </a:lnTo>
                <a:lnTo>
                  <a:pt x="37" y="822"/>
                </a:lnTo>
                <a:lnTo>
                  <a:pt x="43" y="829"/>
                </a:lnTo>
                <a:lnTo>
                  <a:pt x="49" y="836"/>
                </a:lnTo>
                <a:lnTo>
                  <a:pt x="56" y="843"/>
                </a:lnTo>
                <a:lnTo>
                  <a:pt x="61" y="850"/>
                </a:lnTo>
                <a:lnTo>
                  <a:pt x="68" y="855"/>
                </a:lnTo>
                <a:lnTo>
                  <a:pt x="74" y="862"/>
                </a:lnTo>
                <a:lnTo>
                  <a:pt x="80" y="867"/>
                </a:lnTo>
                <a:lnTo>
                  <a:pt x="89" y="872"/>
                </a:lnTo>
                <a:lnTo>
                  <a:pt x="96" y="878"/>
                </a:lnTo>
                <a:lnTo>
                  <a:pt x="103" y="882"/>
                </a:lnTo>
                <a:lnTo>
                  <a:pt x="111" y="886"/>
                </a:lnTo>
                <a:lnTo>
                  <a:pt x="119" y="889"/>
                </a:lnTo>
                <a:lnTo>
                  <a:pt x="128" y="891"/>
                </a:lnTo>
                <a:lnTo>
                  <a:pt x="136" y="894"/>
                </a:lnTo>
                <a:lnTo>
                  <a:pt x="139" y="896"/>
                </a:lnTo>
                <a:lnTo>
                  <a:pt x="143" y="896"/>
                </a:lnTo>
                <a:lnTo>
                  <a:pt x="148" y="897"/>
                </a:lnTo>
                <a:lnTo>
                  <a:pt x="155" y="898"/>
                </a:lnTo>
                <a:lnTo>
                  <a:pt x="158" y="898"/>
                </a:lnTo>
                <a:lnTo>
                  <a:pt x="161" y="898"/>
                </a:lnTo>
                <a:lnTo>
                  <a:pt x="165" y="900"/>
                </a:lnTo>
                <a:lnTo>
                  <a:pt x="168" y="900"/>
                </a:lnTo>
                <a:lnTo>
                  <a:pt x="173" y="900"/>
                </a:lnTo>
                <a:lnTo>
                  <a:pt x="178" y="900"/>
                </a:lnTo>
                <a:lnTo>
                  <a:pt x="183" y="900"/>
                </a:lnTo>
                <a:lnTo>
                  <a:pt x="186" y="900"/>
                </a:lnTo>
                <a:lnTo>
                  <a:pt x="190" y="898"/>
                </a:lnTo>
                <a:lnTo>
                  <a:pt x="193" y="898"/>
                </a:lnTo>
                <a:lnTo>
                  <a:pt x="196" y="898"/>
                </a:lnTo>
                <a:lnTo>
                  <a:pt x="198" y="897"/>
                </a:lnTo>
                <a:lnTo>
                  <a:pt x="201" y="897"/>
                </a:lnTo>
                <a:lnTo>
                  <a:pt x="208" y="896"/>
                </a:lnTo>
                <a:lnTo>
                  <a:pt x="211" y="896"/>
                </a:lnTo>
                <a:lnTo>
                  <a:pt x="214" y="894"/>
                </a:lnTo>
                <a:lnTo>
                  <a:pt x="216" y="894"/>
                </a:lnTo>
                <a:lnTo>
                  <a:pt x="219" y="893"/>
                </a:lnTo>
                <a:lnTo>
                  <a:pt x="222" y="891"/>
                </a:lnTo>
                <a:lnTo>
                  <a:pt x="225" y="890"/>
                </a:lnTo>
                <a:lnTo>
                  <a:pt x="229" y="890"/>
                </a:lnTo>
                <a:lnTo>
                  <a:pt x="232" y="889"/>
                </a:lnTo>
                <a:lnTo>
                  <a:pt x="234" y="887"/>
                </a:lnTo>
                <a:lnTo>
                  <a:pt x="234" y="889"/>
                </a:lnTo>
                <a:lnTo>
                  <a:pt x="233" y="890"/>
                </a:lnTo>
                <a:lnTo>
                  <a:pt x="233" y="891"/>
                </a:lnTo>
                <a:lnTo>
                  <a:pt x="233" y="893"/>
                </a:lnTo>
                <a:lnTo>
                  <a:pt x="233" y="904"/>
                </a:lnTo>
                <a:lnTo>
                  <a:pt x="232" y="914"/>
                </a:lnTo>
                <a:lnTo>
                  <a:pt x="233" y="923"/>
                </a:lnTo>
                <a:lnTo>
                  <a:pt x="233" y="934"/>
                </a:lnTo>
                <a:lnTo>
                  <a:pt x="236" y="944"/>
                </a:lnTo>
                <a:lnTo>
                  <a:pt x="237" y="954"/>
                </a:lnTo>
                <a:lnTo>
                  <a:pt x="240" y="963"/>
                </a:lnTo>
                <a:lnTo>
                  <a:pt x="244" y="973"/>
                </a:lnTo>
                <a:lnTo>
                  <a:pt x="247" y="983"/>
                </a:lnTo>
                <a:lnTo>
                  <a:pt x="251" y="993"/>
                </a:lnTo>
                <a:lnTo>
                  <a:pt x="257" y="1001"/>
                </a:lnTo>
                <a:lnTo>
                  <a:pt x="262" y="1011"/>
                </a:lnTo>
                <a:lnTo>
                  <a:pt x="268" y="1019"/>
                </a:lnTo>
                <a:lnTo>
                  <a:pt x="275" y="1027"/>
                </a:lnTo>
                <a:lnTo>
                  <a:pt x="282" y="1035"/>
                </a:lnTo>
                <a:lnTo>
                  <a:pt x="289" y="1044"/>
                </a:lnTo>
                <a:lnTo>
                  <a:pt x="295" y="1052"/>
                </a:lnTo>
                <a:lnTo>
                  <a:pt x="304" y="1059"/>
                </a:lnTo>
                <a:lnTo>
                  <a:pt x="312" y="1066"/>
                </a:lnTo>
                <a:lnTo>
                  <a:pt x="322" y="1073"/>
                </a:lnTo>
                <a:lnTo>
                  <a:pt x="330" y="1080"/>
                </a:lnTo>
                <a:lnTo>
                  <a:pt x="340" y="1085"/>
                </a:lnTo>
                <a:lnTo>
                  <a:pt x="350" y="1092"/>
                </a:lnTo>
                <a:lnTo>
                  <a:pt x="361" y="1098"/>
                </a:lnTo>
                <a:lnTo>
                  <a:pt x="370" y="1102"/>
                </a:lnTo>
                <a:lnTo>
                  <a:pt x="381" y="1107"/>
                </a:lnTo>
                <a:lnTo>
                  <a:pt x="393" y="1112"/>
                </a:lnTo>
                <a:lnTo>
                  <a:pt x="405" y="1114"/>
                </a:lnTo>
                <a:lnTo>
                  <a:pt x="416" y="1119"/>
                </a:lnTo>
                <a:lnTo>
                  <a:pt x="429" y="1121"/>
                </a:lnTo>
                <a:lnTo>
                  <a:pt x="441" y="1124"/>
                </a:lnTo>
                <a:lnTo>
                  <a:pt x="454" y="1125"/>
                </a:lnTo>
                <a:lnTo>
                  <a:pt x="461" y="1127"/>
                </a:lnTo>
                <a:lnTo>
                  <a:pt x="468" y="1127"/>
                </a:lnTo>
                <a:lnTo>
                  <a:pt x="474" y="1128"/>
                </a:lnTo>
                <a:lnTo>
                  <a:pt x="481" y="1128"/>
                </a:lnTo>
                <a:lnTo>
                  <a:pt x="488" y="1128"/>
                </a:lnTo>
                <a:lnTo>
                  <a:pt x="495" y="1128"/>
                </a:lnTo>
                <a:lnTo>
                  <a:pt x="502" y="1128"/>
                </a:lnTo>
                <a:lnTo>
                  <a:pt x="509" y="1128"/>
                </a:lnTo>
                <a:lnTo>
                  <a:pt x="515" y="1128"/>
                </a:lnTo>
                <a:lnTo>
                  <a:pt x="522" y="1127"/>
                </a:lnTo>
                <a:lnTo>
                  <a:pt x="529" y="1127"/>
                </a:lnTo>
                <a:lnTo>
                  <a:pt x="535" y="1125"/>
                </a:lnTo>
                <a:lnTo>
                  <a:pt x="542" y="1124"/>
                </a:lnTo>
                <a:lnTo>
                  <a:pt x="548" y="1123"/>
                </a:lnTo>
                <a:lnTo>
                  <a:pt x="555" y="1121"/>
                </a:lnTo>
                <a:lnTo>
                  <a:pt x="560" y="1120"/>
                </a:lnTo>
                <a:lnTo>
                  <a:pt x="567" y="1119"/>
                </a:lnTo>
                <a:lnTo>
                  <a:pt x="573" y="1117"/>
                </a:lnTo>
                <a:lnTo>
                  <a:pt x="580" y="1116"/>
                </a:lnTo>
                <a:lnTo>
                  <a:pt x="585" y="1113"/>
                </a:lnTo>
                <a:lnTo>
                  <a:pt x="591" y="1112"/>
                </a:lnTo>
                <a:lnTo>
                  <a:pt x="598" y="1109"/>
                </a:lnTo>
                <a:lnTo>
                  <a:pt x="603" y="1106"/>
                </a:lnTo>
                <a:lnTo>
                  <a:pt x="615" y="1101"/>
                </a:lnTo>
                <a:lnTo>
                  <a:pt x="620" y="1098"/>
                </a:lnTo>
                <a:lnTo>
                  <a:pt x="626" y="1095"/>
                </a:lnTo>
                <a:lnTo>
                  <a:pt x="631" y="1092"/>
                </a:lnTo>
                <a:lnTo>
                  <a:pt x="635" y="1089"/>
                </a:lnTo>
                <a:lnTo>
                  <a:pt x="641" y="1085"/>
                </a:lnTo>
                <a:lnTo>
                  <a:pt x="646" y="1083"/>
                </a:lnTo>
                <a:lnTo>
                  <a:pt x="651" y="1078"/>
                </a:lnTo>
                <a:lnTo>
                  <a:pt x="652" y="1083"/>
                </a:lnTo>
                <a:lnTo>
                  <a:pt x="655" y="1087"/>
                </a:lnTo>
                <a:lnTo>
                  <a:pt x="656" y="1091"/>
                </a:lnTo>
                <a:lnTo>
                  <a:pt x="658" y="1094"/>
                </a:lnTo>
                <a:lnTo>
                  <a:pt x="660" y="1098"/>
                </a:lnTo>
                <a:lnTo>
                  <a:pt x="663" y="1102"/>
                </a:lnTo>
                <a:lnTo>
                  <a:pt x="664" y="1105"/>
                </a:lnTo>
                <a:lnTo>
                  <a:pt x="667" y="1109"/>
                </a:lnTo>
                <a:lnTo>
                  <a:pt x="670" y="1112"/>
                </a:lnTo>
                <a:lnTo>
                  <a:pt x="671" y="1116"/>
                </a:lnTo>
                <a:lnTo>
                  <a:pt x="674" y="1119"/>
                </a:lnTo>
                <a:lnTo>
                  <a:pt x="677" y="1121"/>
                </a:lnTo>
                <a:lnTo>
                  <a:pt x="680" y="1125"/>
                </a:lnTo>
                <a:lnTo>
                  <a:pt x="683" y="1128"/>
                </a:lnTo>
                <a:lnTo>
                  <a:pt x="685" y="1131"/>
                </a:lnTo>
                <a:lnTo>
                  <a:pt x="689" y="1134"/>
                </a:lnTo>
                <a:lnTo>
                  <a:pt x="692" y="1137"/>
                </a:lnTo>
                <a:lnTo>
                  <a:pt x="698" y="1142"/>
                </a:lnTo>
                <a:lnTo>
                  <a:pt x="702" y="1145"/>
                </a:lnTo>
                <a:lnTo>
                  <a:pt x="705" y="1148"/>
                </a:lnTo>
                <a:lnTo>
                  <a:pt x="709" y="1149"/>
                </a:lnTo>
                <a:lnTo>
                  <a:pt x="712" y="1152"/>
                </a:lnTo>
                <a:lnTo>
                  <a:pt x="716" y="1153"/>
                </a:lnTo>
                <a:lnTo>
                  <a:pt x="719" y="1156"/>
                </a:lnTo>
                <a:lnTo>
                  <a:pt x="723" y="1157"/>
                </a:lnTo>
                <a:lnTo>
                  <a:pt x="727" y="1159"/>
                </a:lnTo>
                <a:lnTo>
                  <a:pt x="730" y="1161"/>
                </a:lnTo>
                <a:lnTo>
                  <a:pt x="734" y="1163"/>
                </a:lnTo>
                <a:lnTo>
                  <a:pt x="738" y="1164"/>
                </a:lnTo>
                <a:lnTo>
                  <a:pt x="742" y="1166"/>
                </a:lnTo>
                <a:lnTo>
                  <a:pt x="746" y="1167"/>
                </a:lnTo>
                <a:lnTo>
                  <a:pt x="753" y="1168"/>
                </a:lnTo>
                <a:lnTo>
                  <a:pt x="760" y="1170"/>
                </a:lnTo>
                <a:lnTo>
                  <a:pt x="767" y="1170"/>
                </a:lnTo>
                <a:lnTo>
                  <a:pt x="774" y="1171"/>
                </a:lnTo>
                <a:lnTo>
                  <a:pt x="781" y="1171"/>
                </a:lnTo>
                <a:lnTo>
                  <a:pt x="788" y="1171"/>
                </a:lnTo>
                <a:lnTo>
                  <a:pt x="795" y="1170"/>
                </a:lnTo>
                <a:lnTo>
                  <a:pt x="800" y="1168"/>
                </a:lnTo>
                <a:lnTo>
                  <a:pt x="807" y="1167"/>
                </a:lnTo>
                <a:lnTo>
                  <a:pt x="814" y="1166"/>
                </a:lnTo>
                <a:lnTo>
                  <a:pt x="821" y="1164"/>
                </a:lnTo>
                <a:lnTo>
                  <a:pt x="827" y="1161"/>
                </a:lnTo>
                <a:lnTo>
                  <a:pt x="834" y="1159"/>
                </a:lnTo>
                <a:lnTo>
                  <a:pt x="839" y="1156"/>
                </a:lnTo>
                <a:lnTo>
                  <a:pt x="845" y="1152"/>
                </a:lnTo>
                <a:lnTo>
                  <a:pt x="850" y="1148"/>
                </a:lnTo>
                <a:lnTo>
                  <a:pt x="856" y="1143"/>
                </a:lnTo>
                <a:lnTo>
                  <a:pt x="861" y="1139"/>
                </a:lnTo>
                <a:lnTo>
                  <a:pt x="867" y="1135"/>
                </a:lnTo>
                <a:lnTo>
                  <a:pt x="873" y="1130"/>
                </a:lnTo>
                <a:lnTo>
                  <a:pt x="877" y="1125"/>
                </a:lnTo>
                <a:lnTo>
                  <a:pt x="881" y="1120"/>
                </a:lnTo>
                <a:lnTo>
                  <a:pt x="885" y="1113"/>
                </a:lnTo>
                <a:lnTo>
                  <a:pt x="889" y="1107"/>
                </a:lnTo>
                <a:lnTo>
                  <a:pt x="893" y="1102"/>
                </a:lnTo>
                <a:lnTo>
                  <a:pt x="898" y="1095"/>
                </a:lnTo>
                <a:lnTo>
                  <a:pt x="900" y="1088"/>
                </a:lnTo>
                <a:lnTo>
                  <a:pt x="903" y="1081"/>
                </a:lnTo>
                <a:lnTo>
                  <a:pt x="906" y="1074"/>
                </a:lnTo>
                <a:lnTo>
                  <a:pt x="909" y="1066"/>
                </a:lnTo>
                <a:lnTo>
                  <a:pt x="910" y="1059"/>
                </a:lnTo>
                <a:lnTo>
                  <a:pt x="913" y="1051"/>
                </a:lnTo>
                <a:lnTo>
                  <a:pt x="913" y="1048"/>
                </a:lnTo>
                <a:lnTo>
                  <a:pt x="914" y="1041"/>
                </a:lnTo>
                <a:lnTo>
                  <a:pt x="914" y="1034"/>
                </a:lnTo>
                <a:lnTo>
                  <a:pt x="916" y="1030"/>
                </a:lnTo>
                <a:lnTo>
                  <a:pt x="916" y="1027"/>
                </a:lnTo>
                <a:lnTo>
                  <a:pt x="916" y="1023"/>
                </a:lnTo>
                <a:lnTo>
                  <a:pt x="916" y="1020"/>
                </a:lnTo>
                <a:lnTo>
                  <a:pt x="916" y="1016"/>
                </a:lnTo>
                <a:lnTo>
                  <a:pt x="916" y="1013"/>
                </a:lnTo>
                <a:lnTo>
                  <a:pt x="916" y="1009"/>
                </a:lnTo>
                <a:lnTo>
                  <a:pt x="916" y="1006"/>
                </a:lnTo>
                <a:lnTo>
                  <a:pt x="916" y="1002"/>
                </a:lnTo>
                <a:lnTo>
                  <a:pt x="914" y="999"/>
                </a:lnTo>
                <a:lnTo>
                  <a:pt x="914" y="995"/>
                </a:lnTo>
                <a:lnTo>
                  <a:pt x="916" y="997"/>
                </a:lnTo>
                <a:lnTo>
                  <a:pt x="917" y="998"/>
                </a:lnTo>
                <a:lnTo>
                  <a:pt x="920" y="999"/>
                </a:lnTo>
                <a:lnTo>
                  <a:pt x="921" y="1001"/>
                </a:lnTo>
                <a:lnTo>
                  <a:pt x="922" y="1002"/>
                </a:lnTo>
                <a:lnTo>
                  <a:pt x="924" y="1002"/>
                </a:lnTo>
                <a:lnTo>
                  <a:pt x="925" y="1004"/>
                </a:lnTo>
                <a:lnTo>
                  <a:pt x="928" y="1005"/>
                </a:lnTo>
                <a:lnTo>
                  <a:pt x="929" y="1006"/>
                </a:lnTo>
                <a:lnTo>
                  <a:pt x="931" y="1006"/>
                </a:lnTo>
                <a:lnTo>
                  <a:pt x="932" y="1008"/>
                </a:lnTo>
                <a:lnTo>
                  <a:pt x="935" y="1009"/>
                </a:lnTo>
                <a:lnTo>
                  <a:pt x="936" y="1009"/>
                </a:lnTo>
                <a:lnTo>
                  <a:pt x="938" y="1011"/>
                </a:lnTo>
                <a:lnTo>
                  <a:pt x="939" y="1012"/>
                </a:lnTo>
                <a:lnTo>
                  <a:pt x="942" y="1012"/>
                </a:lnTo>
                <a:lnTo>
                  <a:pt x="943" y="1013"/>
                </a:lnTo>
                <a:lnTo>
                  <a:pt x="949" y="1016"/>
                </a:lnTo>
                <a:lnTo>
                  <a:pt x="950" y="1016"/>
                </a:lnTo>
                <a:lnTo>
                  <a:pt x="953" y="1017"/>
                </a:lnTo>
                <a:lnTo>
                  <a:pt x="954" y="1019"/>
                </a:lnTo>
                <a:lnTo>
                  <a:pt x="956" y="1019"/>
                </a:lnTo>
                <a:lnTo>
                  <a:pt x="959" y="1020"/>
                </a:lnTo>
                <a:lnTo>
                  <a:pt x="960" y="1020"/>
                </a:lnTo>
                <a:lnTo>
                  <a:pt x="963" y="1022"/>
                </a:lnTo>
                <a:lnTo>
                  <a:pt x="964" y="1022"/>
                </a:lnTo>
                <a:lnTo>
                  <a:pt x="965" y="1022"/>
                </a:lnTo>
                <a:lnTo>
                  <a:pt x="968" y="1023"/>
                </a:lnTo>
                <a:lnTo>
                  <a:pt x="970" y="1023"/>
                </a:lnTo>
                <a:lnTo>
                  <a:pt x="972" y="1024"/>
                </a:lnTo>
                <a:lnTo>
                  <a:pt x="981" y="1026"/>
                </a:lnTo>
                <a:lnTo>
                  <a:pt x="990" y="1027"/>
                </a:lnTo>
                <a:lnTo>
                  <a:pt x="999" y="1029"/>
                </a:lnTo>
                <a:lnTo>
                  <a:pt x="1007" y="1030"/>
                </a:lnTo>
                <a:lnTo>
                  <a:pt x="1017" y="1030"/>
                </a:lnTo>
                <a:lnTo>
                  <a:pt x="1025" y="1029"/>
                </a:lnTo>
                <a:lnTo>
                  <a:pt x="1035" y="1029"/>
                </a:lnTo>
                <a:lnTo>
                  <a:pt x="1043" y="1027"/>
                </a:lnTo>
                <a:lnTo>
                  <a:pt x="1051" y="1024"/>
                </a:lnTo>
                <a:lnTo>
                  <a:pt x="1060" y="1023"/>
                </a:lnTo>
                <a:lnTo>
                  <a:pt x="1068" y="1020"/>
                </a:lnTo>
                <a:lnTo>
                  <a:pt x="1076" y="1016"/>
                </a:lnTo>
                <a:lnTo>
                  <a:pt x="1085" y="1013"/>
                </a:lnTo>
                <a:lnTo>
                  <a:pt x="1092" y="1009"/>
                </a:lnTo>
                <a:lnTo>
                  <a:pt x="1100" y="1005"/>
                </a:lnTo>
                <a:lnTo>
                  <a:pt x="1107" y="999"/>
                </a:lnTo>
                <a:lnTo>
                  <a:pt x="1114" y="994"/>
                </a:lnTo>
                <a:lnTo>
                  <a:pt x="1121" y="988"/>
                </a:lnTo>
                <a:lnTo>
                  <a:pt x="1128" y="983"/>
                </a:lnTo>
                <a:lnTo>
                  <a:pt x="1135" y="976"/>
                </a:lnTo>
                <a:lnTo>
                  <a:pt x="1140" y="970"/>
                </a:lnTo>
                <a:lnTo>
                  <a:pt x="1147" y="962"/>
                </a:lnTo>
                <a:lnTo>
                  <a:pt x="1153" y="955"/>
                </a:lnTo>
                <a:lnTo>
                  <a:pt x="1158" y="947"/>
                </a:lnTo>
                <a:lnTo>
                  <a:pt x="1162" y="940"/>
                </a:lnTo>
                <a:lnTo>
                  <a:pt x="1167" y="932"/>
                </a:lnTo>
                <a:lnTo>
                  <a:pt x="1172" y="922"/>
                </a:lnTo>
                <a:lnTo>
                  <a:pt x="1175" y="914"/>
                </a:lnTo>
                <a:lnTo>
                  <a:pt x="1179" y="904"/>
                </a:lnTo>
                <a:lnTo>
                  <a:pt x="1182" y="894"/>
                </a:lnTo>
                <a:lnTo>
                  <a:pt x="1185" y="885"/>
                </a:lnTo>
                <a:lnTo>
                  <a:pt x="1187" y="875"/>
                </a:lnTo>
                <a:lnTo>
                  <a:pt x="1189" y="868"/>
                </a:lnTo>
                <a:lnTo>
                  <a:pt x="1189" y="861"/>
                </a:lnTo>
                <a:lnTo>
                  <a:pt x="1190" y="855"/>
                </a:lnTo>
                <a:lnTo>
                  <a:pt x="1192" y="849"/>
                </a:lnTo>
                <a:lnTo>
                  <a:pt x="1192" y="842"/>
                </a:lnTo>
                <a:lnTo>
                  <a:pt x="1192" y="835"/>
                </a:lnTo>
                <a:lnTo>
                  <a:pt x="1192" y="829"/>
                </a:lnTo>
                <a:lnTo>
                  <a:pt x="1192" y="822"/>
                </a:lnTo>
                <a:lnTo>
                  <a:pt x="1192" y="815"/>
                </a:lnTo>
                <a:lnTo>
                  <a:pt x="1190" y="810"/>
                </a:lnTo>
                <a:lnTo>
                  <a:pt x="1190" y="803"/>
                </a:lnTo>
                <a:lnTo>
                  <a:pt x="1189" y="797"/>
                </a:lnTo>
                <a:lnTo>
                  <a:pt x="1189" y="790"/>
                </a:lnTo>
                <a:lnTo>
                  <a:pt x="1187" y="785"/>
                </a:lnTo>
                <a:lnTo>
                  <a:pt x="1186" y="778"/>
                </a:lnTo>
                <a:lnTo>
                  <a:pt x="1185" y="772"/>
                </a:lnTo>
                <a:lnTo>
                  <a:pt x="1182" y="765"/>
                </a:lnTo>
                <a:lnTo>
                  <a:pt x="1181" y="760"/>
                </a:lnTo>
                <a:lnTo>
                  <a:pt x="1179" y="754"/>
                </a:lnTo>
                <a:lnTo>
                  <a:pt x="1176" y="749"/>
                </a:lnTo>
                <a:lnTo>
                  <a:pt x="1174" y="742"/>
                </a:lnTo>
                <a:lnTo>
                  <a:pt x="1172" y="736"/>
                </a:lnTo>
                <a:lnTo>
                  <a:pt x="1169" y="731"/>
                </a:lnTo>
                <a:lnTo>
                  <a:pt x="1167" y="725"/>
                </a:lnTo>
                <a:lnTo>
                  <a:pt x="1164" y="721"/>
                </a:lnTo>
                <a:lnTo>
                  <a:pt x="1160" y="716"/>
                </a:lnTo>
                <a:lnTo>
                  <a:pt x="1157" y="710"/>
                </a:lnTo>
                <a:lnTo>
                  <a:pt x="1154" y="705"/>
                </a:lnTo>
                <a:lnTo>
                  <a:pt x="1150" y="700"/>
                </a:lnTo>
                <a:lnTo>
                  <a:pt x="1146" y="695"/>
                </a:lnTo>
                <a:lnTo>
                  <a:pt x="1143" y="691"/>
                </a:lnTo>
                <a:lnTo>
                  <a:pt x="1139" y="687"/>
                </a:lnTo>
                <a:lnTo>
                  <a:pt x="1144" y="684"/>
                </a:lnTo>
                <a:lnTo>
                  <a:pt x="1150" y="681"/>
                </a:lnTo>
                <a:lnTo>
                  <a:pt x="1156" y="680"/>
                </a:lnTo>
                <a:lnTo>
                  <a:pt x="1160" y="677"/>
                </a:lnTo>
                <a:lnTo>
                  <a:pt x="1165" y="673"/>
                </a:lnTo>
                <a:lnTo>
                  <a:pt x="1171" y="670"/>
                </a:lnTo>
                <a:lnTo>
                  <a:pt x="1175" y="666"/>
                </a:lnTo>
                <a:lnTo>
                  <a:pt x="1181" y="663"/>
                </a:lnTo>
                <a:lnTo>
                  <a:pt x="1186" y="659"/>
                </a:lnTo>
                <a:lnTo>
                  <a:pt x="1190" y="655"/>
                </a:lnTo>
                <a:lnTo>
                  <a:pt x="1194" y="651"/>
                </a:lnTo>
                <a:lnTo>
                  <a:pt x="1200" y="646"/>
                </a:lnTo>
                <a:lnTo>
                  <a:pt x="1204" y="641"/>
                </a:lnTo>
                <a:lnTo>
                  <a:pt x="1208" y="637"/>
                </a:lnTo>
                <a:lnTo>
                  <a:pt x="1212" y="631"/>
                </a:lnTo>
                <a:lnTo>
                  <a:pt x="1217" y="626"/>
                </a:lnTo>
                <a:lnTo>
                  <a:pt x="1221" y="620"/>
                </a:lnTo>
                <a:lnTo>
                  <a:pt x="1225" y="615"/>
                </a:lnTo>
                <a:lnTo>
                  <a:pt x="1229" y="609"/>
                </a:lnTo>
                <a:lnTo>
                  <a:pt x="1233" y="603"/>
                </a:lnTo>
                <a:lnTo>
                  <a:pt x="1236" y="597"/>
                </a:lnTo>
                <a:lnTo>
                  <a:pt x="1240" y="591"/>
                </a:lnTo>
                <a:lnTo>
                  <a:pt x="1243" y="584"/>
                </a:lnTo>
                <a:lnTo>
                  <a:pt x="1246" y="577"/>
                </a:lnTo>
                <a:lnTo>
                  <a:pt x="1248" y="570"/>
                </a:lnTo>
                <a:lnTo>
                  <a:pt x="1251" y="563"/>
                </a:lnTo>
                <a:lnTo>
                  <a:pt x="1254" y="556"/>
                </a:lnTo>
                <a:lnTo>
                  <a:pt x="1257" y="549"/>
                </a:lnTo>
                <a:lnTo>
                  <a:pt x="1258" y="543"/>
                </a:lnTo>
                <a:lnTo>
                  <a:pt x="1261" y="534"/>
                </a:lnTo>
                <a:lnTo>
                  <a:pt x="1262" y="527"/>
                </a:lnTo>
                <a:lnTo>
                  <a:pt x="1265" y="519"/>
                </a:lnTo>
                <a:lnTo>
                  <a:pt x="1267" y="508"/>
                </a:lnTo>
                <a:lnTo>
                  <a:pt x="1268" y="497"/>
                </a:lnTo>
                <a:lnTo>
                  <a:pt x="1269" y="487"/>
                </a:lnTo>
                <a:lnTo>
                  <a:pt x="1271" y="476"/>
                </a:lnTo>
                <a:lnTo>
                  <a:pt x="1271" y="465"/>
                </a:lnTo>
                <a:lnTo>
                  <a:pt x="1271" y="454"/>
                </a:lnTo>
                <a:lnTo>
                  <a:pt x="1269" y="444"/>
                </a:lnTo>
                <a:lnTo>
                  <a:pt x="1269" y="433"/>
                </a:lnTo>
                <a:lnTo>
                  <a:pt x="1268" y="424"/>
                </a:lnTo>
                <a:lnTo>
                  <a:pt x="1267" y="414"/>
                </a:lnTo>
                <a:lnTo>
                  <a:pt x="1264" y="404"/>
                </a:lnTo>
                <a:lnTo>
                  <a:pt x="1262" y="394"/>
                </a:lnTo>
                <a:lnTo>
                  <a:pt x="1260" y="385"/>
                </a:lnTo>
                <a:lnTo>
                  <a:pt x="1257" y="375"/>
                </a:lnTo>
                <a:lnTo>
                  <a:pt x="1253" y="367"/>
                </a:lnTo>
                <a:lnTo>
                  <a:pt x="1248" y="358"/>
                </a:lnTo>
                <a:lnTo>
                  <a:pt x="1246" y="349"/>
                </a:lnTo>
                <a:lnTo>
                  <a:pt x="1240" y="342"/>
                </a:lnTo>
                <a:lnTo>
                  <a:pt x="1236" y="334"/>
                </a:lnTo>
                <a:lnTo>
                  <a:pt x="1232" y="325"/>
                </a:lnTo>
                <a:lnTo>
                  <a:pt x="1226" y="318"/>
                </a:lnTo>
                <a:lnTo>
                  <a:pt x="1221" y="311"/>
                </a:lnTo>
                <a:lnTo>
                  <a:pt x="1215" y="306"/>
                </a:lnTo>
                <a:lnTo>
                  <a:pt x="1208" y="300"/>
                </a:lnTo>
                <a:lnTo>
                  <a:pt x="1203" y="293"/>
                </a:lnTo>
                <a:lnTo>
                  <a:pt x="1196" y="289"/>
                </a:lnTo>
                <a:lnTo>
                  <a:pt x="1189" y="284"/>
                </a:lnTo>
                <a:lnTo>
                  <a:pt x="1182" y="280"/>
                </a:lnTo>
                <a:lnTo>
                  <a:pt x="1175" y="277"/>
                </a:lnTo>
                <a:lnTo>
                  <a:pt x="1167" y="273"/>
                </a:lnTo>
                <a:lnTo>
                  <a:pt x="1160" y="270"/>
                </a:lnTo>
                <a:lnTo>
                  <a:pt x="1151" y="268"/>
                </a:lnTo>
                <a:lnTo>
                  <a:pt x="1150" y="267"/>
                </a:lnTo>
                <a:lnTo>
                  <a:pt x="1147" y="267"/>
                </a:lnTo>
                <a:lnTo>
                  <a:pt x="1146" y="267"/>
                </a:lnTo>
                <a:lnTo>
                  <a:pt x="1143" y="266"/>
                </a:lnTo>
                <a:lnTo>
                  <a:pt x="1142" y="266"/>
                </a:lnTo>
                <a:lnTo>
                  <a:pt x="1136" y="266"/>
                </a:lnTo>
                <a:lnTo>
                  <a:pt x="1135" y="264"/>
                </a:lnTo>
                <a:lnTo>
                  <a:pt x="1129" y="264"/>
                </a:lnTo>
                <a:lnTo>
                  <a:pt x="1128" y="264"/>
                </a:lnTo>
                <a:lnTo>
                  <a:pt x="1126" y="264"/>
                </a:lnTo>
                <a:lnTo>
                  <a:pt x="1125" y="264"/>
                </a:lnTo>
                <a:lnTo>
                  <a:pt x="1125" y="262"/>
                </a:lnTo>
                <a:lnTo>
                  <a:pt x="1125" y="259"/>
                </a:lnTo>
                <a:lnTo>
                  <a:pt x="1125" y="256"/>
                </a:lnTo>
                <a:lnTo>
                  <a:pt x="1125" y="253"/>
                </a:lnTo>
                <a:lnTo>
                  <a:pt x="1125" y="250"/>
                </a:lnTo>
                <a:lnTo>
                  <a:pt x="1125" y="248"/>
                </a:lnTo>
                <a:lnTo>
                  <a:pt x="1125" y="242"/>
                </a:lnTo>
                <a:lnTo>
                  <a:pt x="1125" y="239"/>
                </a:lnTo>
                <a:lnTo>
                  <a:pt x="1125" y="237"/>
                </a:lnTo>
                <a:lnTo>
                  <a:pt x="1125" y="234"/>
                </a:lnTo>
                <a:lnTo>
                  <a:pt x="1125" y="231"/>
                </a:lnTo>
                <a:lnTo>
                  <a:pt x="1124" y="226"/>
                </a:lnTo>
                <a:lnTo>
                  <a:pt x="1122" y="219"/>
                </a:lnTo>
                <a:lnTo>
                  <a:pt x="1121" y="206"/>
                </a:lnTo>
                <a:lnTo>
                  <a:pt x="1117" y="194"/>
                </a:lnTo>
                <a:lnTo>
                  <a:pt x="1114" y="181"/>
                </a:lnTo>
                <a:lnTo>
                  <a:pt x="1108" y="170"/>
                </a:lnTo>
                <a:lnTo>
                  <a:pt x="1103" y="158"/>
                </a:lnTo>
                <a:lnTo>
                  <a:pt x="1097" y="147"/>
                </a:lnTo>
                <a:lnTo>
                  <a:pt x="1090" y="136"/>
                </a:lnTo>
                <a:lnTo>
                  <a:pt x="1083" y="124"/>
                </a:lnTo>
                <a:lnTo>
                  <a:pt x="1075" y="115"/>
                </a:lnTo>
                <a:lnTo>
                  <a:pt x="1067" y="104"/>
                </a:lnTo>
                <a:lnTo>
                  <a:pt x="1058" y="94"/>
                </a:lnTo>
                <a:lnTo>
                  <a:pt x="1049" y="86"/>
                </a:lnTo>
                <a:lnTo>
                  <a:pt x="1038" y="76"/>
                </a:lnTo>
                <a:lnTo>
                  <a:pt x="1028" y="68"/>
                </a:lnTo>
                <a:lnTo>
                  <a:pt x="1017" y="59"/>
                </a:lnTo>
                <a:lnTo>
                  <a:pt x="1004" y="52"/>
                </a:lnTo>
                <a:lnTo>
                  <a:pt x="993" y="46"/>
                </a:lnTo>
                <a:lnTo>
                  <a:pt x="981" y="39"/>
                </a:lnTo>
                <a:lnTo>
                  <a:pt x="968" y="32"/>
                </a:lnTo>
                <a:lnTo>
                  <a:pt x="954" y="26"/>
                </a:lnTo>
                <a:lnTo>
                  <a:pt x="941" y="21"/>
                </a:lnTo>
                <a:lnTo>
                  <a:pt x="927" y="16"/>
                </a:lnTo>
                <a:lnTo>
                  <a:pt x="913" y="12"/>
                </a:lnTo>
                <a:lnTo>
                  <a:pt x="899" y="10"/>
                </a:lnTo>
                <a:lnTo>
                  <a:pt x="884" y="5"/>
                </a:lnTo>
                <a:lnTo>
                  <a:pt x="870" y="4"/>
                </a:lnTo>
                <a:lnTo>
                  <a:pt x="855" y="1"/>
                </a:lnTo>
                <a:lnTo>
                  <a:pt x="839" y="0"/>
                </a:lnTo>
                <a:lnTo>
                  <a:pt x="824" y="0"/>
                </a:lnTo>
                <a:lnTo>
                  <a:pt x="809" y="0"/>
                </a:lnTo>
                <a:lnTo>
                  <a:pt x="793" y="1"/>
                </a:lnTo>
                <a:lnTo>
                  <a:pt x="777" y="1"/>
                </a:lnTo>
                <a:lnTo>
                  <a:pt x="770" y="3"/>
                </a:lnTo>
                <a:lnTo>
                  <a:pt x="762" y="4"/>
                </a:lnTo>
                <a:lnTo>
                  <a:pt x="755" y="5"/>
                </a:lnTo>
                <a:lnTo>
                  <a:pt x="748" y="7"/>
                </a:lnTo>
                <a:lnTo>
                  <a:pt x="739" y="8"/>
                </a:lnTo>
                <a:lnTo>
                  <a:pt x="732" y="10"/>
                </a:lnTo>
                <a:lnTo>
                  <a:pt x="726" y="11"/>
                </a:lnTo>
                <a:lnTo>
                  <a:pt x="719" y="12"/>
                </a:lnTo>
                <a:lnTo>
                  <a:pt x="712" y="15"/>
                </a:lnTo>
                <a:lnTo>
                  <a:pt x="705" y="16"/>
                </a:lnTo>
                <a:lnTo>
                  <a:pt x="698" y="19"/>
                </a:lnTo>
                <a:lnTo>
                  <a:pt x="691" y="22"/>
                </a:lnTo>
                <a:lnTo>
                  <a:pt x="685" y="25"/>
                </a:lnTo>
                <a:lnTo>
                  <a:pt x="678" y="26"/>
                </a:lnTo>
                <a:lnTo>
                  <a:pt x="671" y="29"/>
                </a:lnTo>
                <a:lnTo>
                  <a:pt x="666" y="33"/>
                </a:lnTo>
                <a:lnTo>
                  <a:pt x="659" y="36"/>
                </a:lnTo>
                <a:lnTo>
                  <a:pt x="653" y="39"/>
                </a:lnTo>
                <a:lnTo>
                  <a:pt x="648" y="41"/>
                </a:lnTo>
                <a:lnTo>
                  <a:pt x="641" y="46"/>
                </a:lnTo>
                <a:lnTo>
                  <a:pt x="635" y="48"/>
                </a:lnTo>
                <a:lnTo>
                  <a:pt x="630" y="52"/>
                </a:lnTo>
                <a:lnTo>
                  <a:pt x="624" y="55"/>
                </a:lnTo>
                <a:lnTo>
                  <a:pt x="619" y="59"/>
                </a:lnTo>
                <a:lnTo>
                  <a:pt x="613" y="64"/>
                </a:lnTo>
                <a:lnTo>
                  <a:pt x="609" y="68"/>
                </a:lnTo>
                <a:lnTo>
                  <a:pt x="603" y="70"/>
                </a:lnTo>
                <a:lnTo>
                  <a:pt x="598" y="75"/>
                </a:lnTo>
                <a:lnTo>
                  <a:pt x="594" y="79"/>
                </a:lnTo>
                <a:lnTo>
                  <a:pt x="588" y="84"/>
                </a:lnTo>
                <a:lnTo>
                  <a:pt x="584" y="88"/>
                </a:lnTo>
                <a:lnTo>
                  <a:pt x="580" y="93"/>
                </a:lnTo>
                <a:close/>
              </a:path>
            </a:pathLst>
          </a:custGeom>
          <a:solidFill>
            <a:srgbClr val="000000"/>
          </a:solidFill>
          <a:ln w="9525">
            <a:noFill/>
            <a:round/>
            <a:headEnd/>
            <a:tailEnd/>
          </a:ln>
        </p:spPr>
        <p:txBody>
          <a:bodyPr/>
          <a:lstStyle/>
          <a:p>
            <a:endParaRPr lang="en-US">
              <a:latin typeface="Arial" pitchFamily="34" charset="0"/>
              <a:cs typeface="Arial" pitchFamily="34" charset="0"/>
            </a:endParaRPr>
          </a:p>
        </p:txBody>
      </p:sp>
      <p:sp>
        <p:nvSpPr>
          <p:cNvPr id="66569" name="Freeform 26"/>
          <p:cNvSpPr>
            <a:spLocks/>
          </p:cNvSpPr>
          <p:nvPr/>
        </p:nvSpPr>
        <p:spPr bwMode="auto">
          <a:xfrm>
            <a:off x="5335588" y="2625604"/>
            <a:ext cx="2055813" cy="2369935"/>
          </a:xfrm>
          <a:custGeom>
            <a:avLst/>
            <a:gdLst>
              <a:gd name="T0" fmla="*/ 2147483647 w 1270"/>
              <a:gd name="T1" fmla="*/ 2147483647 h 1171"/>
              <a:gd name="T2" fmla="*/ 2147483647 w 1270"/>
              <a:gd name="T3" fmla="*/ 2147483647 h 1171"/>
              <a:gd name="T4" fmla="*/ 2147483647 w 1270"/>
              <a:gd name="T5" fmla="*/ 2147483647 h 1171"/>
              <a:gd name="T6" fmla="*/ 2147483647 w 1270"/>
              <a:gd name="T7" fmla="*/ 2147483647 h 1171"/>
              <a:gd name="T8" fmla="*/ 2147483647 w 1270"/>
              <a:gd name="T9" fmla="*/ 2147483647 h 1171"/>
              <a:gd name="T10" fmla="*/ 2147483647 w 1270"/>
              <a:gd name="T11" fmla="*/ 2147483647 h 1171"/>
              <a:gd name="T12" fmla="*/ 2147483647 w 1270"/>
              <a:gd name="T13" fmla="*/ 2147483647 h 1171"/>
              <a:gd name="T14" fmla="*/ 2147483647 w 1270"/>
              <a:gd name="T15" fmla="*/ 2147483647 h 1171"/>
              <a:gd name="T16" fmla="*/ 2147483647 w 1270"/>
              <a:gd name="T17" fmla="*/ 2147483647 h 1171"/>
              <a:gd name="T18" fmla="*/ 2147483647 w 1270"/>
              <a:gd name="T19" fmla="*/ 2147483647 h 1171"/>
              <a:gd name="T20" fmla="*/ 2147483647 w 1270"/>
              <a:gd name="T21" fmla="*/ 2147483647 h 1171"/>
              <a:gd name="T22" fmla="*/ 2147483647 w 1270"/>
              <a:gd name="T23" fmla="*/ 2147483647 h 1171"/>
              <a:gd name="T24" fmla="*/ 2147483647 w 1270"/>
              <a:gd name="T25" fmla="*/ 2147483647 h 1171"/>
              <a:gd name="T26" fmla="*/ 2147483647 w 1270"/>
              <a:gd name="T27" fmla="*/ 2147483647 h 1171"/>
              <a:gd name="T28" fmla="*/ 2147483647 w 1270"/>
              <a:gd name="T29" fmla="*/ 2147483647 h 1171"/>
              <a:gd name="T30" fmla="*/ 2147483647 w 1270"/>
              <a:gd name="T31" fmla="*/ 2147483647 h 1171"/>
              <a:gd name="T32" fmla="*/ 2147483647 w 1270"/>
              <a:gd name="T33" fmla="*/ 2147483647 h 1171"/>
              <a:gd name="T34" fmla="*/ 0 w 1270"/>
              <a:gd name="T35" fmla="*/ 2147483647 h 1171"/>
              <a:gd name="T36" fmla="*/ 2147483647 w 1270"/>
              <a:gd name="T37" fmla="*/ 2147483647 h 1171"/>
              <a:gd name="T38" fmla="*/ 2147483647 w 1270"/>
              <a:gd name="T39" fmla="*/ 2147483647 h 1171"/>
              <a:gd name="T40" fmla="*/ 2147483647 w 1270"/>
              <a:gd name="T41" fmla="*/ 2147483647 h 1171"/>
              <a:gd name="T42" fmla="*/ 2147483647 w 1270"/>
              <a:gd name="T43" fmla="*/ 2147483647 h 1171"/>
              <a:gd name="T44" fmla="*/ 2147483647 w 1270"/>
              <a:gd name="T45" fmla="*/ 2147483647 h 1171"/>
              <a:gd name="T46" fmla="*/ 2147483647 w 1270"/>
              <a:gd name="T47" fmla="*/ 2147483647 h 1171"/>
              <a:gd name="T48" fmla="*/ 2147483647 w 1270"/>
              <a:gd name="T49" fmla="*/ 2147483647 h 1171"/>
              <a:gd name="T50" fmla="*/ 2147483647 w 1270"/>
              <a:gd name="T51" fmla="*/ 2147483647 h 1171"/>
              <a:gd name="T52" fmla="*/ 2147483647 w 1270"/>
              <a:gd name="T53" fmla="*/ 2147483647 h 1171"/>
              <a:gd name="T54" fmla="*/ 2147483647 w 1270"/>
              <a:gd name="T55" fmla="*/ 2147483647 h 1171"/>
              <a:gd name="T56" fmla="*/ 2147483647 w 1270"/>
              <a:gd name="T57" fmla="*/ 2147483647 h 1171"/>
              <a:gd name="T58" fmla="*/ 2147483647 w 1270"/>
              <a:gd name="T59" fmla="*/ 2147483647 h 1171"/>
              <a:gd name="T60" fmla="*/ 2147483647 w 1270"/>
              <a:gd name="T61" fmla="*/ 2147483647 h 1171"/>
              <a:gd name="T62" fmla="*/ 2147483647 w 1270"/>
              <a:gd name="T63" fmla="*/ 2147483647 h 1171"/>
              <a:gd name="T64" fmla="*/ 2147483647 w 1270"/>
              <a:gd name="T65" fmla="*/ 2147483647 h 1171"/>
              <a:gd name="T66" fmla="*/ 2147483647 w 1270"/>
              <a:gd name="T67" fmla="*/ 2147483647 h 1171"/>
              <a:gd name="T68" fmla="*/ 2147483647 w 1270"/>
              <a:gd name="T69" fmla="*/ 2147483647 h 1171"/>
              <a:gd name="T70" fmla="*/ 2147483647 w 1270"/>
              <a:gd name="T71" fmla="*/ 2147483647 h 1171"/>
              <a:gd name="T72" fmla="*/ 2147483647 w 1270"/>
              <a:gd name="T73" fmla="*/ 2147483647 h 1171"/>
              <a:gd name="T74" fmla="*/ 2147483647 w 1270"/>
              <a:gd name="T75" fmla="*/ 2147483647 h 1171"/>
              <a:gd name="T76" fmla="*/ 2147483647 w 1270"/>
              <a:gd name="T77" fmla="*/ 2147483647 h 1171"/>
              <a:gd name="T78" fmla="*/ 2147483647 w 1270"/>
              <a:gd name="T79" fmla="*/ 2147483647 h 1171"/>
              <a:gd name="T80" fmla="*/ 2147483647 w 1270"/>
              <a:gd name="T81" fmla="*/ 2147483647 h 1171"/>
              <a:gd name="T82" fmla="*/ 2147483647 w 1270"/>
              <a:gd name="T83" fmla="*/ 2147483647 h 1171"/>
              <a:gd name="T84" fmla="*/ 2147483647 w 1270"/>
              <a:gd name="T85" fmla="*/ 2147483647 h 1171"/>
              <a:gd name="T86" fmla="*/ 2147483647 w 1270"/>
              <a:gd name="T87" fmla="*/ 2147483647 h 1171"/>
              <a:gd name="T88" fmla="*/ 2147483647 w 1270"/>
              <a:gd name="T89" fmla="*/ 2147483647 h 1171"/>
              <a:gd name="T90" fmla="*/ 2147483647 w 1270"/>
              <a:gd name="T91" fmla="*/ 2147483647 h 1171"/>
              <a:gd name="T92" fmla="*/ 2147483647 w 1270"/>
              <a:gd name="T93" fmla="*/ 2147483647 h 1171"/>
              <a:gd name="T94" fmla="*/ 2147483647 w 1270"/>
              <a:gd name="T95" fmla="*/ 2147483647 h 1171"/>
              <a:gd name="T96" fmla="*/ 2147483647 w 1270"/>
              <a:gd name="T97" fmla="*/ 2147483647 h 1171"/>
              <a:gd name="T98" fmla="*/ 2147483647 w 1270"/>
              <a:gd name="T99" fmla="*/ 2147483647 h 1171"/>
              <a:gd name="T100" fmla="*/ 2147483647 w 1270"/>
              <a:gd name="T101" fmla="*/ 2147483647 h 1171"/>
              <a:gd name="T102" fmla="*/ 2147483647 w 1270"/>
              <a:gd name="T103" fmla="*/ 2147483647 h 1171"/>
              <a:gd name="T104" fmla="*/ 2147483647 w 1270"/>
              <a:gd name="T105" fmla="*/ 2147483647 h 1171"/>
              <a:gd name="T106" fmla="*/ 2147483647 w 1270"/>
              <a:gd name="T107" fmla="*/ 2147483647 h 1171"/>
              <a:gd name="T108" fmla="*/ 2147483647 w 1270"/>
              <a:gd name="T109" fmla="*/ 2147483647 h 1171"/>
              <a:gd name="T110" fmla="*/ 2147483647 w 1270"/>
              <a:gd name="T111" fmla="*/ 2147483647 h 1171"/>
              <a:gd name="T112" fmla="*/ 2147483647 w 1270"/>
              <a:gd name="T113" fmla="*/ 2147483647 h 1171"/>
              <a:gd name="T114" fmla="*/ 2147483647 w 1270"/>
              <a:gd name="T115" fmla="*/ 2147483647 h 11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70"/>
              <a:gd name="T175" fmla="*/ 0 h 1171"/>
              <a:gd name="T176" fmla="*/ 1270 w 1270"/>
              <a:gd name="T177" fmla="*/ 1171 h 11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70" h="1171">
                <a:moveTo>
                  <a:pt x="579" y="93"/>
                </a:moveTo>
                <a:lnTo>
                  <a:pt x="579" y="91"/>
                </a:lnTo>
                <a:lnTo>
                  <a:pt x="576" y="90"/>
                </a:lnTo>
                <a:lnTo>
                  <a:pt x="575" y="89"/>
                </a:lnTo>
                <a:lnTo>
                  <a:pt x="572" y="86"/>
                </a:lnTo>
                <a:lnTo>
                  <a:pt x="570" y="85"/>
                </a:lnTo>
                <a:lnTo>
                  <a:pt x="569" y="83"/>
                </a:lnTo>
                <a:lnTo>
                  <a:pt x="568" y="82"/>
                </a:lnTo>
                <a:lnTo>
                  <a:pt x="566" y="80"/>
                </a:lnTo>
                <a:lnTo>
                  <a:pt x="565" y="79"/>
                </a:lnTo>
                <a:lnTo>
                  <a:pt x="564" y="78"/>
                </a:lnTo>
                <a:lnTo>
                  <a:pt x="562" y="76"/>
                </a:lnTo>
                <a:lnTo>
                  <a:pt x="561" y="75"/>
                </a:lnTo>
                <a:lnTo>
                  <a:pt x="558" y="73"/>
                </a:lnTo>
                <a:lnTo>
                  <a:pt x="557" y="72"/>
                </a:lnTo>
                <a:lnTo>
                  <a:pt x="555" y="72"/>
                </a:lnTo>
                <a:lnTo>
                  <a:pt x="552" y="69"/>
                </a:lnTo>
                <a:lnTo>
                  <a:pt x="550" y="68"/>
                </a:lnTo>
                <a:lnTo>
                  <a:pt x="548" y="68"/>
                </a:lnTo>
                <a:lnTo>
                  <a:pt x="547" y="67"/>
                </a:lnTo>
                <a:lnTo>
                  <a:pt x="546" y="65"/>
                </a:lnTo>
                <a:lnTo>
                  <a:pt x="543" y="65"/>
                </a:lnTo>
                <a:lnTo>
                  <a:pt x="541" y="64"/>
                </a:lnTo>
                <a:lnTo>
                  <a:pt x="540" y="64"/>
                </a:lnTo>
                <a:lnTo>
                  <a:pt x="539" y="62"/>
                </a:lnTo>
                <a:lnTo>
                  <a:pt x="536" y="62"/>
                </a:lnTo>
                <a:lnTo>
                  <a:pt x="533" y="61"/>
                </a:lnTo>
                <a:lnTo>
                  <a:pt x="530" y="60"/>
                </a:lnTo>
                <a:lnTo>
                  <a:pt x="529" y="60"/>
                </a:lnTo>
                <a:lnTo>
                  <a:pt x="526" y="60"/>
                </a:lnTo>
                <a:lnTo>
                  <a:pt x="521" y="58"/>
                </a:lnTo>
                <a:lnTo>
                  <a:pt x="515" y="57"/>
                </a:lnTo>
                <a:lnTo>
                  <a:pt x="508" y="57"/>
                </a:lnTo>
                <a:lnTo>
                  <a:pt x="503" y="57"/>
                </a:lnTo>
                <a:lnTo>
                  <a:pt x="497" y="57"/>
                </a:lnTo>
                <a:lnTo>
                  <a:pt x="490" y="58"/>
                </a:lnTo>
                <a:lnTo>
                  <a:pt x="484" y="60"/>
                </a:lnTo>
                <a:lnTo>
                  <a:pt x="479" y="61"/>
                </a:lnTo>
                <a:lnTo>
                  <a:pt x="473" y="62"/>
                </a:lnTo>
                <a:lnTo>
                  <a:pt x="468" y="65"/>
                </a:lnTo>
                <a:lnTo>
                  <a:pt x="462" y="68"/>
                </a:lnTo>
                <a:lnTo>
                  <a:pt x="457" y="71"/>
                </a:lnTo>
                <a:lnTo>
                  <a:pt x="451" y="75"/>
                </a:lnTo>
                <a:lnTo>
                  <a:pt x="446" y="78"/>
                </a:lnTo>
                <a:lnTo>
                  <a:pt x="440" y="82"/>
                </a:lnTo>
                <a:lnTo>
                  <a:pt x="436" y="86"/>
                </a:lnTo>
                <a:lnTo>
                  <a:pt x="430" y="91"/>
                </a:lnTo>
                <a:lnTo>
                  <a:pt x="426" y="97"/>
                </a:lnTo>
                <a:lnTo>
                  <a:pt x="421" y="101"/>
                </a:lnTo>
                <a:lnTo>
                  <a:pt x="417" y="107"/>
                </a:lnTo>
                <a:lnTo>
                  <a:pt x="412" y="114"/>
                </a:lnTo>
                <a:lnTo>
                  <a:pt x="408" y="119"/>
                </a:lnTo>
                <a:lnTo>
                  <a:pt x="404" y="126"/>
                </a:lnTo>
                <a:lnTo>
                  <a:pt x="401" y="132"/>
                </a:lnTo>
                <a:lnTo>
                  <a:pt x="397" y="139"/>
                </a:lnTo>
                <a:lnTo>
                  <a:pt x="394" y="145"/>
                </a:lnTo>
                <a:lnTo>
                  <a:pt x="392" y="154"/>
                </a:lnTo>
                <a:lnTo>
                  <a:pt x="389" y="161"/>
                </a:lnTo>
                <a:lnTo>
                  <a:pt x="386" y="169"/>
                </a:lnTo>
                <a:lnTo>
                  <a:pt x="385" y="176"/>
                </a:lnTo>
                <a:lnTo>
                  <a:pt x="382" y="184"/>
                </a:lnTo>
                <a:lnTo>
                  <a:pt x="380" y="193"/>
                </a:lnTo>
                <a:lnTo>
                  <a:pt x="380" y="194"/>
                </a:lnTo>
                <a:lnTo>
                  <a:pt x="380" y="195"/>
                </a:lnTo>
                <a:lnTo>
                  <a:pt x="379" y="195"/>
                </a:lnTo>
                <a:lnTo>
                  <a:pt x="378" y="194"/>
                </a:lnTo>
                <a:lnTo>
                  <a:pt x="376" y="194"/>
                </a:lnTo>
                <a:lnTo>
                  <a:pt x="375" y="193"/>
                </a:lnTo>
                <a:lnTo>
                  <a:pt x="372" y="191"/>
                </a:lnTo>
                <a:lnTo>
                  <a:pt x="371" y="191"/>
                </a:lnTo>
                <a:lnTo>
                  <a:pt x="369" y="190"/>
                </a:lnTo>
                <a:lnTo>
                  <a:pt x="368" y="190"/>
                </a:lnTo>
                <a:lnTo>
                  <a:pt x="367" y="188"/>
                </a:lnTo>
                <a:lnTo>
                  <a:pt x="365" y="187"/>
                </a:lnTo>
                <a:lnTo>
                  <a:pt x="364" y="187"/>
                </a:lnTo>
                <a:lnTo>
                  <a:pt x="362" y="186"/>
                </a:lnTo>
                <a:lnTo>
                  <a:pt x="361" y="186"/>
                </a:lnTo>
                <a:lnTo>
                  <a:pt x="360" y="184"/>
                </a:lnTo>
                <a:lnTo>
                  <a:pt x="358" y="184"/>
                </a:lnTo>
                <a:lnTo>
                  <a:pt x="355" y="183"/>
                </a:lnTo>
                <a:lnTo>
                  <a:pt x="354" y="183"/>
                </a:lnTo>
                <a:lnTo>
                  <a:pt x="350" y="181"/>
                </a:lnTo>
                <a:lnTo>
                  <a:pt x="349" y="180"/>
                </a:lnTo>
                <a:lnTo>
                  <a:pt x="347" y="180"/>
                </a:lnTo>
                <a:lnTo>
                  <a:pt x="344" y="179"/>
                </a:lnTo>
                <a:lnTo>
                  <a:pt x="343" y="179"/>
                </a:lnTo>
                <a:lnTo>
                  <a:pt x="342" y="179"/>
                </a:lnTo>
                <a:lnTo>
                  <a:pt x="340" y="177"/>
                </a:lnTo>
                <a:lnTo>
                  <a:pt x="339" y="177"/>
                </a:lnTo>
                <a:lnTo>
                  <a:pt x="337" y="176"/>
                </a:lnTo>
                <a:lnTo>
                  <a:pt x="335" y="176"/>
                </a:lnTo>
                <a:lnTo>
                  <a:pt x="333" y="176"/>
                </a:lnTo>
                <a:lnTo>
                  <a:pt x="332" y="175"/>
                </a:lnTo>
                <a:lnTo>
                  <a:pt x="330" y="175"/>
                </a:lnTo>
                <a:lnTo>
                  <a:pt x="321" y="173"/>
                </a:lnTo>
                <a:lnTo>
                  <a:pt x="311" y="172"/>
                </a:lnTo>
                <a:lnTo>
                  <a:pt x="301" y="170"/>
                </a:lnTo>
                <a:lnTo>
                  <a:pt x="292" y="170"/>
                </a:lnTo>
                <a:lnTo>
                  <a:pt x="282" y="170"/>
                </a:lnTo>
                <a:lnTo>
                  <a:pt x="272" y="170"/>
                </a:lnTo>
                <a:lnTo>
                  <a:pt x="263" y="172"/>
                </a:lnTo>
                <a:lnTo>
                  <a:pt x="254" y="173"/>
                </a:lnTo>
                <a:lnTo>
                  <a:pt x="244" y="176"/>
                </a:lnTo>
                <a:lnTo>
                  <a:pt x="236" y="179"/>
                </a:lnTo>
                <a:lnTo>
                  <a:pt x="226" y="181"/>
                </a:lnTo>
                <a:lnTo>
                  <a:pt x="218" y="186"/>
                </a:lnTo>
                <a:lnTo>
                  <a:pt x="210" y="190"/>
                </a:lnTo>
                <a:lnTo>
                  <a:pt x="201" y="195"/>
                </a:lnTo>
                <a:lnTo>
                  <a:pt x="193" y="199"/>
                </a:lnTo>
                <a:lnTo>
                  <a:pt x="186" y="205"/>
                </a:lnTo>
                <a:lnTo>
                  <a:pt x="178" y="212"/>
                </a:lnTo>
                <a:lnTo>
                  <a:pt x="171" y="217"/>
                </a:lnTo>
                <a:lnTo>
                  <a:pt x="164" y="224"/>
                </a:lnTo>
                <a:lnTo>
                  <a:pt x="157" y="231"/>
                </a:lnTo>
                <a:lnTo>
                  <a:pt x="152" y="240"/>
                </a:lnTo>
                <a:lnTo>
                  <a:pt x="145" y="248"/>
                </a:lnTo>
                <a:lnTo>
                  <a:pt x="139" y="256"/>
                </a:lnTo>
                <a:lnTo>
                  <a:pt x="134" y="265"/>
                </a:lnTo>
                <a:lnTo>
                  <a:pt x="129" y="273"/>
                </a:lnTo>
                <a:lnTo>
                  <a:pt x="124" y="283"/>
                </a:lnTo>
                <a:lnTo>
                  <a:pt x="120" y="292"/>
                </a:lnTo>
                <a:lnTo>
                  <a:pt x="115" y="302"/>
                </a:lnTo>
                <a:lnTo>
                  <a:pt x="113" y="313"/>
                </a:lnTo>
                <a:lnTo>
                  <a:pt x="110" y="323"/>
                </a:lnTo>
                <a:lnTo>
                  <a:pt x="107" y="334"/>
                </a:lnTo>
                <a:lnTo>
                  <a:pt x="104" y="345"/>
                </a:lnTo>
                <a:lnTo>
                  <a:pt x="104" y="350"/>
                </a:lnTo>
                <a:lnTo>
                  <a:pt x="103" y="356"/>
                </a:lnTo>
                <a:lnTo>
                  <a:pt x="102" y="361"/>
                </a:lnTo>
                <a:lnTo>
                  <a:pt x="102" y="367"/>
                </a:lnTo>
                <a:lnTo>
                  <a:pt x="102" y="373"/>
                </a:lnTo>
                <a:lnTo>
                  <a:pt x="100" y="384"/>
                </a:lnTo>
                <a:lnTo>
                  <a:pt x="100" y="389"/>
                </a:lnTo>
                <a:lnTo>
                  <a:pt x="102" y="395"/>
                </a:lnTo>
                <a:lnTo>
                  <a:pt x="102" y="399"/>
                </a:lnTo>
                <a:lnTo>
                  <a:pt x="102" y="404"/>
                </a:lnTo>
                <a:lnTo>
                  <a:pt x="102" y="410"/>
                </a:lnTo>
                <a:lnTo>
                  <a:pt x="102" y="415"/>
                </a:lnTo>
                <a:lnTo>
                  <a:pt x="103" y="421"/>
                </a:lnTo>
                <a:lnTo>
                  <a:pt x="103" y="427"/>
                </a:lnTo>
                <a:lnTo>
                  <a:pt x="106" y="436"/>
                </a:lnTo>
                <a:lnTo>
                  <a:pt x="107" y="442"/>
                </a:lnTo>
                <a:lnTo>
                  <a:pt x="107" y="447"/>
                </a:lnTo>
                <a:lnTo>
                  <a:pt x="109" y="451"/>
                </a:lnTo>
                <a:lnTo>
                  <a:pt x="110" y="457"/>
                </a:lnTo>
                <a:lnTo>
                  <a:pt x="111" y="463"/>
                </a:lnTo>
                <a:lnTo>
                  <a:pt x="113" y="467"/>
                </a:lnTo>
                <a:lnTo>
                  <a:pt x="115" y="472"/>
                </a:lnTo>
                <a:lnTo>
                  <a:pt x="117" y="476"/>
                </a:lnTo>
                <a:lnTo>
                  <a:pt x="118" y="482"/>
                </a:lnTo>
                <a:lnTo>
                  <a:pt x="121" y="486"/>
                </a:lnTo>
                <a:lnTo>
                  <a:pt x="122" y="492"/>
                </a:lnTo>
                <a:lnTo>
                  <a:pt x="125" y="496"/>
                </a:lnTo>
                <a:lnTo>
                  <a:pt x="127" y="500"/>
                </a:lnTo>
                <a:lnTo>
                  <a:pt x="129" y="504"/>
                </a:lnTo>
                <a:lnTo>
                  <a:pt x="132" y="510"/>
                </a:lnTo>
                <a:lnTo>
                  <a:pt x="125" y="511"/>
                </a:lnTo>
                <a:lnTo>
                  <a:pt x="120" y="512"/>
                </a:lnTo>
                <a:lnTo>
                  <a:pt x="114" y="515"/>
                </a:lnTo>
                <a:lnTo>
                  <a:pt x="109" y="516"/>
                </a:lnTo>
                <a:lnTo>
                  <a:pt x="103" y="519"/>
                </a:lnTo>
                <a:lnTo>
                  <a:pt x="97" y="522"/>
                </a:lnTo>
                <a:lnTo>
                  <a:pt x="92" y="525"/>
                </a:lnTo>
                <a:lnTo>
                  <a:pt x="86" y="529"/>
                </a:lnTo>
                <a:lnTo>
                  <a:pt x="81" y="532"/>
                </a:lnTo>
                <a:lnTo>
                  <a:pt x="77" y="536"/>
                </a:lnTo>
                <a:lnTo>
                  <a:pt x="71" y="539"/>
                </a:lnTo>
                <a:lnTo>
                  <a:pt x="67" y="543"/>
                </a:lnTo>
                <a:lnTo>
                  <a:pt x="61" y="547"/>
                </a:lnTo>
                <a:lnTo>
                  <a:pt x="57" y="551"/>
                </a:lnTo>
                <a:lnTo>
                  <a:pt x="53" y="557"/>
                </a:lnTo>
                <a:lnTo>
                  <a:pt x="49" y="561"/>
                </a:lnTo>
                <a:lnTo>
                  <a:pt x="45" y="566"/>
                </a:lnTo>
                <a:lnTo>
                  <a:pt x="41" y="570"/>
                </a:lnTo>
                <a:lnTo>
                  <a:pt x="36" y="576"/>
                </a:lnTo>
                <a:lnTo>
                  <a:pt x="32" y="582"/>
                </a:lnTo>
                <a:lnTo>
                  <a:pt x="29" y="587"/>
                </a:lnTo>
                <a:lnTo>
                  <a:pt x="25" y="593"/>
                </a:lnTo>
                <a:lnTo>
                  <a:pt x="23" y="600"/>
                </a:lnTo>
                <a:lnTo>
                  <a:pt x="20" y="605"/>
                </a:lnTo>
                <a:lnTo>
                  <a:pt x="17" y="612"/>
                </a:lnTo>
                <a:lnTo>
                  <a:pt x="14" y="618"/>
                </a:lnTo>
                <a:lnTo>
                  <a:pt x="11" y="624"/>
                </a:lnTo>
                <a:lnTo>
                  <a:pt x="10" y="631"/>
                </a:lnTo>
                <a:lnTo>
                  <a:pt x="7" y="638"/>
                </a:lnTo>
                <a:lnTo>
                  <a:pt x="6" y="645"/>
                </a:lnTo>
                <a:lnTo>
                  <a:pt x="5" y="652"/>
                </a:lnTo>
                <a:lnTo>
                  <a:pt x="3" y="659"/>
                </a:lnTo>
                <a:lnTo>
                  <a:pt x="2" y="669"/>
                </a:lnTo>
                <a:lnTo>
                  <a:pt x="0" y="678"/>
                </a:lnTo>
                <a:lnTo>
                  <a:pt x="0" y="688"/>
                </a:lnTo>
                <a:lnTo>
                  <a:pt x="0" y="698"/>
                </a:lnTo>
                <a:lnTo>
                  <a:pt x="0" y="709"/>
                </a:lnTo>
                <a:lnTo>
                  <a:pt x="0" y="717"/>
                </a:lnTo>
                <a:lnTo>
                  <a:pt x="2" y="727"/>
                </a:lnTo>
                <a:lnTo>
                  <a:pt x="3" y="737"/>
                </a:lnTo>
                <a:lnTo>
                  <a:pt x="5" y="746"/>
                </a:lnTo>
                <a:lnTo>
                  <a:pt x="7" y="756"/>
                </a:lnTo>
                <a:lnTo>
                  <a:pt x="10" y="764"/>
                </a:lnTo>
                <a:lnTo>
                  <a:pt x="13" y="774"/>
                </a:lnTo>
                <a:lnTo>
                  <a:pt x="16" y="782"/>
                </a:lnTo>
                <a:lnTo>
                  <a:pt x="20" y="791"/>
                </a:lnTo>
                <a:lnTo>
                  <a:pt x="24" y="799"/>
                </a:lnTo>
                <a:lnTo>
                  <a:pt x="28" y="807"/>
                </a:lnTo>
                <a:lnTo>
                  <a:pt x="34" y="816"/>
                </a:lnTo>
                <a:lnTo>
                  <a:pt x="38" y="822"/>
                </a:lnTo>
                <a:lnTo>
                  <a:pt x="43" y="831"/>
                </a:lnTo>
                <a:lnTo>
                  <a:pt x="49" y="838"/>
                </a:lnTo>
                <a:lnTo>
                  <a:pt x="54" y="845"/>
                </a:lnTo>
                <a:lnTo>
                  <a:pt x="61" y="850"/>
                </a:lnTo>
                <a:lnTo>
                  <a:pt x="67" y="857"/>
                </a:lnTo>
                <a:lnTo>
                  <a:pt x="74" y="863"/>
                </a:lnTo>
                <a:lnTo>
                  <a:pt x="81" y="868"/>
                </a:lnTo>
                <a:lnTo>
                  <a:pt x="88" y="874"/>
                </a:lnTo>
                <a:lnTo>
                  <a:pt x="96" y="878"/>
                </a:lnTo>
                <a:lnTo>
                  <a:pt x="103" y="882"/>
                </a:lnTo>
                <a:lnTo>
                  <a:pt x="111" y="886"/>
                </a:lnTo>
                <a:lnTo>
                  <a:pt x="120" y="889"/>
                </a:lnTo>
                <a:lnTo>
                  <a:pt x="128" y="892"/>
                </a:lnTo>
                <a:lnTo>
                  <a:pt x="136" y="894"/>
                </a:lnTo>
                <a:lnTo>
                  <a:pt x="139" y="896"/>
                </a:lnTo>
                <a:lnTo>
                  <a:pt x="142" y="896"/>
                </a:lnTo>
                <a:lnTo>
                  <a:pt x="149" y="897"/>
                </a:lnTo>
                <a:lnTo>
                  <a:pt x="154" y="899"/>
                </a:lnTo>
                <a:lnTo>
                  <a:pt x="158" y="899"/>
                </a:lnTo>
                <a:lnTo>
                  <a:pt x="161" y="900"/>
                </a:lnTo>
                <a:lnTo>
                  <a:pt x="164" y="900"/>
                </a:lnTo>
                <a:lnTo>
                  <a:pt x="167" y="900"/>
                </a:lnTo>
                <a:lnTo>
                  <a:pt x="174" y="900"/>
                </a:lnTo>
                <a:lnTo>
                  <a:pt x="177" y="900"/>
                </a:lnTo>
                <a:lnTo>
                  <a:pt x="183" y="900"/>
                </a:lnTo>
                <a:lnTo>
                  <a:pt x="186" y="900"/>
                </a:lnTo>
                <a:lnTo>
                  <a:pt x="189" y="900"/>
                </a:lnTo>
                <a:lnTo>
                  <a:pt x="192" y="899"/>
                </a:lnTo>
                <a:lnTo>
                  <a:pt x="196" y="899"/>
                </a:lnTo>
                <a:lnTo>
                  <a:pt x="199" y="899"/>
                </a:lnTo>
                <a:lnTo>
                  <a:pt x="201" y="897"/>
                </a:lnTo>
                <a:lnTo>
                  <a:pt x="207" y="896"/>
                </a:lnTo>
                <a:lnTo>
                  <a:pt x="210" y="896"/>
                </a:lnTo>
                <a:lnTo>
                  <a:pt x="214" y="894"/>
                </a:lnTo>
                <a:lnTo>
                  <a:pt x="217" y="894"/>
                </a:lnTo>
                <a:lnTo>
                  <a:pt x="220" y="893"/>
                </a:lnTo>
                <a:lnTo>
                  <a:pt x="222" y="892"/>
                </a:lnTo>
                <a:lnTo>
                  <a:pt x="225" y="892"/>
                </a:lnTo>
                <a:lnTo>
                  <a:pt x="228" y="890"/>
                </a:lnTo>
                <a:lnTo>
                  <a:pt x="231" y="889"/>
                </a:lnTo>
                <a:lnTo>
                  <a:pt x="233" y="888"/>
                </a:lnTo>
                <a:lnTo>
                  <a:pt x="233" y="889"/>
                </a:lnTo>
                <a:lnTo>
                  <a:pt x="233" y="890"/>
                </a:lnTo>
                <a:lnTo>
                  <a:pt x="233" y="892"/>
                </a:lnTo>
                <a:lnTo>
                  <a:pt x="233" y="893"/>
                </a:lnTo>
                <a:lnTo>
                  <a:pt x="232" y="904"/>
                </a:lnTo>
                <a:lnTo>
                  <a:pt x="232" y="914"/>
                </a:lnTo>
                <a:lnTo>
                  <a:pt x="232" y="925"/>
                </a:lnTo>
                <a:lnTo>
                  <a:pt x="233" y="935"/>
                </a:lnTo>
                <a:lnTo>
                  <a:pt x="235" y="944"/>
                </a:lnTo>
                <a:lnTo>
                  <a:pt x="238" y="954"/>
                </a:lnTo>
                <a:lnTo>
                  <a:pt x="240" y="964"/>
                </a:lnTo>
                <a:lnTo>
                  <a:pt x="243" y="973"/>
                </a:lnTo>
                <a:lnTo>
                  <a:pt x="247" y="983"/>
                </a:lnTo>
                <a:lnTo>
                  <a:pt x="251" y="993"/>
                </a:lnTo>
                <a:lnTo>
                  <a:pt x="257" y="1002"/>
                </a:lnTo>
                <a:lnTo>
                  <a:pt x="261" y="1011"/>
                </a:lnTo>
                <a:lnTo>
                  <a:pt x="268" y="1019"/>
                </a:lnTo>
                <a:lnTo>
                  <a:pt x="274" y="1029"/>
                </a:lnTo>
                <a:lnTo>
                  <a:pt x="281" y="1037"/>
                </a:lnTo>
                <a:lnTo>
                  <a:pt x="287" y="1044"/>
                </a:lnTo>
                <a:lnTo>
                  <a:pt x="296" y="1052"/>
                </a:lnTo>
                <a:lnTo>
                  <a:pt x="304" y="1059"/>
                </a:lnTo>
                <a:lnTo>
                  <a:pt x="312" y="1068"/>
                </a:lnTo>
                <a:lnTo>
                  <a:pt x="321" y="1074"/>
                </a:lnTo>
                <a:lnTo>
                  <a:pt x="330" y="1080"/>
                </a:lnTo>
                <a:lnTo>
                  <a:pt x="340" y="1087"/>
                </a:lnTo>
                <a:lnTo>
                  <a:pt x="350" y="1092"/>
                </a:lnTo>
                <a:lnTo>
                  <a:pt x="360" y="1098"/>
                </a:lnTo>
                <a:lnTo>
                  <a:pt x="371" y="1104"/>
                </a:lnTo>
                <a:lnTo>
                  <a:pt x="382" y="1108"/>
                </a:lnTo>
                <a:lnTo>
                  <a:pt x="393" y="1112"/>
                </a:lnTo>
                <a:lnTo>
                  <a:pt x="404" y="1116"/>
                </a:lnTo>
                <a:lnTo>
                  <a:pt x="417" y="1119"/>
                </a:lnTo>
                <a:lnTo>
                  <a:pt x="428" y="1122"/>
                </a:lnTo>
                <a:lnTo>
                  <a:pt x="440" y="1124"/>
                </a:lnTo>
                <a:lnTo>
                  <a:pt x="453" y="1127"/>
                </a:lnTo>
                <a:lnTo>
                  <a:pt x="460" y="1127"/>
                </a:lnTo>
                <a:lnTo>
                  <a:pt x="466" y="1128"/>
                </a:lnTo>
                <a:lnTo>
                  <a:pt x="473" y="1128"/>
                </a:lnTo>
                <a:lnTo>
                  <a:pt x="480" y="1128"/>
                </a:lnTo>
                <a:lnTo>
                  <a:pt x="487" y="1128"/>
                </a:lnTo>
                <a:lnTo>
                  <a:pt x="494" y="1128"/>
                </a:lnTo>
                <a:lnTo>
                  <a:pt x="501" y="1128"/>
                </a:lnTo>
                <a:lnTo>
                  <a:pt x="508" y="1128"/>
                </a:lnTo>
                <a:lnTo>
                  <a:pt x="515" y="1128"/>
                </a:lnTo>
                <a:lnTo>
                  <a:pt x="522" y="1127"/>
                </a:lnTo>
                <a:lnTo>
                  <a:pt x="529" y="1127"/>
                </a:lnTo>
                <a:lnTo>
                  <a:pt x="534" y="1126"/>
                </a:lnTo>
                <a:lnTo>
                  <a:pt x="541" y="1126"/>
                </a:lnTo>
                <a:lnTo>
                  <a:pt x="548" y="1124"/>
                </a:lnTo>
                <a:lnTo>
                  <a:pt x="554" y="1123"/>
                </a:lnTo>
                <a:lnTo>
                  <a:pt x="561" y="1122"/>
                </a:lnTo>
                <a:lnTo>
                  <a:pt x="566" y="1119"/>
                </a:lnTo>
                <a:lnTo>
                  <a:pt x="573" y="1117"/>
                </a:lnTo>
                <a:lnTo>
                  <a:pt x="579" y="1116"/>
                </a:lnTo>
                <a:lnTo>
                  <a:pt x="586" y="1113"/>
                </a:lnTo>
                <a:lnTo>
                  <a:pt x="591" y="1112"/>
                </a:lnTo>
                <a:lnTo>
                  <a:pt x="597" y="1109"/>
                </a:lnTo>
                <a:lnTo>
                  <a:pt x="602" y="1106"/>
                </a:lnTo>
                <a:lnTo>
                  <a:pt x="615" y="1102"/>
                </a:lnTo>
                <a:lnTo>
                  <a:pt x="619" y="1099"/>
                </a:lnTo>
                <a:lnTo>
                  <a:pt x="625" y="1095"/>
                </a:lnTo>
                <a:lnTo>
                  <a:pt x="630" y="1092"/>
                </a:lnTo>
                <a:lnTo>
                  <a:pt x="636" y="1090"/>
                </a:lnTo>
                <a:lnTo>
                  <a:pt x="641" y="1087"/>
                </a:lnTo>
                <a:lnTo>
                  <a:pt x="645" y="1083"/>
                </a:lnTo>
                <a:lnTo>
                  <a:pt x="651" y="1080"/>
                </a:lnTo>
                <a:lnTo>
                  <a:pt x="652" y="1083"/>
                </a:lnTo>
                <a:lnTo>
                  <a:pt x="654" y="1087"/>
                </a:lnTo>
                <a:lnTo>
                  <a:pt x="656" y="1091"/>
                </a:lnTo>
                <a:lnTo>
                  <a:pt x="658" y="1095"/>
                </a:lnTo>
                <a:lnTo>
                  <a:pt x="661" y="1098"/>
                </a:lnTo>
                <a:lnTo>
                  <a:pt x="662" y="1102"/>
                </a:lnTo>
                <a:lnTo>
                  <a:pt x="665" y="1106"/>
                </a:lnTo>
                <a:lnTo>
                  <a:pt x="666" y="1109"/>
                </a:lnTo>
                <a:lnTo>
                  <a:pt x="669" y="1113"/>
                </a:lnTo>
                <a:lnTo>
                  <a:pt x="672" y="1116"/>
                </a:lnTo>
                <a:lnTo>
                  <a:pt x="675" y="1119"/>
                </a:lnTo>
                <a:lnTo>
                  <a:pt x="677" y="1123"/>
                </a:lnTo>
                <a:lnTo>
                  <a:pt x="680" y="1126"/>
                </a:lnTo>
                <a:lnTo>
                  <a:pt x="683" y="1128"/>
                </a:lnTo>
                <a:lnTo>
                  <a:pt x="686" y="1131"/>
                </a:lnTo>
                <a:lnTo>
                  <a:pt x="688" y="1134"/>
                </a:lnTo>
                <a:lnTo>
                  <a:pt x="691" y="1137"/>
                </a:lnTo>
                <a:lnTo>
                  <a:pt x="698" y="1142"/>
                </a:lnTo>
                <a:lnTo>
                  <a:pt x="701" y="1145"/>
                </a:lnTo>
                <a:lnTo>
                  <a:pt x="705" y="1148"/>
                </a:lnTo>
                <a:lnTo>
                  <a:pt x="708" y="1149"/>
                </a:lnTo>
                <a:lnTo>
                  <a:pt x="712" y="1152"/>
                </a:lnTo>
                <a:lnTo>
                  <a:pt x="715" y="1155"/>
                </a:lnTo>
                <a:lnTo>
                  <a:pt x="719" y="1156"/>
                </a:lnTo>
                <a:lnTo>
                  <a:pt x="722" y="1158"/>
                </a:lnTo>
                <a:lnTo>
                  <a:pt x="726" y="1160"/>
                </a:lnTo>
                <a:lnTo>
                  <a:pt x="730" y="1162"/>
                </a:lnTo>
                <a:lnTo>
                  <a:pt x="734" y="1163"/>
                </a:lnTo>
                <a:lnTo>
                  <a:pt x="738" y="1164"/>
                </a:lnTo>
                <a:lnTo>
                  <a:pt x="741" y="1166"/>
                </a:lnTo>
                <a:lnTo>
                  <a:pt x="745" y="1167"/>
                </a:lnTo>
                <a:lnTo>
                  <a:pt x="752" y="1169"/>
                </a:lnTo>
                <a:lnTo>
                  <a:pt x="759" y="1170"/>
                </a:lnTo>
                <a:lnTo>
                  <a:pt x="766" y="1171"/>
                </a:lnTo>
                <a:lnTo>
                  <a:pt x="773" y="1171"/>
                </a:lnTo>
                <a:lnTo>
                  <a:pt x="780" y="1171"/>
                </a:lnTo>
                <a:lnTo>
                  <a:pt x="787" y="1171"/>
                </a:lnTo>
                <a:lnTo>
                  <a:pt x="794" y="1170"/>
                </a:lnTo>
                <a:lnTo>
                  <a:pt x="801" y="1170"/>
                </a:lnTo>
                <a:lnTo>
                  <a:pt x="808" y="1169"/>
                </a:lnTo>
                <a:lnTo>
                  <a:pt x="815" y="1166"/>
                </a:lnTo>
                <a:lnTo>
                  <a:pt x="820" y="1164"/>
                </a:lnTo>
                <a:lnTo>
                  <a:pt x="827" y="1162"/>
                </a:lnTo>
                <a:lnTo>
                  <a:pt x="833" y="1159"/>
                </a:lnTo>
                <a:lnTo>
                  <a:pt x="840" y="1156"/>
                </a:lnTo>
                <a:lnTo>
                  <a:pt x="845" y="1152"/>
                </a:lnTo>
                <a:lnTo>
                  <a:pt x="851" y="1149"/>
                </a:lnTo>
                <a:lnTo>
                  <a:pt x="856" y="1145"/>
                </a:lnTo>
                <a:lnTo>
                  <a:pt x="862" y="1141"/>
                </a:lnTo>
                <a:lnTo>
                  <a:pt x="867" y="1135"/>
                </a:lnTo>
                <a:lnTo>
                  <a:pt x="871" y="1131"/>
                </a:lnTo>
                <a:lnTo>
                  <a:pt x="877" y="1126"/>
                </a:lnTo>
                <a:lnTo>
                  <a:pt x="881" y="1120"/>
                </a:lnTo>
                <a:lnTo>
                  <a:pt x="885" y="1115"/>
                </a:lnTo>
                <a:lnTo>
                  <a:pt x="890" y="1108"/>
                </a:lnTo>
                <a:lnTo>
                  <a:pt x="894" y="1102"/>
                </a:lnTo>
                <a:lnTo>
                  <a:pt x="896" y="1095"/>
                </a:lnTo>
                <a:lnTo>
                  <a:pt x="901" y="1088"/>
                </a:lnTo>
                <a:lnTo>
                  <a:pt x="903" y="1081"/>
                </a:lnTo>
                <a:lnTo>
                  <a:pt x="906" y="1074"/>
                </a:lnTo>
                <a:lnTo>
                  <a:pt x="908" y="1068"/>
                </a:lnTo>
                <a:lnTo>
                  <a:pt x="910" y="1059"/>
                </a:lnTo>
                <a:lnTo>
                  <a:pt x="912" y="1052"/>
                </a:lnTo>
                <a:lnTo>
                  <a:pt x="913" y="1048"/>
                </a:lnTo>
                <a:lnTo>
                  <a:pt x="913" y="1041"/>
                </a:lnTo>
                <a:lnTo>
                  <a:pt x="914" y="1034"/>
                </a:lnTo>
                <a:lnTo>
                  <a:pt x="914" y="1030"/>
                </a:lnTo>
                <a:lnTo>
                  <a:pt x="914" y="1027"/>
                </a:lnTo>
                <a:lnTo>
                  <a:pt x="914" y="1023"/>
                </a:lnTo>
                <a:lnTo>
                  <a:pt x="916" y="1020"/>
                </a:lnTo>
                <a:lnTo>
                  <a:pt x="916" y="1016"/>
                </a:lnTo>
                <a:lnTo>
                  <a:pt x="916" y="1014"/>
                </a:lnTo>
                <a:lnTo>
                  <a:pt x="914" y="1011"/>
                </a:lnTo>
                <a:lnTo>
                  <a:pt x="914" y="1007"/>
                </a:lnTo>
                <a:lnTo>
                  <a:pt x="914" y="1004"/>
                </a:lnTo>
                <a:lnTo>
                  <a:pt x="914" y="1000"/>
                </a:lnTo>
                <a:lnTo>
                  <a:pt x="914" y="997"/>
                </a:lnTo>
                <a:lnTo>
                  <a:pt x="916" y="998"/>
                </a:lnTo>
                <a:lnTo>
                  <a:pt x="917" y="998"/>
                </a:lnTo>
                <a:lnTo>
                  <a:pt x="919" y="1000"/>
                </a:lnTo>
                <a:lnTo>
                  <a:pt x="920" y="1001"/>
                </a:lnTo>
                <a:lnTo>
                  <a:pt x="923" y="1002"/>
                </a:lnTo>
                <a:lnTo>
                  <a:pt x="924" y="1004"/>
                </a:lnTo>
                <a:lnTo>
                  <a:pt x="926" y="1004"/>
                </a:lnTo>
                <a:lnTo>
                  <a:pt x="927" y="1005"/>
                </a:lnTo>
                <a:lnTo>
                  <a:pt x="928" y="1007"/>
                </a:lnTo>
                <a:lnTo>
                  <a:pt x="931" y="1008"/>
                </a:lnTo>
                <a:lnTo>
                  <a:pt x="933" y="1008"/>
                </a:lnTo>
                <a:lnTo>
                  <a:pt x="934" y="1009"/>
                </a:lnTo>
                <a:lnTo>
                  <a:pt x="935" y="1011"/>
                </a:lnTo>
                <a:lnTo>
                  <a:pt x="938" y="1011"/>
                </a:lnTo>
                <a:lnTo>
                  <a:pt x="939" y="1012"/>
                </a:lnTo>
                <a:lnTo>
                  <a:pt x="941" y="1014"/>
                </a:lnTo>
                <a:lnTo>
                  <a:pt x="944" y="1014"/>
                </a:lnTo>
                <a:lnTo>
                  <a:pt x="949" y="1016"/>
                </a:lnTo>
                <a:lnTo>
                  <a:pt x="951" y="1018"/>
                </a:lnTo>
                <a:lnTo>
                  <a:pt x="952" y="1018"/>
                </a:lnTo>
                <a:lnTo>
                  <a:pt x="955" y="1019"/>
                </a:lnTo>
                <a:lnTo>
                  <a:pt x="956" y="1019"/>
                </a:lnTo>
                <a:lnTo>
                  <a:pt x="957" y="1020"/>
                </a:lnTo>
                <a:lnTo>
                  <a:pt x="960" y="1020"/>
                </a:lnTo>
                <a:lnTo>
                  <a:pt x="962" y="1022"/>
                </a:lnTo>
                <a:lnTo>
                  <a:pt x="964" y="1022"/>
                </a:lnTo>
                <a:lnTo>
                  <a:pt x="966" y="1023"/>
                </a:lnTo>
                <a:lnTo>
                  <a:pt x="967" y="1023"/>
                </a:lnTo>
                <a:lnTo>
                  <a:pt x="970" y="1025"/>
                </a:lnTo>
                <a:lnTo>
                  <a:pt x="971" y="1025"/>
                </a:lnTo>
                <a:lnTo>
                  <a:pt x="981" y="1027"/>
                </a:lnTo>
                <a:lnTo>
                  <a:pt x="989" y="1029"/>
                </a:lnTo>
                <a:lnTo>
                  <a:pt x="999" y="1030"/>
                </a:lnTo>
                <a:lnTo>
                  <a:pt x="1007" y="1030"/>
                </a:lnTo>
                <a:lnTo>
                  <a:pt x="1016" y="1030"/>
                </a:lnTo>
                <a:lnTo>
                  <a:pt x="1025" y="1030"/>
                </a:lnTo>
                <a:lnTo>
                  <a:pt x="1034" y="1029"/>
                </a:lnTo>
                <a:lnTo>
                  <a:pt x="1042" y="1027"/>
                </a:lnTo>
                <a:lnTo>
                  <a:pt x="1052" y="1026"/>
                </a:lnTo>
                <a:lnTo>
                  <a:pt x="1060" y="1023"/>
                </a:lnTo>
                <a:lnTo>
                  <a:pt x="1068" y="1020"/>
                </a:lnTo>
                <a:lnTo>
                  <a:pt x="1075" y="1018"/>
                </a:lnTo>
                <a:lnTo>
                  <a:pt x="1084" y="1014"/>
                </a:lnTo>
                <a:lnTo>
                  <a:pt x="1092" y="1009"/>
                </a:lnTo>
                <a:lnTo>
                  <a:pt x="1099" y="1005"/>
                </a:lnTo>
                <a:lnTo>
                  <a:pt x="1107" y="1000"/>
                </a:lnTo>
                <a:lnTo>
                  <a:pt x="1114" y="996"/>
                </a:lnTo>
                <a:lnTo>
                  <a:pt x="1121" y="990"/>
                </a:lnTo>
                <a:lnTo>
                  <a:pt x="1128" y="983"/>
                </a:lnTo>
                <a:lnTo>
                  <a:pt x="1134" y="978"/>
                </a:lnTo>
                <a:lnTo>
                  <a:pt x="1141" y="971"/>
                </a:lnTo>
                <a:lnTo>
                  <a:pt x="1146" y="964"/>
                </a:lnTo>
                <a:lnTo>
                  <a:pt x="1152" y="955"/>
                </a:lnTo>
                <a:lnTo>
                  <a:pt x="1157" y="948"/>
                </a:lnTo>
                <a:lnTo>
                  <a:pt x="1163" y="940"/>
                </a:lnTo>
                <a:lnTo>
                  <a:pt x="1167" y="932"/>
                </a:lnTo>
                <a:lnTo>
                  <a:pt x="1171" y="924"/>
                </a:lnTo>
                <a:lnTo>
                  <a:pt x="1175" y="914"/>
                </a:lnTo>
                <a:lnTo>
                  <a:pt x="1178" y="904"/>
                </a:lnTo>
                <a:lnTo>
                  <a:pt x="1182" y="896"/>
                </a:lnTo>
                <a:lnTo>
                  <a:pt x="1185" y="885"/>
                </a:lnTo>
                <a:lnTo>
                  <a:pt x="1186" y="875"/>
                </a:lnTo>
                <a:lnTo>
                  <a:pt x="1188" y="868"/>
                </a:lnTo>
                <a:lnTo>
                  <a:pt x="1189" y="863"/>
                </a:lnTo>
                <a:lnTo>
                  <a:pt x="1191" y="856"/>
                </a:lnTo>
                <a:lnTo>
                  <a:pt x="1191" y="849"/>
                </a:lnTo>
                <a:lnTo>
                  <a:pt x="1191" y="842"/>
                </a:lnTo>
                <a:lnTo>
                  <a:pt x="1192" y="836"/>
                </a:lnTo>
                <a:lnTo>
                  <a:pt x="1192" y="829"/>
                </a:lnTo>
                <a:lnTo>
                  <a:pt x="1192" y="822"/>
                </a:lnTo>
                <a:lnTo>
                  <a:pt x="1191" y="817"/>
                </a:lnTo>
                <a:lnTo>
                  <a:pt x="1191" y="810"/>
                </a:lnTo>
                <a:lnTo>
                  <a:pt x="1191" y="804"/>
                </a:lnTo>
                <a:lnTo>
                  <a:pt x="1189" y="798"/>
                </a:lnTo>
                <a:lnTo>
                  <a:pt x="1188" y="791"/>
                </a:lnTo>
                <a:lnTo>
                  <a:pt x="1186" y="785"/>
                </a:lnTo>
                <a:lnTo>
                  <a:pt x="1185" y="778"/>
                </a:lnTo>
                <a:lnTo>
                  <a:pt x="1184" y="773"/>
                </a:lnTo>
                <a:lnTo>
                  <a:pt x="1182" y="767"/>
                </a:lnTo>
                <a:lnTo>
                  <a:pt x="1181" y="760"/>
                </a:lnTo>
                <a:lnTo>
                  <a:pt x="1178" y="755"/>
                </a:lnTo>
                <a:lnTo>
                  <a:pt x="1177" y="749"/>
                </a:lnTo>
                <a:lnTo>
                  <a:pt x="1174" y="744"/>
                </a:lnTo>
                <a:lnTo>
                  <a:pt x="1171" y="738"/>
                </a:lnTo>
                <a:lnTo>
                  <a:pt x="1168" y="732"/>
                </a:lnTo>
                <a:lnTo>
                  <a:pt x="1166" y="727"/>
                </a:lnTo>
                <a:lnTo>
                  <a:pt x="1163" y="721"/>
                </a:lnTo>
                <a:lnTo>
                  <a:pt x="1160" y="716"/>
                </a:lnTo>
                <a:lnTo>
                  <a:pt x="1157" y="710"/>
                </a:lnTo>
                <a:lnTo>
                  <a:pt x="1153" y="706"/>
                </a:lnTo>
                <a:lnTo>
                  <a:pt x="1150" y="701"/>
                </a:lnTo>
                <a:lnTo>
                  <a:pt x="1146" y="696"/>
                </a:lnTo>
                <a:lnTo>
                  <a:pt x="1142" y="691"/>
                </a:lnTo>
                <a:lnTo>
                  <a:pt x="1138" y="687"/>
                </a:lnTo>
                <a:lnTo>
                  <a:pt x="1143" y="684"/>
                </a:lnTo>
                <a:lnTo>
                  <a:pt x="1149" y="683"/>
                </a:lnTo>
                <a:lnTo>
                  <a:pt x="1154" y="680"/>
                </a:lnTo>
                <a:lnTo>
                  <a:pt x="1160" y="677"/>
                </a:lnTo>
                <a:lnTo>
                  <a:pt x="1166" y="674"/>
                </a:lnTo>
                <a:lnTo>
                  <a:pt x="1170" y="670"/>
                </a:lnTo>
                <a:lnTo>
                  <a:pt x="1175" y="667"/>
                </a:lnTo>
                <a:lnTo>
                  <a:pt x="1181" y="663"/>
                </a:lnTo>
                <a:lnTo>
                  <a:pt x="1185" y="659"/>
                </a:lnTo>
                <a:lnTo>
                  <a:pt x="1191" y="655"/>
                </a:lnTo>
                <a:lnTo>
                  <a:pt x="1195" y="651"/>
                </a:lnTo>
                <a:lnTo>
                  <a:pt x="1199" y="647"/>
                </a:lnTo>
                <a:lnTo>
                  <a:pt x="1204" y="642"/>
                </a:lnTo>
                <a:lnTo>
                  <a:pt x="1209" y="637"/>
                </a:lnTo>
                <a:lnTo>
                  <a:pt x="1213" y="631"/>
                </a:lnTo>
                <a:lnTo>
                  <a:pt x="1217" y="627"/>
                </a:lnTo>
                <a:lnTo>
                  <a:pt x="1221" y="622"/>
                </a:lnTo>
                <a:lnTo>
                  <a:pt x="1225" y="616"/>
                </a:lnTo>
                <a:lnTo>
                  <a:pt x="1228" y="609"/>
                </a:lnTo>
                <a:lnTo>
                  <a:pt x="1232" y="604"/>
                </a:lnTo>
                <a:lnTo>
                  <a:pt x="1236" y="598"/>
                </a:lnTo>
                <a:lnTo>
                  <a:pt x="1239" y="591"/>
                </a:lnTo>
                <a:lnTo>
                  <a:pt x="1242" y="584"/>
                </a:lnTo>
                <a:lnTo>
                  <a:pt x="1246" y="579"/>
                </a:lnTo>
                <a:lnTo>
                  <a:pt x="1249" y="572"/>
                </a:lnTo>
                <a:lnTo>
                  <a:pt x="1252" y="565"/>
                </a:lnTo>
                <a:lnTo>
                  <a:pt x="1254" y="558"/>
                </a:lnTo>
                <a:lnTo>
                  <a:pt x="1256" y="550"/>
                </a:lnTo>
                <a:lnTo>
                  <a:pt x="1259" y="543"/>
                </a:lnTo>
                <a:lnTo>
                  <a:pt x="1261" y="536"/>
                </a:lnTo>
                <a:lnTo>
                  <a:pt x="1263" y="528"/>
                </a:lnTo>
                <a:lnTo>
                  <a:pt x="1264" y="519"/>
                </a:lnTo>
                <a:lnTo>
                  <a:pt x="1267" y="510"/>
                </a:lnTo>
                <a:lnTo>
                  <a:pt x="1268" y="498"/>
                </a:lnTo>
                <a:lnTo>
                  <a:pt x="1270" y="487"/>
                </a:lnTo>
                <a:lnTo>
                  <a:pt x="1270" y="476"/>
                </a:lnTo>
                <a:lnTo>
                  <a:pt x="1270" y="465"/>
                </a:lnTo>
                <a:lnTo>
                  <a:pt x="1270" y="456"/>
                </a:lnTo>
                <a:lnTo>
                  <a:pt x="1270" y="445"/>
                </a:lnTo>
                <a:lnTo>
                  <a:pt x="1268" y="435"/>
                </a:lnTo>
                <a:lnTo>
                  <a:pt x="1267" y="424"/>
                </a:lnTo>
                <a:lnTo>
                  <a:pt x="1265" y="414"/>
                </a:lnTo>
                <a:lnTo>
                  <a:pt x="1264" y="404"/>
                </a:lnTo>
                <a:lnTo>
                  <a:pt x="1261" y="395"/>
                </a:lnTo>
                <a:lnTo>
                  <a:pt x="1259" y="385"/>
                </a:lnTo>
                <a:lnTo>
                  <a:pt x="1256" y="377"/>
                </a:lnTo>
                <a:lnTo>
                  <a:pt x="1253" y="367"/>
                </a:lnTo>
                <a:lnTo>
                  <a:pt x="1249" y="359"/>
                </a:lnTo>
                <a:lnTo>
                  <a:pt x="1245" y="350"/>
                </a:lnTo>
                <a:lnTo>
                  <a:pt x="1240" y="342"/>
                </a:lnTo>
                <a:lnTo>
                  <a:pt x="1236" y="334"/>
                </a:lnTo>
                <a:lnTo>
                  <a:pt x="1231" y="327"/>
                </a:lnTo>
                <a:lnTo>
                  <a:pt x="1225" y="320"/>
                </a:lnTo>
                <a:lnTo>
                  <a:pt x="1220" y="313"/>
                </a:lnTo>
                <a:lnTo>
                  <a:pt x="1214" y="306"/>
                </a:lnTo>
                <a:lnTo>
                  <a:pt x="1209" y="301"/>
                </a:lnTo>
                <a:lnTo>
                  <a:pt x="1202" y="295"/>
                </a:lnTo>
                <a:lnTo>
                  <a:pt x="1195" y="289"/>
                </a:lnTo>
                <a:lnTo>
                  <a:pt x="1189" y="285"/>
                </a:lnTo>
                <a:lnTo>
                  <a:pt x="1181" y="281"/>
                </a:lnTo>
                <a:lnTo>
                  <a:pt x="1174" y="277"/>
                </a:lnTo>
                <a:lnTo>
                  <a:pt x="1167" y="273"/>
                </a:lnTo>
                <a:lnTo>
                  <a:pt x="1159" y="270"/>
                </a:lnTo>
                <a:lnTo>
                  <a:pt x="1150" y="269"/>
                </a:lnTo>
                <a:lnTo>
                  <a:pt x="1149" y="269"/>
                </a:lnTo>
                <a:lnTo>
                  <a:pt x="1148" y="267"/>
                </a:lnTo>
                <a:lnTo>
                  <a:pt x="1146" y="267"/>
                </a:lnTo>
                <a:lnTo>
                  <a:pt x="1142" y="267"/>
                </a:lnTo>
                <a:lnTo>
                  <a:pt x="1141" y="266"/>
                </a:lnTo>
                <a:lnTo>
                  <a:pt x="1136" y="266"/>
                </a:lnTo>
                <a:lnTo>
                  <a:pt x="1135" y="266"/>
                </a:lnTo>
                <a:lnTo>
                  <a:pt x="1129" y="265"/>
                </a:lnTo>
                <a:lnTo>
                  <a:pt x="1128" y="265"/>
                </a:lnTo>
                <a:lnTo>
                  <a:pt x="1127" y="265"/>
                </a:lnTo>
                <a:lnTo>
                  <a:pt x="1124" y="265"/>
                </a:lnTo>
                <a:lnTo>
                  <a:pt x="1125" y="262"/>
                </a:lnTo>
                <a:lnTo>
                  <a:pt x="1125" y="259"/>
                </a:lnTo>
                <a:lnTo>
                  <a:pt x="1125" y="256"/>
                </a:lnTo>
                <a:lnTo>
                  <a:pt x="1125" y="253"/>
                </a:lnTo>
                <a:lnTo>
                  <a:pt x="1125" y="251"/>
                </a:lnTo>
                <a:lnTo>
                  <a:pt x="1125" y="248"/>
                </a:lnTo>
                <a:lnTo>
                  <a:pt x="1125" y="242"/>
                </a:lnTo>
                <a:lnTo>
                  <a:pt x="1125" y="240"/>
                </a:lnTo>
                <a:lnTo>
                  <a:pt x="1124" y="237"/>
                </a:lnTo>
                <a:lnTo>
                  <a:pt x="1124" y="234"/>
                </a:lnTo>
                <a:lnTo>
                  <a:pt x="1124" y="231"/>
                </a:lnTo>
                <a:lnTo>
                  <a:pt x="1124" y="226"/>
                </a:lnTo>
                <a:lnTo>
                  <a:pt x="1123" y="220"/>
                </a:lnTo>
                <a:lnTo>
                  <a:pt x="1120" y="208"/>
                </a:lnTo>
                <a:lnTo>
                  <a:pt x="1117" y="194"/>
                </a:lnTo>
                <a:lnTo>
                  <a:pt x="1113" y="183"/>
                </a:lnTo>
                <a:lnTo>
                  <a:pt x="1109" y="170"/>
                </a:lnTo>
                <a:lnTo>
                  <a:pt x="1103" y="158"/>
                </a:lnTo>
                <a:lnTo>
                  <a:pt x="1098" y="147"/>
                </a:lnTo>
                <a:lnTo>
                  <a:pt x="1091" y="136"/>
                </a:lnTo>
                <a:lnTo>
                  <a:pt x="1084" y="126"/>
                </a:lnTo>
                <a:lnTo>
                  <a:pt x="1075" y="115"/>
                </a:lnTo>
                <a:lnTo>
                  <a:pt x="1067" y="105"/>
                </a:lnTo>
                <a:lnTo>
                  <a:pt x="1057" y="96"/>
                </a:lnTo>
                <a:lnTo>
                  <a:pt x="1048" y="86"/>
                </a:lnTo>
                <a:lnTo>
                  <a:pt x="1038" y="78"/>
                </a:lnTo>
                <a:lnTo>
                  <a:pt x="1027" y="68"/>
                </a:lnTo>
                <a:lnTo>
                  <a:pt x="1016" y="61"/>
                </a:lnTo>
                <a:lnTo>
                  <a:pt x="1005" y="53"/>
                </a:lnTo>
                <a:lnTo>
                  <a:pt x="992" y="46"/>
                </a:lnTo>
                <a:lnTo>
                  <a:pt x="980" y="39"/>
                </a:lnTo>
                <a:lnTo>
                  <a:pt x="967" y="33"/>
                </a:lnTo>
                <a:lnTo>
                  <a:pt x="955" y="28"/>
                </a:lnTo>
                <a:lnTo>
                  <a:pt x="941" y="22"/>
                </a:lnTo>
                <a:lnTo>
                  <a:pt x="927" y="17"/>
                </a:lnTo>
                <a:lnTo>
                  <a:pt x="913" y="13"/>
                </a:lnTo>
                <a:lnTo>
                  <a:pt x="899" y="10"/>
                </a:lnTo>
                <a:lnTo>
                  <a:pt x="884" y="7"/>
                </a:lnTo>
                <a:lnTo>
                  <a:pt x="869" y="4"/>
                </a:lnTo>
                <a:lnTo>
                  <a:pt x="855" y="3"/>
                </a:lnTo>
                <a:lnTo>
                  <a:pt x="840" y="1"/>
                </a:lnTo>
                <a:lnTo>
                  <a:pt x="823" y="0"/>
                </a:lnTo>
                <a:lnTo>
                  <a:pt x="808" y="0"/>
                </a:lnTo>
                <a:lnTo>
                  <a:pt x="792" y="1"/>
                </a:lnTo>
                <a:lnTo>
                  <a:pt x="777" y="3"/>
                </a:lnTo>
                <a:lnTo>
                  <a:pt x="769" y="3"/>
                </a:lnTo>
                <a:lnTo>
                  <a:pt x="762" y="4"/>
                </a:lnTo>
                <a:lnTo>
                  <a:pt x="755" y="6"/>
                </a:lnTo>
                <a:lnTo>
                  <a:pt x="747" y="7"/>
                </a:lnTo>
                <a:lnTo>
                  <a:pt x="740" y="8"/>
                </a:lnTo>
                <a:lnTo>
                  <a:pt x="733" y="10"/>
                </a:lnTo>
                <a:lnTo>
                  <a:pt x="726" y="11"/>
                </a:lnTo>
                <a:lnTo>
                  <a:pt x="719" y="14"/>
                </a:lnTo>
                <a:lnTo>
                  <a:pt x="712" y="15"/>
                </a:lnTo>
                <a:lnTo>
                  <a:pt x="705" y="18"/>
                </a:lnTo>
                <a:lnTo>
                  <a:pt x="698" y="19"/>
                </a:lnTo>
                <a:lnTo>
                  <a:pt x="691" y="22"/>
                </a:lnTo>
                <a:lnTo>
                  <a:pt x="684" y="25"/>
                </a:lnTo>
                <a:lnTo>
                  <a:pt x="679" y="28"/>
                </a:lnTo>
                <a:lnTo>
                  <a:pt x="672" y="31"/>
                </a:lnTo>
                <a:lnTo>
                  <a:pt x="665" y="33"/>
                </a:lnTo>
                <a:lnTo>
                  <a:pt x="659" y="36"/>
                </a:lnTo>
                <a:lnTo>
                  <a:pt x="652" y="39"/>
                </a:lnTo>
                <a:lnTo>
                  <a:pt x="647" y="43"/>
                </a:lnTo>
                <a:lnTo>
                  <a:pt x="641" y="46"/>
                </a:lnTo>
                <a:lnTo>
                  <a:pt x="636" y="49"/>
                </a:lnTo>
                <a:lnTo>
                  <a:pt x="630" y="53"/>
                </a:lnTo>
                <a:lnTo>
                  <a:pt x="625" y="57"/>
                </a:lnTo>
                <a:lnTo>
                  <a:pt x="619" y="60"/>
                </a:lnTo>
                <a:lnTo>
                  <a:pt x="613" y="64"/>
                </a:lnTo>
                <a:lnTo>
                  <a:pt x="608" y="68"/>
                </a:lnTo>
                <a:lnTo>
                  <a:pt x="602" y="72"/>
                </a:lnTo>
                <a:lnTo>
                  <a:pt x="598" y="76"/>
                </a:lnTo>
                <a:lnTo>
                  <a:pt x="593" y="80"/>
                </a:lnTo>
                <a:lnTo>
                  <a:pt x="589" y="85"/>
                </a:lnTo>
                <a:lnTo>
                  <a:pt x="584" y="89"/>
                </a:lnTo>
                <a:lnTo>
                  <a:pt x="579" y="93"/>
                </a:lnTo>
                <a:close/>
              </a:path>
            </a:pathLst>
          </a:custGeom>
          <a:solidFill>
            <a:srgbClr val="C5D9ED"/>
          </a:solidFill>
          <a:ln w="9525">
            <a:noFill/>
            <a:round/>
            <a:headEnd/>
            <a:tailEnd/>
          </a:ln>
        </p:spPr>
        <p:txBody>
          <a:bodyPr/>
          <a:lstStyle/>
          <a:p>
            <a:endParaRPr lang="en-US">
              <a:latin typeface="Arial" pitchFamily="34" charset="0"/>
              <a:cs typeface="Arial" pitchFamily="34" charset="0"/>
            </a:endParaRPr>
          </a:p>
        </p:txBody>
      </p:sp>
      <p:sp>
        <p:nvSpPr>
          <p:cNvPr id="66570" name="Rectangle 27"/>
          <p:cNvSpPr>
            <a:spLocks noChangeArrowheads="1"/>
          </p:cNvSpPr>
          <p:nvPr/>
        </p:nvSpPr>
        <p:spPr bwMode="auto">
          <a:xfrm>
            <a:off x="7463982" y="1233212"/>
            <a:ext cx="735415"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dirty="0">
                <a:solidFill>
                  <a:srgbClr val="000000"/>
                </a:solidFill>
                <a:latin typeface="Arial" pitchFamily="34" charset="0"/>
                <a:cs typeface="Arial" pitchFamily="34" charset="0"/>
              </a:rPr>
              <a:t>IP Phone</a:t>
            </a:r>
            <a:endParaRPr lang="zh-CN" altLang="en-US" sz="2700" dirty="0">
              <a:latin typeface="Arial" pitchFamily="34" charset="0"/>
              <a:cs typeface="Arial" pitchFamily="34" charset="0"/>
            </a:endParaRPr>
          </a:p>
        </p:txBody>
      </p:sp>
      <p:sp>
        <p:nvSpPr>
          <p:cNvPr id="66571" name="Rectangle 28"/>
          <p:cNvSpPr>
            <a:spLocks noChangeArrowheads="1"/>
          </p:cNvSpPr>
          <p:nvPr/>
        </p:nvSpPr>
        <p:spPr bwMode="auto">
          <a:xfrm>
            <a:off x="4063697" y="1329918"/>
            <a:ext cx="1027775"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dirty="0">
                <a:solidFill>
                  <a:srgbClr val="000000"/>
                </a:solidFill>
                <a:latin typeface="Arial" pitchFamily="34" charset="0"/>
                <a:cs typeface="Arial" pitchFamily="34" charset="0"/>
              </a:rPr>
              <a:t>Fax Machine</a:t>
            </a:r>
            <a:endParaRPr lang="zh-CN" altLang="en-US" sz="2700" dirty="0">
              <a:latin typeface="Arial" pitchFamily="34" charset="0"/>
              <a:cs typeface="Arial" pitchFamily="34" charset="0"/>
            </a:endParaRPr>
          </a:p>
        </p:txBody>
      </p:sp>
      <p:sp>
        <p:nvSpPr>
          <p:cNvPr id="66572" name="Rectangle 29"/>
          <p:cNvSpPr>
            <a:spLocks noChangeArrowheads="1"/>
          </p:cNvSpPr>
          <p:nvPr/>
        </p:nvSpPr>
        <p:spPr bwMode="auto">
          <a:xfrm>
            <a:off x="5964236" y="2966280"/>
            <a:ext cx="538872"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a:solidFill>
                  <a:srgbClr val="000000"/>
                </a:solidFill>
                <a:latin typeface="Arial" pitchFamily="34" charset="0"/>
                <a:cs typeface="Arial" pitchFamily="34" charset="0"/>
              </a:rPr>
              <a:t>Router</a:t>
            </a:r>
            <a:endParaRPr lang="zh-CN" altLang="en-US" sz="2700">
              <a:latin typeface="Arial" pitchFamily="34" charset="0"/>
              <a:cs typeface="Arial" pitchFamily="34" charset="0"/>
            </a:endParaRPr>
          </a:p>
        </p:txBody>
      </p:sp>
      <p:sp>
        <p:nvSpPr>
          <p:cNvPr id="66573" name="Freeform 31"/>
          <p:cNvSpPr>
            <a:spLocks noEditPoints="1"/>
          </p:cNvSpPr>
          <p:nvPr/>
        </p:nvSpPr>
        <p:spPr bwMode="auto">
          <a:xfrm>
            <a:off x="5610225" y="1675927"/>
            <a:ext cx="1117600" cy="691937"/>
          </a:xfrm>
          <a:custGeom>
            <a:avLst/>
            <a:gdLst>
              <a:gd name="T0" fmla="*/ 2147483647 w 623"/>
              <a:gd name="T1" fmla="*/ 2147483647 h 311"/>
              <a:gd name="T2" fmla="*/ 2147483647 w 623"/>
              <a:gd name="T3" fmla="*/ 2147483647 h 311"/>
              <a:gd name="T4" fmla="*/ 2147483647 w 623"/>
              <a:gd name="T5" fmla="*/ 2147483647 h 311"/>
              <a:gd name="T6" fmla="*/ 2147483647 w 623"/>
              <a:gd name="T7" fmla="*/ 2147483647 h 311"/>
              <a:gd name="T8" fmla="*/ 2147483647 w 623"/>
              <a:gd name="T9" fmla="*/ 2147483647 h 311"/>
              <a:gd name="T10" fmla="*/ 2147483647 w 623"/>
              <a:gd name="T11" fmla="*/ 2147483647 h 311"/>
              <a:gd name="T12" fmla="*/ 2147483647 w 623"/>
              <a:gd name="T13" fmla="*/ 2147483647 h 311"/>
              <a:gd name="T14" fmla="*/ 2147483647 w 623"/>
              <a:gd name="T15" fmla="*/ 2147483647 h 311"/>
              <a:gd name="T16" fmla="*/ 2147483647 w 623"/>
              <a:gd name="T17" fmla="*/ 2147483647 h 311"/>
              <a:gd name="T18" fmla="*/ 2147483647 w 623"/>
              <a:gd name="T19" fmla="*/ 2147483647 h 311"/>
              <a:gd name="T20" fmla="*/ 2147483647 w 623"/>
              <a:gd name="T21" fmla="*/ 2147483647 h 311"/>
              <a:gd name="T22" fmla="*/ 2147483647 w 623"/>
              <a:gd name="T23" fmla="*/ 2147483647 h 311"/>
              <a:gd name="T24" fmla="*/ 2147483647 w 623"/>
              <a:gd name="T25" fmla="*/ 2147483647 h 311"/>
              <a:gd name="T26" fmla="*/ 2147483647 w 623"/>
              <a:gd name="T27" fmla="*/ 2147483647 h 311"/>
              <a:gd name="T28" fmla="*/ 2147483647 w 623"/>
              <a:gd name="T29" fmla="*/ 2147483647 h 311"/>
              <a:gd name="T30" fmla="*/ 2147483647 w 623"/>
              <a:gd name="T31" fmla="*/ 2147483647 h 311"/>
              <a:gd name="T32" fmla="*/ 2147483647 w 623"/>
              <a:gd name="T33" fmla="*/ 2147483647 h 311"/>
              <a:gd name="T34" fmla="*/ 2147483647 w 623"/>
              <a:gd name="T35" fmla="*/ 2147483647 h 311"/>
              <a:gd name="T36" fmla="*/ 2147483647 w 623"/>
              <a:gd name="T37" fmla="*/ 2147483647 h 311"/>
              <a:gd name="T38" fmla="*/ 2147483647 w 623"/>
              <a:gd name="T39" fmla="*/ 2147483647 h 311"/>
              <a:gd name="T40" fmla="*/ 2147483647 w 623"/>
              <a:gd name="T41" fmla="*/ 2147483647 h 311"/>
              <a:gd name="T42" fmla="*/ 2147483647 w 623"/>
              <a:gd name="T43" fmla="*/ 2147483647 h 311"/>
              <a:gd name="T44" fmla="*/ 2147483647 w 623"/>
              <a:gd name="T45" fmla="*/ 2147483647 h 311"/>
              <a:gd name="T46" fmla="*/ 2147483647 w 623"/>
              <a:gd name="T47" fmla="*/ 2147483647 h 311"/>
              <a:gd name="T48" fmla="*/ 2147483647 w 623"/>
              <a:gd name="T49" fmla="*/ 2147483647 h 311"/>
              <a:gd name="T50" fmla="*/ 2147483647 w 623"/>
              <a:gd name="T51" fmla="*/ 2147483647 h 311"/>
              <a:gd name="T52" fmla="*/ 2147483647 w 623"/>
              <a:gd name="T53" fmla="*/ 2147483647 h 311"/>
              <a:gd name="T54" fmla="*/ 2147483647 w 623"/>
              <a:gd name="T55" fmla="*/ 2147483647 h 311"/>
              <a:gd name="T56" fmla="*/ 2147483647 w 623"/>
              <a:gd name="T57" fmla="*/ 2147483647 h 311"/>
              <a:gd name="T58" fmla="*/ 2147483647 w 623"/>
              <a:gd name="T59" fmla="*/ 2147483647 h 311"/>
              <a:gd name="T60" fmla="*/ 2147483647 w 623"/>
              <a:gd name="T61" fmla="*/ 2147483647 h 311"/>
              <a:gd name="T62" fmla="*/ 2147483647 w 623"/>
              <a:gd name="T63" fmla="*/ 2147483647 h 311"/>
              <a:gd name="T64" fmla="*/ 2147483647 w 623"/>
              <a:gd name="T65" fmla="*/ 2147483647 h 311"/>
              <a:gd name="T66" fmla="*/ 2147483647 w 623"/>
              <a:gd name="T67" fmla="*/ 2147483647 h 311"/>
              <a:gd name="T68" fmla="*/ 2147483647 w 623"/>
              <a:gd name="T69" fmla="*/ 2147483647 h 311"/>
              <a:gd name="T70" fmla="*/ 2147483647 w 623"/>
              <a:gd name="T71" fmla="*/ 2147483647 h 311"/>
              <a:gd name="T72" fmla="*/ 2147483647 w 623"/>
              <a:gd name="T73" fmla="*/ 2147483647 h 311"/>
              <a:gd name="T74" fmla="*/ 2147483647 w 623"/>
              <a:gd name="T75" fmla="*/ 2147483647 h 311"/>
              <a:gd name="T76" fmla="*/ 2147483647 w 623"/>
              <a:gd name="T77" fmla="*/ 2147483647 h 311"/>
              <a:gd name="T78" fmla="*/ 2147483647 w 623"/>
              <a:gd name="T79" fmla="*/ 2147483647 h 311"/>
              <a:gd name="T80" fmla="*/ 2147483647 w 623"/>
              <a:gd name="T81" fmla="*/ 2147483647 h 311"/>
              <a:gd name="T82" fmla="*/ 2147483647 w 623"/>
              <a:gd name="T83" fmla="*/ 2147483647 h 311"/>
              <a:gd name="T84" fmla="*/ 2147483647 w 623"/>
              <a:gd name="T85" fmla="*/ 2147483647 h 311"/>
              <a:gd name="T86" fmla="*/ 2147483647 w 623"/>
              <a:gd name="T87" fmla="*/ 2147483647 h 311"/>
              <a:gd name="T88" fmla="*/ 2147483647 w 623"/>
              <a:gd name="T89" fmla="*/ 2147483647 h 311"/>
              <a:gd name="T90" fmla="*/ 2147483647 w 623"/>
              <a:gd name="T91" fmla="*/ 2147483647 h 311"/>
              <a:gd name="T92" fmla="*/ 2147483647 w 623"/>
              <a:gd name="T93" fmla="*/ 2147483647 h 311"/>
              <a:gd name="T94" fmla="*/ 2147483647 w 623"/>
              <a:gd name="T95" fmla="*/ 2147483647 h 311"/>
              <a:gd name="T96" fmla="*/ 2147483647 w 623"/>
              <a:gd name="T97" fmla="*/ 2147483647 h 311"/>
              <a:gd name="T98" fmla="*/ 2147483647 w 623"/>
              <a:gd name="T99" fmla="*/ 2147483647 h 311"/>
              <a:gd name="T100" fmla="*/ 2147483647 w 623"/>
              <a:gd name="T101" fmla="*/ 2147483647 h 311"/>
              <a:gd name="T102" fmla="*/ 2147483647 w 623"/>
              <a:gd name="T103" fmla="*/ 2147483647 h 311"/>
              <a:gd name="T104" fmla="*/ 2147483647 w 623"/>
              <a:gd name="T105" fmla="*/ 2147483647 h 311"/>
              <a:gd name="T106" fmla="*/ 2147483647 w 623"/>
              <a:gd name="T107" fmla="*/ 2147483647 h 311"/>
              <a:gd name="T108" fmla="*/ 2147483647 w 623"/>
              <a:gd name="T109" fmla="*/ 2147483647 h 311"/>
              <a:gd name="T110" fmla="*/ 2147483647 w 623"/>
              <a:gd name="T111" fmla="*/ 2147483647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3"/>
              <a:gd name="T169" fmla="*/ 0 h 311"/>
              <a:gd name="T170" fmla="*/ 623 w 623"/>
              <a:gd name="T171" fmla="*/ 311 h 3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3" h="311">
                <a:moveTo>
                  <a:pt x="72" y="112"/>
                </a:moveTo>
                <a:lnTo>
                  <a:pt x="79" y="108"/>
                </a:lnTo>
                <a:lnTo>
                  <a:pt x="72" y="112"/>
                </a:lnTo>
                <a:close/>
                <a:moveTo>
                  <a:pt x="62" y="116"/>
                </a:moveTo>
                <a:lnTo>
                  <a:pt x="72" y="112"/>
                </a:lnTo>
                <a:lnTo>
                  <a:pt x="62" y="116"/>
                </a:lnTo>
                <a:close/>
                <a:moveTo>
                  <a:pt x="72" y="112"/>
                </a:moveTo>
                <a:lnTo>
                  <a:pt x="55" y="120"/>
                </a:lnTo>
                <a:lnTo>
                  <a:pt x="41" y="130"/>
                </a:lnTo>
                <a:lnTo>
                  <a:pt x="29" y="138"/>
                </a:lnTo>
                <a:lnTo>
                  <a:pt x="20" y="147"/>
                </a:lnTo>
                <a:lnTo>
                  <a:pt x="12" y="154"/>
                </a:lnTo>
                <a:lnTo>
                  <a:pt x="7" y="162"/>
                </a:lnTo>
                <a:lnTo>
                  <a:pt x="2" y="167"/>
                </a:lnTo>
                <a:lnTo>
                  <a:pt x="1" y="174"/>
                </a:lnTo>
                <a:lnTo>
                  <a:pt x="0" y="181"/>
                </a:lnTo>
                <a:lnTo>
                  <a:pt x="1" y="187"/>
                </a:lnTo>
                <a:lnTo>
                  <a:pt x="2" y="192"/>
                </a:lnTo>
                <a:lnTo>
                  <a:pt x="5" y="198"/>
                </a:lnTo>
                <a:lnTo>
                  <a:pt x="11" y="202"/>
                </a:lnTo>
                <a:lnTo>
                  <a:pt x="15" y="208"/>
                </a:lnTo>
                <a:lnTo>
                  <a:pt x="27" y="214"/>
                </a:lnTo>
                <a:lnTo>
                  <a:pt x="34" y="219"/>
                </a:lnTo>
                <a:lnTo>
                  <a:pt x="59" y="228"/>
                </a:lnTo>
                <a:lnTo>
                  <a:pt x="68" y="230"/>
                </a:lnTo>
                <a:lnTo>
                  <a:pt x="84" y="234"/>
                </a:lnTo>
                <a:lnTo>
                  <a:pt x="98" y="238"/>
                </a:lnTo>
                <a:lnTo>
                  <a:pt x="105" y="239"/>
                </a:lnTo>
                <a:lnTo>
                  <a:pt x="111" y="239"/>
                </a:lnTo>
                <a:lnTo>
                  <a:pt x="116" y="241"/>
                </a:lnTo>
                <a:lnTo>
                  <a:pt x="123" y="242"/>
                </a:lnTo>
                <a:lnTo>
                  <a:pt x="126" y="242"/>
                </a:lnTo>
                <a:lnTo>
                  <a:pt x="133" y="253"/>
                </a:lnTo>
                <a:lnTo>
                  <a:pt x="138" y="264"/>
                </a:lnTo>
                <a:lnTo>
                  <a:pt x="147" y="273"/>
                </a:lnTo>
                <a:lnTo>
                  <a:pt x="154" y="281"/>
                </a:lnTo>
                <a:lnTo>
                  <a:pt x="162" y="288"/>
                </a:lnTo>
                <a:lnTo>
                  <a:pt x="170" y="293"/>
                </a:lnTo>
                <a:lnTo>
                  <a:pt x="180" y="298"/>
                </a:lnTo>
                <a:lnTo>
                  <a:pt x="188" y="302"/>
                </a:lnTo>
                <a:lnTo>
                  <a:pt x="198" y="306"/>
                </a:lnTo>
                <a:lnTo>
                  <a:pt x="208" y="307"/>
                </a:lnTo>
                <a:lnTo>
                  <a:pt x="217" y="310"/>
                </a:lnTo>
                <a:lnTo>
                  <a:pt x="227" y="310"/>
                </a:lnTo>
                <a:lnTo>
                  <a:pt x="237" y="311"/>
                </a:lnTo>
                <a:lnTo>
                  <a:pt x="258" y="310"/>
                </a:lnTo>
                <a:lnTo>
                  <a:pt x="267" y="309"/>
                </a:lnTo>
                <a:lnTo>
                  <a:pt x="277" y="307"/>
                </a:lnTo>
                <a:lnTo>
                  <a:pt x="303" y="302"/>
                </a:lnTo>
                <a:lnTo>
                  <a:pt x="320" y="296"/>
                </a:lnTo>
                <a:lnTo>
                  <a:pt x="327" y="293"/>
                </a:lnTo>
                <a:lnTo>
                  <a:pt x="340" y="289"/>
                </a:lnTo>
                <a:lnTo>
                  <a:pt x="351" y="285"/>
                </a:lnTo>
                <a:lnTo>
                  <a:pt x="355" y="282"/>
                </a:lnTo>
                <a:lnTo>
                  <a:pt x="358" y="281"/>
                </a:lnTo>
                <a:lnTo>
                  <a:pt x="362" y="280"/>
                </a:lnTo>
                <a:lnTo>
                  <a:pt x="384" y="282"/>
                </a:lnTo>
                <a:lnTo>
                  <a:pt x="403" y="285"/>
                </a:lnTo>
                <a:lnTo>
                  <a:pt x="421" y="286"/>
                </a:lnTo>
                <a:lnTo>
                  <a:pt x="438" y="286"/>
                </a:lnTo>
                <a:lnTo>
                  <a:pt x="453" y="286"/>
                </a:lnTo>
                <a:lnTo>
                  <a:pt x="467" y="285"/>
                </a:lnTo>
                <a:lnTo>
                  <a:pt x="480" y="284"/>
                </a:lnTo>
                <a:lnTo>
                  <a:pt x="492" y="281"/>
                </a:lnTo>
                <a:lnTo>
                  <a:pt x="502" y="278"/>
                </a:lnTo>
                <a:lnTo>
                  <a:pt x="512" y="275"/>
                </a:lnTo>
                <a:lnTo>
                  <a:pt x="518" y="271"/>
                </a:lnTo>
                <a:lnTo>
                  <a:pt x="527" y="267"/>
                </a:lnTo>
                <a:lnTo>
                  <a:pt x="532" y="262"/>
                </a:lnTo>
                <a:lnTo>
                  <a:pt x="543" y="252"/>
                </a:lnTo>
                <a:lnTo>
                  <a:pt x="548" y="246"/>
                </a:lnTo>
                <a:lnTo>
                  <a:pt x="550" y="241"/>
                </a:lnTo>
                <a:lnTo>
                  <a:pt x="553" y="235"/>
                </a:lnTo>
                <a:lnTo>
                  <a:pt x="556" y="224"/>
                </a:lnTo>
                <a:lnTo>
                  <a:pt x="557" y="214"/>
                </a:lnTo>
                <a:lnTo>
                  <a:pt x="557" y="201"/>
                </a:lnTo>
                <a:lnTo>
                  <a:pt x="557" y="196"/>
                </a:lnTo>
                <a:lnTo>
                  <a:pt x="557" y="192"/>
                </a:lnTo>
                <a:lnTo>
                  <a:pt x="556" y="190"/>
                </a:lnTo>
                <a:lnTo>
                  <a:pt x="556" y="188"/>
                </a:lnTo>
                <a:lnTo>
                  <a:pt x="555" y="185"/>
                </a:lnTo>
                <a:lnTo>
                  <a:pt x="555" y="184"/>
                </a:lnTo>
                <a:lnTo>
                  <a:pt x="571" y="177"/>
                </a:lnTo>
                <a:lnTo>
                  <a:pt x="584" y="169"/>
                </a:lnTo>
                <a:lnTo>
                  <a:pt x="596" y="162"/>
                </a:lnTo>
                <a:lnTo>
                  <a:pt x="604" y="155"/>
                </a:lnTo>
                <a:lnTo>
                  <a:pt x="613" y="148"/>
                </a:lnTo>
                <a:lnTo>
                  <a:pt x="617" y="141"/>
                </a:lnTo>
                <a:lnTo>
                  <a:pt x="620" y="136"/>
                </a:lnTo>
                <a:lnTo>
                  <a:pt x="623" y="129"/>
                </a:lnTo>
                <a:lnTo>
                  <a:pt x="623" y="123"/>
                </a:lnTo>
                <a:lnTo>
                  <a:pt x="620" y="118"/>
                </a:lnTo>
                <a:lnTo>
                  <a:pt x="617" y="112"/>
                </a:lnTo>
                <a:lnTo>
                  <a:pt x="614" y="108"/>
                </a:lnTo>
                <a:lnTo>
                  <a:pt x="610" y="102"/>
                </a:lnTo>
                <a:lnTo>
                  <a:pt x="603" y="98"/>
                </a:lnTo>
                <a:lnTo>
                  <a:pt x="596" y="94"/>
                </a:lnTo>
                <a:lnTo>
                  <a:pt x="582" y="86"/>
                </a:lnTo>
                <a:lnTo>
                  <a:pt x="574" y="83"/>
                </a:lnTo>
                <a:lnTo>
                  <a:pt x="566" y="79"/>
                </a:lnTo>
                <a:lnTo>
                  <a:pt x="557" y="76"/>
                </a:lnTo>
                <a:lnTo>
                  <a:pt x="548" y="73"/>
                </a:lnTo>
                <a:lnTo>
                  <a:pt x="532" y="68"/>
                </a:lnTo>
                <a:lnTo>
                  <a:pt x="524" y="66"/>
                </a:lnTo>
                <a:lnTo>
                  <a:pt x="516" y="64"/>
                </a:lnTo>
                <a:lnTo>
                  <a:pt x="509" y="62"/>
                </a:lnTo>
                <a:lnTo>
                  <a:pt x="503" y="61"/>
                </a:lnTo>
                <a:lnTo>
                  <a:pt x="498" y="59"/>
                </a:lnTo>
                <a:lnTo>
                  <a:pt x="492" y="59"/>
                </a:lnTo>
                <a:lnTo>
                  <a:pt x="489" y="58"/>
                </a:lnTo>
                <a:lnTo>
                  <a:pt x="488" y="58"/>
                </a:lnTo>
                <a:lnTo>
                  <a:pt x="482" y="51"/>
                </a:lnTo>
                <a:lnTo>
                  <a:pt x="477" y="44"/>
                </a:lnTo>
                <a:lnTo>
                  <a:pt x="471" y="39"/>
                </a:lnTo>
                <a:lnTo>
                  <a:pt x="466" y="33"/>
                </a:lnTo>
                <a:lnTo>
                  <a:pt x="460" y="28"/>
                </a:lnTo>
                <a:lnTo>
                  <a:pt x="455" y="23"/>
                </a:lnTo>
                <a:lnTo>
                  <a:pt x="448" y="19"/>
                </a:lnTo>
                <a:lnTo>
                  <a:pt x="435" y="12"/>
                </a:lnTo>
                <a:lnTo>
                  <a:pt x="428" y="10"/>
                </a:lnTo>
                <a:lnTo>
                  <a:pt x="423" y="7"/>
                </a:lnTo>
                <a:lnTo>
                  <a:pt x="414" y="4"/>
                </a:lnTo>
                <a:lnTo>
                  <a:pt x="408" y="3"/>
                </a:lnTo>
                <a:lnTo>
                  <a:pt x="399" y="1"/>
                </a:lnTo>
                <a:lnTo>
                  <a:pt x="392" y="1"/>
                </a:lnTo>
                <a:lnTo>
                  <a:pt x="384" y="1"/>
                </a:lnTo>
                <a:lnTo>
                  <a:pt x="377" y="0"/>
                </a:lnTo>
                <a:lnTo>
                  <a:pt x="369" y="0"/>
                </a:lnTo>
                <a:lnTo>
                  <a:pt x="360" y="1"/>
                </a:lnTo>
                <a:lnTo>
                  <a:pt x="352" y="1"/>
                </a:lnTo>
                <a:lnTo>
                  <a:pt x="342" y="3"/>
                </a:lnTo>
                <a:lnTo>
                  <a:pt x="334" y="4"/>
                </a:lnTo>
                <a:lnTo>
                  <a:pt x="316" y="7"/>
                </a:lnTo>
                <a:lnTo>
                  <a:pt x="306" y="8"/>
                </a:lnTo>
                <a:lnTo>
                  <a:pt x="298" y="11"/>
                </a:lnTo>
                <a:lnTo>
                  <a:pt x="287" y="14"/>
                </a:lnTo>
                <a:lnTo>
                  <a:pt x="277" y="15"/>
                </a:lnTo>
                <a:lnTo>
                  <a:pt x="267" y="18"/>
                </a:lnTo>
                <a:lnTo>
                  <a:pt x="258" y="21"/>
                </a:lnTo>
                <a:lnTo>
                  <a:pt x="248" y="23"/>
                </a:lnTo>
                <a:lnTo>
                  <a:pt x="237" y="28"/>
                </a:lnTo>
                <a:lnTo>
                  <a:pt x="201" y="28"/>
                </a:lnTo>
                <a:lnTo>
                  <a:pt x="184" y="28"/>
                </a:lnTo>
                <a:lnTo>
                  <a:pt x="170" y="29"/>
                </a:lnTo>
                <a:lnTo>
                  <a:pt x="156" y="30"/>
                </a:lnTo>
                <a:lnTo>
                  <a:pt x="144" y="33"/>
                </a:lnTo>
                <a:lnTo>
                  <a:pt x="133" y="34"/>
                </a:lnTo>
                <a:lnTo>
                  <a:pt x="123" y="37"/>
                </a:lnTo>
                <a:lnTo>
                  <a:pt x="113" y="40"/>
                </a:lnTo>
                <a:lnTo>
                  <a:pt x="105" y="44"/>
                </a:lnTo>
                <a:lnTo>
                  <a:pt x="98" y="47"/>
                </a:lnTo>
                <a:lnTo>
                  <a:pt x="91" y="51"/>
                </a:lnTo>
                <a:lnTo>
                  <a:pt x="79" y="64"/>
                </a:lnTo>
                <a:lnTo>
                  <a:pt x="73" y="70"/>
                </a:lnTo>
                <a:lnTo>
                  <a:pt x="70" y="75"/>
                </a:lnTo>
                <a:lnTo>
                  <a:pt x="70" y="79"/>
                </a:lnTo>
                <a:lnTo>
                  <a:pt x="69" y="83"/>
                </a:lnTo>
                <a:lnTo>
                  <a:pt x="68" y="87"/>
                </a:lnTo>
                <a:lnTo>
                  <a:pt x="68" y="97"/>
                </a:lnTo>
                <a:lnTo>
                  <a:pt x="69" y="101"/>
                </a:lnTo>
                <a:lnTo>
                  <a:pt x="69" y="104"/>
                </a:lnTo>
                <a:lnTo>
                  <a:pt x="70" y="105"/>
                </a:lnTo>
                <a:lnTo>
                  <a:pt x="70" y="108"/>
                </a:lnTo>
                <a:lnTo>
                  <a:pt x="70" y="109"/>
                </a:lnTo>
                <a:lnTo>
                  <a:pt x="72" y="111"/>
                </a:lnTo>
                <a:lnTo>
                  <a:pt x="72" y="112"/>
                </a:lnTo>
                <a:close/>
              </a:path>
            </a:pathLst>
          </a:custGeom>
          <a:solidFill>
            <a:srgbClr val="4D7299"/>
          </a:solidFill>
          <a:ln w="9525">
            <a:noFill/>
            <a:round/>
            <a:headEnd/>
            <a:tailEnd/>
          </a:ln>
        </p:spPr>
        <p:txBody>
          <a:bodyPr/>
          <a:lstStyle/>
          <a:p>
            <a:endParaRPr lang="en-US">
              <a:latin typeface="Arial" pitchFamily="34" charset="0"/>
              <a:cs typeface="Arial" pitchFamily="34" charset="0"/>
            </a:endParaRPr>
          </a:p>
        </p:txBody>
      </p:sp>
      <p:sp>
        <p:nvSpPr>
          <p:cNvPr id="66574" name="Freeform 32"/>
          <p:cNvSpPr>
            <a:spLocks/>
          </p:cNvSpPr>
          <p:nvPr/>
        </p:nvSpPr>
        <p:spPr bwMode="auto">
          <a:xfrm>
            <a:off x="5640388" y="1699204"/>
            <a:ext cx="1001712" cy="619991"/>
          </a:xfrm>
          <a:custGeom>
            <a:avLst/>
            <a:gdLst>
              <a:gd name="T0" fmla="*/ 2147483647 w 559"/>
              <a:gd name="T1" fmla="*/ 2147483647 h 279"/>
              <a:gd name="T2" fmla="*/ 2147483647 w 559"/>
              <a:gd name="T3" fmla="*/ 2147483647 h 279"/>
              <a:gd name="T4" fmla="*/ 0 w 559"/>
              <a:gd name="T5" fmla="*/ 2147483647 h 279"/>
              <a:gd name="T6" fmla="*/ 2147483647 w 559"/>
              <a:gd name="T7" fmla="*/ 2147483647 h 279"/>
              <a:gd name="T8" fmla="*/ 2147483647 w 559"/>
              <a:gd name="T9" fmla="*/ 2147483647 h 279"/>
              <a:gd name="T10" fmla="*/ 2147483647 w 559"/>
              <a:gd name="T11" fmla="*/ 2147483647 h 279"/>
              <a:gd name="T12" fmla="*/ 2147483647 w 559"/>
              <a:gd name="T13" fmla="*/ 2147483647 h 279"/>
              <a:gd name="T14" fmla="*/ 2147483647 w 559"/>
              <a:gd name="T15" fmla="*/ 2147483647 h 279"/>
              <a:gd name="T16" fmla="*/ 2147483647 w 559"/>
              <a:gd name="T17" fmla="*/ 2147483647 h 279"/>
              <a:gd name="T18" fmla="*/ 2147483647 w 559"/>
              <a:gd name="T19" fmla="*/ 2147483647 h 279"/>
              <a:gd name="T20" fmla="*/ 2147483647 w 559"/>
              <a:gd name="T21" fmla="*/ 2147483647 h 279"/>
              <a:gd name="T22" fmla="*/ 2147483647 w 559"/>
              <a:gd name="T23" fmla="*/ 2147483647 h 279"/>
              <a:gd name="T24" fmla="*/ 2147483647 w 559"/>
              <a:gd name="T25" fmla="*/ 2147483647 h 279"/>
              <a:gd name="T26" fmla="*/ 2147483647 w 559"/>
              <a:gd name="T27" fmla="*/ 2147483647 h 279"/>
              <a:gd name="T28" fmla="*/ 2147483647 w 559"/>
              <a:gd name="T29" fmla="*/ 2147483647 h 279"/>
              <a:gd name="T30" fmla="*/ 2147483647 w 559"/>
              <a:gd name="T31" fmla="*/ 2147483647 h 279"/>
              <a:gd name="T32" fmla="*/ 2147483647 w 559"/>
              <a:gd name="T33" fmla="*/ 2147483647 h 279"/>
              <a:gd name="T34" fmla="*/ 2147483647 w 559"/>
              <a:gd name="T35" fmla="*/ 2147483647 h 279"/>
              <a:gd name="T36" fmla="*/ 2147483647 w 559"/>
              <a:gd name="T37" fmla="*/ 2147483647 h 279"/>
              <a:gd name="T38" fmla="*/ 2147483647 w 559"/>
              <a:gd name="T39" fmla="*/ 2147483647 h 279"/>
              <a:gd name="T40" fmla="*/ 2147483647 w 559"/>
              <a:gd name="T41" fmla="*/ 2147483647 h 279"/>
              <a:gd name="T42" fmla="*/ 2147483647 w 559"/>
              <a:gd name="T43" fmla="*/ 2147483647 h 279"/>
              <a:gd name="T44" fmla="*/ 2147483647 w 559"/>
              <a:gd name="T45" fmla="*/ 2147483647 h 279"/>
              <a:gd name="T46" fmla="*/ 2147483647 w 559"/>
              <a:gd name="T47" fmla="*/ 2147483647 h 279"/>
              <a:gd name="T48" fmla="*/ 2147483647 w 559"/>
              <a:gd name="T49" fmla="*/ 2147483647 h 279"/>
              <a:gd name="T50" fmla="*/ 2147483647 w 559"/>
              <a:gd name="T51" fmla="*/ 2147483647 h 279"/>
              <a:gd name="T52" fmla="*/ 2147483647 w 559"/>
              <a:gd name="T53" fmla="*/ 2147483647 h 279"/>
              <a:gd name="T54" fmla="*/ 2147483647 w 559"/>
              <a:gd name="T55" fmla="*/ 2147483647 h 279"/>
              <a:gd name="T56" fmla="*/ 2147483647 w 559"/>
              <a:gd name="T57" fmla="*/ 2147483647 h 279"/>
              <a:gd name="T58" fmla="*/ 2147483647 w 559"/>
              <a:gd name="T59" fmla="*/ 2147483647 h 279"/>
              <a:gd name="T60" fmla="*/ 2147483647 w 559"/>
              <a:gd name="T61" fmla="*/ 2147483647 h 279"/>
              <a:gd name="T62" fmla="*/ 2147483647 w 559"/>
              <a:gd name="T63" fmla="*/ 2147483647 h 279"/>
              <a:gd name="T64" fmla="*/ 2147483647 w 559"/>
              <a:gd name="T65" fmla="*/ 2147483647 h 279"/>
              <a:gd name="T66" fmla="*/ 2147483647 w 559"/>
              <a:gd name="T67" fmla="*/ 2147483647 h 279"/>
              <a:gd name="T68" fmla="*/ 2147483647 w 559"/>
              <a:gd name="T69" fmla="*/ 2147483647 h 279"/>
              <a:gd name="T70" fmla="*/ 2147483647 w 559"/>
              <a:gd name="T71" fmla="*/ 2147483647 h 279"/>
              <a:gd name="T72" fmla="*/ 2147483647 w 559"/>
              <a:gd name="T73" fmla="*/ 2147483647 h 279"/>
              <a:gd name="T74" fmla="*/ 2147483647 w 559"/>
              <a:gd name="T75" fmla="*/ 2147483647 h 279"/>
              <a:gd name="T76" fmla="*/ 2147483647 w 559"/>
              <a:gd name="T77" fmla="*/ 2147483647 h 279"/>
              <a:gd name="T78" fmla="*/ 2147483647 w 559"/>
              <a:gd name="T79" fmla="*/ 2147483647 h 279"/>
              <a:gd name="T80" fmla="*/ 2147483647 w 559"/>
              <a:gd name="T81" fmla="*/ 2147483647 h 279"/>
              <a:gd name="T82" fmla="*/ 2147483647 w 559"/>
              <a:gd name="T83" fmla="*/ 2147483647 h 279"/>
              <a:gd name="T84" fmla="*/ 2147483647 w 559"/>
              <a:gd name="T85" fmla="*/ 0 h 279"/>
              <a:gd name="T86" fmla="*/ 2147483647 w 559"/>
              <a:gd name="T87" fmla="*/ 2147483647 h 279"/>
              <a:gd name="T88" fmla="*/ 2147483647 w 559"/>
              <a:gd name="T89" fmla="*/ 2147483647 h 279"/>
              <a:gd name="T90" fmla="*/ 2147483647 w 559"/>
              <a:gd name="T91" fmla="*/ 2147483647 h 279"/>
              <a:gd name="T92" fmla="*/ 2147483647 w 559"/>
              <a:gd name="T93" fmla="*/ 2147483647 h 279"/>
              <a:gd name="T94" fmla="*/ 2147483647 w 559"/>
              <a:gd name="T95" fmla="*/ 2147483647 h 279"/>
              <a:gd name="T96" fmla="*/ 2147483647 w 559"/>
              <a:gd name="T97" fmla="*/ 2147483647 h 279"/>
              <a:gd name="T98" fmla="*/ 2147483647 w 559"/>
              <a:gd name="T99" fmla="*/ 2147483647 h 279"/>
              <a:gd name="T100" fmla="*/ 2147483647 w 559"/>
              <a:gd name="T101" fmla="*/ 2147483647 h 279"/>
              <a:gd name="T102" fmla="*/ 2147483647 w 559"/>
              <a:gd name="T103" fmla="*/ 2147483647 h 279"/>
              <a:gd name="T104" fmla="*/ 2147483647 w 559"/>
              <a:gd name="T105" fmla="*/ 2147483647 h 279"/>
              <a:gd name="T106" fmla="*/ 2147483647 w 559"/>
              <a:gd name="T107" fmla="*/ 2147483647 h 279"/>
              <a:gd name="T108" fmla="*/ 2147483647 w 559"/>
              <a:gd name="T109" fmla="*/ 2147483647 h 2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59"/>
              <a:gd name="T166" fmla="*/ 0 h 279"/>
              <a:gd name="T167" fmla="*/ 559 w 559"/>
              <a:gd name="T168" fmla="*/ 279 h 27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59" h="279">
                <a:moveTo>
                  <a:pt x="50" y="108"/>
                </a:moveTo>
                <a:lnTo>
                  <a:pt x="38" y="116"/>
                </a:lnTo>
                <a:lnTo>
                  <a:pt x="27" y="123"/>
                </a:lnTo>
                <a:lnTo>
                  <a:pt x="18" y="131"/>
                </a:lnTo>
                <a:lnTo>
                  <a:pt x="11" y="138"/>
                </a:lnTo>
                <a:lnTo>
                  <a:pt x="6" y="144"/>
                </a:lnTo>
                <a:lnTo>
                  <a:pt x="3" y="150"/>
                </a:lnTo>
                <a:lnTo>
                  <a:pt x="0" y="156"/>
                </a:lnTo>
                <a:lnTo>
                  <a:pt x="0" y="162"/>
                </a:lnTo>
                <a:lnTo>
                  <a:pt x="0" y="167"/>
                </a:lnTo>
                <a:lnTo>
                  <a:pt x="3" y="173"/>
                </a:lnTo>
                <a:lnTo>
                  <a:pt x="6" y="177"/>
                </a:lnTo>
                <a:lnTo>
                  <a:pt x="10" y="181"/>
                </a:lnTo>
                <a:lnTo>
                  <a:pt x="14" y="185"/>
                </a:lnTo>
                <a:lnTo>
                  <a:pt x="25" y="192"/>
                </a:lnTo>
                <a:lnTo>
                  <a:pt x="32" y="196"/>
                </a:lnTo>
                <a:lnTo>
                  <a:pt x="39" y="199"/>
                </a:lnTo>
                <a:lnTo>
                  <a:pt x="46" y="202"/>
                </a:lnTo>
                <a:lnTo>
                  <a:pt x="53" y="204"/>
                </a:lnTo>
                <a:lnTo>
                  <a:pt x="61" y="206"/>
                </a:lnTo>
                <a:lnTo>
                  <a:pt x="75" y="210"/>
                </a:lnTo>
                <a:lnTo>
                  <a:pt x="82" y="211"/>
                </a:lnTo>
                <a:lnTo>
                  <a:pt x="89" y="213"/>
                </a:lnTo>
                <a:lnTo>
                  <a:pt x="100" y="216"/>
                </a:lnTo>
                <a:lnTo>
                  <a:pt x="104" y="216"/>
                </a:lnTo>
                <a:lnTo>
                  <a:pt x="109" y="217"/>
                </a:lnTo>
                <a:lnTo>
                  <a:pt x="111" y="217"/>
                </a:lnTo>
                <a:lnTo>
                  <a:pt x="113" y="217"/>
                </a:lnTo>
                <a:lnTo>
                  <a:pt x="114" y="217"/>
                </a:lnTo>
                <a:lnTo>
                  <a:pt x="120" y="227"/>
                </a:lnTo>
                <a:lnTo>
                  <a:pt x="125" y="236"/>
                </a:lnTo>
                <a:lnTo>
                  <a:pt x="138" y="252"/>
                </a:lnTo>
                <a:lnTo>
                  <a:pt x="146" y="258"/>
                </a:lnTo>
                <a:lnTo>
                  <a:pt x="154" y="263"/>
                </a:lnTo>
                <a:lnTo>
                  <a:pt x="161" y="268"/>
                </a:lnTo>
                <a:lnTo>
                  <a:pt x="170" y="271"/>
                </a:lnTo>
                <a:lnTo>
                  <a:pt x="179" y="274"/>
                </a:lnTo>
                <a:lnTo>
                  <a:pt x="188" y="276"/>
                </a:lnTo>
                <a:lnTo>
                  <a:pt x="196" y="278"/>
                </a:lnTo>
                <a:lnTo>
                  <a:pt x="214" y="279"/>
                </a:lnTo>
                <a:lnTo>
                  <a:pt x="222" y="279"/>
                </a:lnTo>
                <a:lnTo>
                  <a:pt x="232" y="278"/>
                </a:lnTo>
                <a:lnTo>
                  <a:pt x="240" y="276"/>
                </a:lnTo>
                <a:lnTo>
                  <a:pt x="249" y="275"/>
                </a:lnTo>
                <a:lnTo>
                  <a:pt x="257" y="274"/>
                </a:lnTo>
                <a:lnTo>
                  <a:pt x="274" y="270"/>
                </a:lnTo>
                <a:lnTo>
                  <a:pt x="281" y="268"/>
                </a:lnTo>
                <a:lnTo>
                  <a:pt x="287" y="265"/>
                </a:lnTo>
                <a:lnTo>
                  <a:pt x="294" y="264"/>
                </a:lnTo>
                <a:lnTo>
                  <a:pt x="300" y="261"/>
                </a:lnTo>
                <a:lnTo>
                  <a:pt x="311" y="257"/>
                </a:lnTo>
                <a:lnTo>
                  <a:pt x="315" y="254"/>
                </a:lnTo>
                <a:lnTo>
                  <a:pt x="319" y="253"/>
                </a:lnTo>
                <a:lnTo>
                  <a:pt x="324" y="252"/>
                </a:lnTo>
                <a:lnTo>
                  <a:pt x="325" y="250"/>
                </a:lnTo>
                <a:lnTo>
                  <a:pt x="344" y="253"/>
                </a:lnTo>
                <a:lnTo>
                  <a:pt x="362" y="254"/>
                </a:lnTo>
                <a:lnTo>
                  <a:pt x="379" y="257"/>
                </a:lnTo>
                <a:lnTo>
                  <a:pt x="394" y="257"/>
                </a:lnTo>
                <a:lnTo>
                  <a:pt x="407" y="257"/>
                </a:lnTo>
                <a:lnTo>
                  <a:pt x="419" y="256"/>
                </a:lnTo>
                <a:lnTo>
                  <a:pt x="432" y="254"/>
                </a:lnTo>
                <a:lnTo>
                  <a:pt x="443" y="252"/>
                </a:lnTo>
                <a:lnTo>
                  <a:pt x="451" y="249"/>
                </a:lnTo>
                <a:lnTo>
                  <a:pt x="459" y="246"/>
                </a:lnTo>
                <a:lnTo>
                  <a:pt x="468" y="243"/>
                </a:lnTo>
                <a:lnTo>
                  <a:pt x="473" y="239"/>
                </a:lnTo>
                <a:lnTo>
                  <a:pt x="479" y="235"/>
                </a:lnTo>
                <a:lnTo>
                  <a:pt x="484" y="231"/>
                </a:lnTo>
                <a:lnTo>
                  <a:pt x="489" y="225"/>
                </a:lnTo>
                <a:lnTo>
                  <a:pt x="491" y="221"/>
                </a:lnTo>
                <a:lnTo>
                  <a:pt x="497" y="211"/>
                </a:lnTo>
                <a:lnTo>
                  <a:pt x="498" y="207"/>
                </a:lnTo>
                <a:lnTo>
                  <a:pt x="501" y="196"/>
                </a:lnTo>
                <a:lnTo>
                  <a:pt x="501" y="192"/>
                </a:lnTo>
                <a:lnTo>
                  <a:pt x="501" y="180"/>
                </a:lnTo>
                <a:lnTo>
                  <a:pt x="501" y="175"/>
                </a:lnTo>
                <a:lnTo>
                  <a:pt x="501" y="170"/>
                </a:lnTo>
                <a:lnTo>
                  <a:pt x="500" y="168"/>
                </a:lnTo>
                <a:lnTo>
                  <a:pt x="500" y="166"/>
                </a:lnTo>
                <a:lnTo>
                  <a:pt x="498" y="166"/>
                </a:lnTo>
                <a:lnTo>
                  <a:pt x="514" y="159"/>
                </a:lnTo>
                <a:lnTo>
                  <a:pt x="526" y="150"/>
                </a:lnTo>
                <a:lnTo>
                  <a:pt x="536" y="145"/>
                </a:lnTo>
                <a:lnTo>
                  <a:pt x="544" y="138"/>
                </a:lnTo>
                <a:lnTo>
                  <a:pt x="550" y="132"/>
                </a:lnTo>
                <a:lnTo>
                  <a:pt x="555" y="127"/>
                </a:lnTo>
                <a:lnTo>
                  <a:pt x="558" y="121"/>
                </a:lnTo>
                <a:lnTo>
                  <a:pt x="559" y="116"/>
                </a:lnTo>
                <a:lnTo>
                  <a:pt x="559" y="110"/>
                </a:lnTo>
                <a:lnTo>
                  <a:pt x="558" y="105"/>
                </a:lnTo>
                <a:lnTo>
                  <a:pt x="555" y="101"/>
                </a:lnTo>
                <a:lnTo>
                  <a:pt x="552" y="96"/>
                </a:lnTo>
                <a:lnTo>
                  <a:pt x="547" y="92"/>
                </a:lnTo>
                <a:lnTo>
                  <a:pt x="543" y="88"/>
                </a:lnTo>
                <a:lnTo>
                  <a:pt x="537" y="84"/>
                </a:lnTo>
                <a:lnTo>
                  <a:pt x="530" y="80"/>
                </a:lnTo>
                <a:lnTo>
                  <a:pt x="523" y="77"/>
                </a:lnTo>
                <a:lnTo>
                  <a:pt x="509" y="70"/>
                </a:lnTo>
                <a:lnTo>
                  <a:pt x="501" y="67"/>
                </a:lnTo>
                <a:lnTo>
                  <a:pt x="493" y="65"/>
                </a:lnTo>
                <a:lnTo>
                  <a:pt x="486" y="63"/>
                </a:lnTo>
                <a:lnTo>
                  <a:pt x="478" y="60"/>
                </a:lnTo>
                <a:lnTo>
                  <a:pt x="471" y="59"/>
                </a:lnTo>
                <a:lnTo>
                  <a:pt x="464" y="56"/>
                </a:lnTo>
                <a:lnTo>
                  <a:pt x="458" y="55"/>
                </a:lnTo>
                <a:lnTo>
                  <a:pt x="453" y="55"/>
                </a:lnTo>
                <a:lnTo>
                  <a:pt x="447" y="54"/>
                </a:lnTo>
                <a:lnTo>
                  <a:pt x="443" y="54"/>
                </a:lnTo>
                <a:lnTo>
                  <a:pt x="440" y="52"/>
                </a:lnTo>
                <a:lnTo>
                  <a:pt x="437" y="52"/>
                </a:lnTo>
                <a:lnTo>
                  <a:pt x="433" y="45"/>
                </a:lnTo>
                <a:lnTo>
                  <a:pt x="429" y="40"/>
                </a:lnTo>
                <a:lnTo>
                  <a:pt x="425" y="34"/>
                </a:lnTo>
                <a:lnTo>
                  <a:pt x="419" y="29"/>
                </a:lnTo>
                <a:lnTo>
                  <a:pt x="414" y="24"/>
                </a:lnTo>
                <a:lnTo>
                  <a:pt x="410" y="20"/>
                </a:lnTo>
                <a:lnTo>
                  <a:pt x="403" y="16"/>
                </a:lnTo>
                <a:lnTo>
                  <a:pt x="397" y="13"/>
                </a:lnTo>
                <a:lnTo>
                  <a:pt x="392" y="11"/>
                </a:lnTo>
                <a:lnTo>
                  <a:pt x="386" y="8"/>
                </a:lnTo>
                <a:lnTo>
                  <a:pt x="373" y="4"/>
                </a:lnTo>
                <a:lnTo>
                  <a:pt x="367" y="2"/>
                </a:lnTo>
                <a:lnTo>
                  <a:pt x="360" y="1"/>
                </a:lnTo>
                <a:lnTo>
                  <a:pt x="353" y="1"/>
                </a:lnTo>
                <a:lnTo>
                  <a:pt x="339" y="0"/>
                </a:lnTo>
                <a:lnTo>
                  <a:pt x="332" y="0"/>
                </a:lnTo>
                <a:lnTo>
                  <a:pt x="324" y="0"/>
                </a:lnTo>
                <a:lnTo>
                  <a:pt x="317" y="1"/>
                </a:lnTo>
                <a:lnTo>
                  <a:pt x="300" y="2"/>
                </a:lnTo>
                <a:lnTo>
                  <a:pt x="276" y="6"/>
                </a:lnTo>
                <a:lnTo>
                  <a:pt x="267" y="9"/>
                </a:lnTo>
                <a:lnTo>
                  <a:pt x="258" y="11"/>
                </a:lnTo>
                <a:lnTo>
                  <a:pt x="250" y="13"/>
                </a:lnTo>
                <a:lnTo>
                  <a:pt x="240" y="16"/>
                </a:lnTo>
                <a:lnTo>
                  <a:pt x="232" y="18"/>
                </a:lnTo>
                <a:lnTo>
                  <a:pt x="222" y="22"/>
                </a:lnTo>
                <a:lnTo>
                  <a:pt x="213" y="23"/>
                </a:lnTo>
                <a:lnTo>
                  <a:pt x="181" y="23"/>
                </a:lnTo>
                <a:lnTo>
                  <a:pt x="167" y="24"/>
                </a:lnTo>
                <a:lnTo>
                  <a:pt x="153" y="26"/>
                </a:lnTo>
                <a:lnTo>
                  <a:pt x="140" y="27"/>
                </a:lnTo>
                <a:lnTo>
                  <a:pt x="129" y="29"/>
                </a:lnTo>
                <a:lnTo>
                  <a:pt x="120" y="31"/>
                </a:lnTo>
                <a:lnTo>
                  <a:pt x="110" y="33"/>
                </a:lnTo>
                <a:lnTo>
                  <a:pt x="103" y="36"/>
                </a:lnTo>
                <a:lnTo>
                  <a:pt x="95" y="38"/>
                </a:lnTo>
                <a:lnTo>
                  <a:pt x="89" y="42"/>
                </a:lnTo>
                <a:lnTo>
                  <a:pt x="84" y="45"/>
                </a:lnTo>
                <a:lnTo>
                  <a:pt x="74" y="52"/>
                </a:lnTo>
                <a:lnTo>
                  <a:pt x="71" y="56"/>
                </a:lnTo>
                <a:lnTo>
                  <a:pt x="68" y="59"/>
                </a:lnTo>
                <a:lnTo>
                  <a:pt x="67" y="63"/>
                </a:lnTo>
                <a:lnTo>
                  <a:pt x="64" y="67"/>
                </a:lnTo>
                <a:lnTo>
                  <a:pt x="63" y="70"/>
                </a:lnTo>
                <a:lnTo>
                  <a:pt x="61" y="74"/>
                </a:lnTo>
                <a:lnTo>
                  <a:pt x="61" y="90"/>
                </a:lnTo>
                <a:lnTo>
                  <a:pt x="63" y="92"/>
                </a:lnTo>
                <a:lnTo>
                  <a:pt x="64" y="94"/>
                </a:lnTo>
                <a:lnTo>
                  <a:pt x="64" y="96"/>
                </a:lnTo>
                <a:lnTo>
                  <a:pt x="64" y="98"/>
                </a:lnTo>
                <a:lnTo>
                  <a:pt x="64" y="99"/>
                </a:lnTo>
                <a:lnTo>
                  <a:pt x="66" y="99"/>
                </a:lnTo>
                <a:lnTo>
                  <a:pt x="50" y="108"/>
                </a:lnTo>
                <a:close/>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575" name="Rectangle 33"/>
          <p:cNvSpPr>
            <a:spLocks noChangeArrowheads="1"/>
          </p:cNvSpPr>
          <p:nvPr/>
        </p:nvSpPr>
        <p:spPr bwMode="auto">
          <a:xfrm>
            <a:off x="5976939" y="1902339"/>
            <a:ext cx="349254"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a:solidFill>
                  <a:srgbClr val="000000"/>
                </a:solidFill>
                <a:latin typeface="Arial" pitchFamily="34" charset="0"/>
                <a:cs typeface="Arial" pitchFamily="34" charset="0"/>
              </a:rPr>
              <a:t>LAN</a:t>
            </a:r>
            <a:endParaRPr lang="en-US" altLang="zh-CN" sz="2700">
              <a:latin typeface="Arial" pitchFamily="34" charset="0"/>
              <a:cs typeface="Arial" pitchFamily="34" charset="0"/>
            </a:endParaRPr>
          </a:p>
        </p:txBody>
      </p:sp>
      <p:sp>
        <p:nvSpPr>
          <p:cNvPr id="66576" name="Rectangle 37"/>
          <p:cNvSpPr>
            <a:spLocks noChangeArrowheads="1"/>
          </p:cNvSpPr>
          <p:nvPr/>
        </p:nvSpPr>
        <p:spPr bwMode="auto">
          <a:xfrm>
            <a:off x="4467226" y="2437690"/>
            <a:ext cx="408766"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b="1" dirty="0">
                <a:solidFill>
                  <a:schemeClr val="accent2"/>
                </a:solidFill>
                <a:latin typeface="Arial" pitchFamily="34" charset="0"/>
                <a:cs typeface="Arial" pitchFamily="34" charset="0"/>
              </a:rPr>
              <a:t>UCM</a:t>
            </a:r>
            <a:endParaRPr lang="en-US" altLang="zh-CN" sz="2700" dirty="0">
              <a:solidFill>
                <a:schemeClr val="accent2"/>
              </a:solidFill>
              <a:latin typeface="Arial" pitchFamily="34" charset="0"/>
              <a:cs typeface="Arial" pitchFamily="34" charset="0"/>
            </a:endParaRPr>
          </a:p>
        </p:txBody>
      </p:sp>
      <p:sp>
        <p:nvSpPr>
          <p:cNvPr id="66577" name="Rectangle 466"/>
          <p:cNvSpPr>
            <a:spLocks noChangeArrowheads="1"/>
          </p:cNvSpPr>
          <p:nvPr/>
        </p:nvSpPr>
        <p:spPr bwMode="auto">
          <a:xfrm>
            <a:off x="9220201" y="2437690"/>
            <a:ext cx="1128063"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dirty="0">
                <a:solidFill>
                  <a:srgbClr val="000000"/>
                </a:solidFill>
                <a:latin typeface="Arial" pitchFamily="34" charset="0"/>
                <a:cs typeface="Arial" pitchFamily="34" charset="0"/>
              </a:rPr>
              <a:t>Analog Phone</a:t>
            </a:r>
            <a:endParaRPr lang="zh-CN" altLang="en-US" sz="2700" dirty="0">
              <a:latin typeface="Arial" pitchFamily="34" charset="0"/>
              <a:cs typeface="Arial" pitchFamily="34" charset="0"/>
            </a:endParaRPr>
          </a:p>
        </p:txBody>
      </p:sp>
      <p:sp>
        <p:nvSpPr>
          <p:cNvPr id="66578" name="Rectangle 520"/>
          <p:cNvSpPr>
            <a:spLocks noChangeArrowheads="1"/>
          </p:cNvSpPr>
          <p:nvPr/>
        </p:nvSpPr>
        <p:spPr bwMode="auto">
          <a:xfrm>
            <a:off x="3656014" y="1807118"/>
            <a:ext cx="369066"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a:solidFill>
                  <a:srgbClr val="000000"/>
                </a:solidFill>
                <a:latin typeface="Arial" pitchFamily="34" charset="0"/>
                <a:cs typeface="Arial" pitchFamily="34" charset="0"/>
              </a:rPr>
              <a:t>FXO</a:t>
            </a:r>
            <a:endParaRPr lang="en-US" altLang="zh-CN" sz="2700">
              <a:latin typeface="Arial" pitchFamily="34" charset="0"/>
              <a:cs typeface="Arial" pitchFamily="34" charset="0"/>
            </a:endParaRPr>
          </a:p>
        </p:txBody>
      </p:sp>
      <p:sp>
        <p:nvSpPr>
          <p:cNvPr id="66579" name="Rectangle 531"/>
          <p:cNvSpPr>
            <a:spLocks noChangeArrowheads="1"/>
          </p:cNvSpPr>
          <p:nvPr/>
        </p:nvSpPr>
        <p:spPr bwMode="auto">
          <a:xfrm>
            <a:off x="1966915" y="2424535"/>
            <a:ext cx="1653473" cy="307777"/>
          </a:xfrm>
          <a:prstGeom prst="rect">
            <a:avLst/>
          </a:prstGeom>
          <a:noFill/>
          <a:ln w="9525">
            <a:noFill/>
            <a:miter lim="800000"/>
            <a:headEnd/>
            <a:tailEnd/>
          </a:ln>
        </p:spPr>
        <p:txBody>
          <a:bodyPr wrap="none" lIns="0" tIns="0" rIns="0" bIns="0">
            <a:spAutoFit/>
          </a:bodyPr>
          <a:lstStyle/>
          <a:p>
            <a:pPr defTabSz="1001713" eaLnBrk="0" hangingPunct="0"/>
            <a:r>
              <a:rPr lang="en-US" altLang="zh-CN" sz="2000" b="1">
                <a:solidFill>
                  <a:schemeClr val="accent2"/>
                </a:solidFill>
                <a:latin typeface="Arial" pitchFamily="34" charset="0"/>
                <a:cs typeface="Arial" pitchFamily="34" charset="0"/>
              </a:rPr>
              <a:t>Headquarters</a:t>
            </a:r>
            <a:endParaRPr lang="zh-CN" altLang="en-US" sz="2000" b="1">
              <a:solidFill>
                <a:schemeClr val="accent2"/>
              </a:solidFill>
              <a:latin typeface="Arial" pitchFamily="34" charset="0"/>
              <a:cs typeface="Arial" pitchFamily="34" charset="0"/>
            </a:endParaRPr>
          </a:p>
        </p:txBody>
      </p:sp>
      <p:grpSp>
        <p:nvGrpSpPr>
          <p:cNvPr id="4" name="Group 541"/>
          <p:cNvGrpSpPr>
            <a:grpSpLocks/>
          </p:cNvGrpSpPr>
          <p:nvPr/>
        </p:nvGrpSpPr>
        <p:grpSpPr bwMode="auto">
          <a:xfrm>
            <a:off x="6011863" y="2576935"/>
            <a:ext cx="487363" cy="402043"/>
            <a:chOff x="2759" y="3804"/>
            <a:chExt cx="423" cy="286"/>
          </a:xfrm>
        </p:grpSpPr>
        <p:sp>
          <p:nvSpPr>
            <p:cNvPr id="66727" name="Freeform 542"/>
            <p:cNvSpPr>
              <a:spLocks/>
            </p:cNvSpPr>
            <p:nvPr/>
          </p:nvSpPr>
          <p:spPr bwMode="auto">
            <a:xfrm>
              <a:off x="2759" y="3878"/>
              <a:ext cx="423" cy="212"/>
            </a:xfrm>
            <a:custGeom>
              <a:avLst/>
              <a:gdLst>
                <a:gd name="T0" fmla="*/ 362795 w 161"/>
                <a:gd name="T1" fmla="*/ 111876 h 81"/>
                <a:gd name="T2" fmla="*/ 361179 w 161"/>
                <a:gd name="T3" fmla="*/ 114459 h 81"/>
                <a:gd name="T4" fmla="*/ 362795 w 161"/>
                <a:gd name="T5" fmla="*/ 118618 h 81"/>
                <a:gd name="T6" fmla="*/ 181546 w 161"/>
                <a:gd name="T7" fmla="*/ 178460 h 81"/>
                <a:gd name="T8" fmla="*/ 0 w 161"/>
                <a:gd name="T9" fmla="*/ 118618 h 81"/>
                <a:gd name="T10" fmla="*/ 0 w 161"/>
                <a:gd name="T11" fmla="*/ 114459 h 81"/>
                <a:gd name="T12" fmla="*/ 0 w 161"/>
                <a:gd name="T13" fmla="*/ 111876 h 81"/>
                <a:gd name="T14" fmla="*/ 0 w 161"/>
                <a:gd name="T15" fmla="*/ 0 h 81"/>
                <a:gd name="T16" fmla="*/ 362795 w 161"/>
                <a:gd name="T17" fmla="*/ 0 h 81"/>
                <a:gd name="T18" fmla="*/ 362795 w 161"/>
                <a:gd name="T19" fmla="*/ 107699 h 81"/>
                <a:gd name="T20" fmla="*/ 362795 w 161"/>
                <a:gd name="T21" fmla="*/ 111876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81"/>
                <a:gd name="T35" fmla="*/ 161 w 161"/>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81">
                  <a:moveTo>
                    <a:pt x="160" y="51"/>
                  </a:moveTo>
                  <a:cubicBezTo>
                    <a:pt x="160" y="51"/>
                    <a:pt x="160" y="52"/>
                    <a:pt x="159" y="52"/>
                  </a:cubicBezTo>
                  <a:cubicBezTo>
                    <a:pt x="160" y="53"/>
                    <a:pt x="160" y="54"/>
                    <a:pt x="160" y="54"/>
                  </a:cubicBezTo>
                  <a:cubicBezTo>
                    <a:pt x="160" y="69"/>
                    <a:pt x="124" y="81"/>
                    <a:pt x="80" y="81"/>
                  </a:cubicBezTo>
                  <a:cubicBezTo>
                    <a:pt x="36" y="81"/>
                    <a:pt x="0" y="69"/>
                    <a:pt x="0" y="54"/>
                  </a:cubicBezTo>
                  <a:cubicBezTo>
                    <a:pt x="0" y="54"/>
                    <a:pt x="0" y="53"/>
                    <a:pt x="0" y="52"/>
                  </a:cubicBezTo>
                  <a:cubicBezTo>
                    <a:pt x="0" y="52"/>
                    <a:pt x="0" y="51"/>
                    <a:pt x="0" y="51"/>
                  </a:cubicBezTo>
                  <a:lnTo>
                    <a:pt x="0" y="0"/>
                  </a:lnTo>
                  <a:lnTo>
                    <a:pt x="160" y="0"/>
                  </a:lnTo>
                  <a:lnTo>
                    <a:pt x="160" y="49"/>
                  </a:lnTo>
                  <a:cubicBezTo>
                    <a:pt x="161" y="50"/>
                    <a:pt x="160" y="51"/>
                    <a:pt x="160" y="51"/>
                  </a:cubicBezTo>
                </a:path>
              </a:pathLst>
            </a:custGeom>
            <a:solidFill>
              <a:srgbClr val="9182B6"/>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66728" name="Freeform 543"/>
            <p:cNvSpPr>
              <a:spLocks/>
            </p:cNvSpPr>
            <p:nvPr/>
          </p:nvSpPr>
          <p:spPr bwMode="auto">
            <a:xfrm>
              <a:off x="2759" y="3804"/>
              <a:ext cx="420" cy="145"/>
            </a:xfrm>
            <a:custGeom>
              <a:avLst/>
              <a:gdLst>
                <a:gd name="T0" fmla="*/ 360801 w 160"/>
                <a:gd name="T1" fmla="*/ 65453 h 55"/>
                <a:gd name="T2" fmla="*/ 180246 w 160"/>
                <a:gd name="T3" fmla="*/ 128270 h 55"/>
                <a:gd name="T4" fmla="*/ 0 w 160"/>
                <a:gd name="T5" fmla="*/ 65453 h 55"/>
                <a:gd name="T6" fmla="*/ 180246 w 160"/>
                <a:gd name="T7" fmla="*/ 0 h 55"/>
                <a:gd name="T8" fmla="*/ 360801 w 160"/>
                <a:gd name="T9" fmla="*/ 65453 h 55"/>
                <a:gd name="T10" fmla="*/ 0 60000 65536"/>
                <a:gd name="T11" fmla="*/ 0 60000 65536"/>
                <a:gd name="T12" fmla="*/ 0 60000 65536"/>
                <a:gd name="T13" fmla="*/ 0 60000 65536"/>
                <a:gd name="T14" fmla="*/ 0 60000 65536"/>
                <a:gd name="T15" fmla="*/ 0 w 160"/>
                <a:gd name="T16" fmla="*/ 0 h 55"/>
                <a:gd name="T17" fmla="*/ 160 w 160"/>
                <a:gd name="T18" fmla="*/ 55 h 55"/>
              </a:gdLst>
              <a:ahLst/>
              <a:cxnLst>
                <a:cxn ang="T10">
                  <a:pos x="T0" y="T1"/>
                </a:cxn>
                <a:cxn ang="T11">
                  <a:pos x="T2" y="T3"/>
                </a:cxn>
                <a:cxn ang="T12">
                  <a:pos x="T4" y="T5"/>
                </a:cxn>
                <a:cxn ang="T13">
                  <a:pos x="T6" y="T7"/>
                </a:cxn>
                <a:cxn ang="T14">
                  <a:pos x="T8" y="T9"/>
                </a:cxn>
              </a:cxnLst>
              <a:rect l="T15" t="T16" r="T17" b="T18"/>
              <a:pathLst>
                <a:path w="160" h="55">
                  <a:moveTo>
                    <a:pt x="160" y="28"/>
                  </a:moveTo>
                  <a:cubicBezTo>
                    <a:pt x="160" y="42"/>
                    <a:pt x="124" y="55"/>
                    <a:pt x="80" y="55"/>
                  </a:cubicBezTo>
                  <a:cubicBezTo>
                    <a:pt x="36" y="55"/>
                    <a:pt x="0" y="42"/>
                    <a:pt x="0" y="28"/>
                  </a:cubicBezTo>
                  <a:cubicBezTo>
                    <a:pt x="0" y="12"/>
                    <a:pt x="36" y="0"/>
                    <a:pt x="80" y="0"/>
                  </a:cubicBezTo>
                  <a:cubicBezTo>
                    <a:pt x="124" y="0"/>
                    <a:pt x="160" y="12"/>
                    <a:pt x="160" y="28"/>
                  </a:cubicBezTo>
                </a:path>
              </a:pathLst>
            </a:custGeom>
            <a:solidFill>
              <a:srgbClr val="BCB1D5"/>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66729" name="Freeform 544"/>
            <p:cNvSpPr>
              <a:spLocks/>
            </p:cNvSpPr>
            <p:nvPr/>
          </p:nvSpPr>
          <p:spPr bwMode="auto">
            <a:xfrm>
              <a:off x="2972" y="3825"/>
              <a:ext cx="139" cy="45"/>
            </a:xfrm>
            <a:custGeom>
              <a:avLst/>
              <a:gdLst>
                <a:gd name="T0" fmla="*/ 0 w 53"/>
                <a:gd name="T1" fmla="*/ 30936 h 17"/>
                <a:gd name="T2" fmla="*/ 26302 w 53"/>
                <a:gd name="T3" fmla="*/ 40955 h 17"/>
                <a:gd name="T4" fmla="*/ 89458 w 53"/>
                <a:gd name="T5" fmla="*/ 11687 h 17"/>
                <a:gd name="T6" fmla="*/ 118753 w 53"/>
                <a:gd name="T7" fmla="*/ 21939 h 17"/>
                <a:gd name="T8" fmla="*/ 103091 w 53"/>
                <a:gd name="T9" fmla="*/ 0 h 17"/>
                <a:gd name="T10" fmla="*/ 28896 w 53"/>
                <a:gd name="T11" fmla="*/ 0 h 17"/>
                <a:gd name="T12" fmla="*/ 57963 w 53"/>
                <a:gd name="T13" fmla="*/ 4415 h 17"/>
                <a:gd name="T14" fmla="*/ 0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0" name="Freeform 545"/>
            <p:cNvSpPr>
              <a:spLocks/>
            </p:cNvSpPr>
            <p:nvPr/>
          </p:nvSpPr>
          <p:spPr bwMode="auto">
            <a:xfrm>
              <a:off x="2972" y="3825"/>
              <a:ext cx="139" cy="45"/>
            </a:xfrm>
            <a:custGeom>
              <a:avLst/>
              <a:gdLst>
                <a:gd name="T0" fmla="*/ 0 w 53"/>
                <a:gd name="T1" fmla="*/ 30936 h 17"/>
                <a:gd name="T2" fmla="*/ 26302 w 53"/>
                <a:gd name="T3" fmla="*/ 40955 h 17"/>
                <a:gd name="T4" fmla="*/ 89458 w 53"/>
                <a:gd name="T5" fmla="*/ 11687 h 17"/>
                <a:gd name="T6" fmla="*/ 118753 w 53"/>
                <a:gd name="T7" fmla="*/ 21939 h 17"/>
                <a:gd name="T8" fmla="*/ 103091 w 53"/>
                <a:gd name="T9" fmla="*/ 0 h 17"/>
                <a:gd name="T10" fmla="*/ 28896 w 53"/>
                <a:gd name="T11" fmla="*/ 0 h 17"/>
                <a:gd name="T12" fmla="*/ 57963 w 53"/>
                <a:gd name="T13" fmla="*/ 4415 h 17"/>
                <a:gd name="T14" fmla="*/ 0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1" name="Freeform 546"/>
            <p:cNvSpPr>
              <a:spLocks/>
            </p:cNvSpPr>
            <p:nvPr/>
          </p:nvSpPr>
          <p:spPr bwMode="auto">
            <a:xfrm>
              <a:off x="2822" y="3878"/>
              <a:ext cx="137" cy="47"/>
            </a:xfrm>
            <a:custGeom>
              <a:avLst/>
              <a:gdLst>
                <a:gd name="T0" fmla="*/ 120737 w 52"/>
                <a:gd name="T1" fmla="*/ 8277 h 18"/>
                <a:gd name="T2" fmla="*/ 95352 w 52"/>
                <a:gd name="T3" fmla="*/ 0 h 18"/>
                <a:gd name="T4" fmla="*/ 32477 w 52"/>
                <a:gd name="T5" fmla="*/ 24033 h 18"/>
                <a:gd name="T6" fmla="*/ 0 w 52"/>
                <a:gd name="T7" fmla="*/ 17481 h 18"/>
                <a:gd name="T8" fmla="*/ 15763 w 52"/>
                <a:gd name="T9" fmla="*/ 38950 h 18"/>
                <a:gd name="T10" fmla="*/ 95352 w 52"/>
                <a:gd name="T11" fmla="*/ 38950 h 18"/>
                <a:gd name="T12" fmla="*/ 60952 w 52"/>
                <a:gd name="T13" fmla="*/ 30728 h 18"/>
                <a:gd name="T14" fmla="*/ 120737 w 52"/>
                <a:gd name="T15" fmla="*/ 827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2" name="Freeform 547"/>
            <p:cNvSpPr>
              <a:spLocks/>
            </p:cNvSpPr>
            <p:nvPr/>
          </p:nvSpPr>
          <p:spPr bwMode="auto">
            <a:xfrm>
              <a:off x="2822" y="3878"/>
              <a:ext cx="137" cy="47"/>
            </a:xfrm>
            <a:custGeom>
              <a:avLst/>
              <a:gdLst>
                <a:gd name="T0" fmla="*/ 120737 w 52"/>
                <a:gd name="T1" fmla="*/ 8277 h 18"/>
                <a:gd name="T2" fmla="*/ 95352 w 52"/>
                <a:gd name="T3" fmla="*/ 0 h 18"/>
                <a:gd name="T4" fmla="*/ 32477 w 52"/>
                <a:gd name="T5" fmla="*/ 24033 h 18"/>
                <a:gd name="T6" fmla="*/ 0 w 52"/>
                <a:gd name="T7" fmla="*/ 17481 h 18"/>
                <a:gd name="T8" fmla="*/ 15763 w 52"/>
                <a:gd name="T9" fmla="*/ 38950 h 18"/>
                <a:gd name="T10" fmla="*/ 95352 w 52"/>
                <a:gd name="T11" fmla="*/ 38950 h 18"/>
                <a:gd name="T12" fmla="*/ 60952 w 52"/>
                <a:gd name="T13" fmla="*/ 30728 h 18"/>
                <a:gd name="T14" fmla="*/ 120737 w 52"/>
                <a:gd name="T15" fmla="*/ 827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3" name="Freeform 548"/>
            <p:cNvSpPr>
              <a:spLocks/>
            </p:cNvSpPr>
            <p:nvPr/>
          </p:nvSpPr>
          <p:spPr bwMode="auto">
            <a:xfrm>
              <a:off x="2830" y="3823"/>
              <a:ext cx="136" cy="44"/>
            </a:xfrm>
            <a:custGeom>
              <a:avLst/>
              <a:gdLst>
                <a:gd name="T0" fmla="*/ 0 w 52"/>
                <a:gd name="T1" fmla="*/ 6276 h 17"/>
                <a:gd name="T2" fmla="*/ 25924 w 52"/>
                <a:gd name="T3" fmla="*/ 0 h 17"/>
                <a:gd name="T4" fmla="*/ 87966 w 52"/>
                <a:gd name="T5" fmla="*/ 20111 h 17"/>
                <a:gd name="T6" fmla="*/ 113924 w 52"/>
                <a:gd name="T7" fmla="*/ 14181 h 17"/>
                <a:gd name="T8" fmla="*/ 100449 w 52"/>
                <a:gd name="T9" fmla="*/ 34279 h 17"/>
                <a:gd name="T10" fmla="*/ 28497 w 52"/>
                <a:gd name="T11" fmla="*/ 34279 h 17"/>
                <a:gd name="T12" fmla="*/ 57034 w 52"/>
                <a:gd name="T13" fmla="*/ 28002 h 17"/>
                <a:gd name="T14" fmla="*/ 0 w 52"/>
                <a:gd name="T15" fmla="*/ 6276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4" name="Freeform 549"/>
            <p:cNvSpPr>
              <a:spLocks/>
            </p:cNvSpPr>
            <p:nvPr/>
          </p:nvSpPr>
          <p:spPr bwMode="auto">
            <a:xfrm>
              <a:off x="2830" y="3823"/>
              <a:ext cx="136" cy="44"/>
            </a:xfrm>
            <a:custGeom>
              <a:avLst/>
              <a:gdLst>
                <a:gd name="T0" fmla="*/ 0 w 52"/>
                <a:gd name="T1" fmla="*/ 6276 h 17"/>
                <a:gd name="T2" fmla="*/ 25924 w 52"/>
                <a:gd name="T3" fmla="*/ 0 h 17"/>
                <a:gd name="T4" fmla="*/ 87966 w 52"/>
                <a:gd name="T5" fmla="*/ 20111 h 17"/>
                <a:gd name="T6" fmla="*/ 113924 w 52"/>
                <a:gd name="T7" fmla="*/ 14181 h 17"/>
                <a:gd name="T8" fmla="*/ 100449 w 52"/>
                <a:gd name="T9" fmla="*/ 34279 h 17"/>
                <a:gd name="T10" fmla="*/ 28497 w 52"/>
                <a:gd name="T11" fmla="*/ 34279 h 17"/>
                <a:gd name="T12" fmla="*/ 57034 w 52"/>
                <a:gd name="T13" fmla="*/ 28002 h 17"/>
                <a:gd name="T14" fmla="*/ 0 w 52"/>
                <a:gd name="T15" fmla="*/ 6276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5" name="Freeform 550"/>
            <p:cNvSpPr>
              <a:spLocks/>
            </p:cNvSpPr>
            <p:nvPr/>
          </p:nvSpPr>
          <p:spPr bwMode="auto">
            <a:xfrm>
              <a:off x="2966" y="3883"/>
              <a:ext cx="140" cy="45"/>
            </a:xfrm>
            <a:custGeom>
              <a:avLst/>
              <a:gdLst>
                <a:gd name="T0" fmla="*/ 125667 w 53"/>
                <a:gd name="T1" fmla="*/ 30936 h 17"/>
                <a:gd name="T2" fmla="*/ 96835 w 53"/>
                <a:gd name="T3" fmla="*/ 40955 h 17"/>
                <a:gd name="T4" fmla="*/ 33304 w 53"/>
                <a:gd name="T5" fmla="*/ 14426 h 17"/>
                <a:gd name="T6" fmla="*/ 0 w 53"/>
                <a:gd name="T7" fmla="*/ 21939 h 17"/>
                <a:gd name="T8" fmla="*/ 16314 w 53"/>
                <a:gd name="T9" fmla="*/ 0 h 17"/>
                <a:gd name="T10" fmla="*/ 96835 w 53"/>
                <a:gd name="T11" fmla="*/ 0 h 17"/>
                <a:gd name="T12" fmla="*/ 61877 w 53"/>
                <a:gd name="T13" fmla="*/ 7274 h 17"/>
                <a:gd name="T14" fmla="*/ 125667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6" name="Freeform 551"/>
            <p:cNvSpPr>
              <a:spLocks/>
            </p:cNvSpPr>
            <p:nvPr/>
          </p:nvSpPr>
          <p:spPr bwMode="auto">
            <a:xfrm>
              <a:off x="2966" y="3883"/>
              <a:ext cx="140" cy="45"/>
            </a:xfrm>
            <a:custGeom>
              <a:avLst/>
              <a:gdLst>
                <a:gd name="T0" fmla="*/ 125667 w 53"/>
                <a:gd name="T1" fmla="*/ 30936 h 17"/>
                <a:gd name="T2" fmla="*/ 96835 w 53"/>
                <a:gd name="T3" fmla="*/ 40955 h 17"/>
                <a:gd name="T4" fmla="*/ 33304 w 53"/>
                <a:gd name="T5" fmla="*/ 14426 h 17"/>
                <a:gd name="T6" fmla="*/ 0 w 53"/>
                <a:gd name="T7" fmla="*/ 21939 h 17"/>
                <a:gd name="T8" fmla="*/ 16314 w 53"/>
                <a:gd name="T9" fmla="*/ 0 h 17"/>
                <a:gd name="T10" fmla="*/ 96835 w 53"/>
                <a:gd name="T11" fmla="*/ 0 h 17"/>
                <a:gd name="T12" fmla="*/ 61877 w 53"/>
                <a:gd name="T13" fmla="*/ 7274 h 17"/>
                <a:gd name="T14" fmla="*/ 125667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37" name="Freeform 552"/>
            <p:cNvSpPr>
              <a:spLocks/>
            </p:cNvSpPr>
            <p:nvPr/>
          </p:nvSpPr>
          <p:spPr bwMode="auto">
            <a:xfrm>
              <a:off x="2974" y="3828"/>
              <a:ext cx="139" cy="45"/>
            </a:xfrm>
            <a:custGeom>
              <a:avLst/>
              <a:gdLst>
                <a:gd name="T0" fmla="*/ 0 w 53"/>
                <a:gd name="T1" fmla="*/ 30936 h 17"/>
                <a:gd name="T2" fmla="*/ 26302 w 53"/>
                <a:gd name="T3" fmla="*/ 40955 h 17"/>
                <a:gd name="T4" fmla="*/ 89458 w 53"/>
                <a:gd name="T5" fmla="*/ 11687 h 17"/>
                <a:gd name="T6" fmla="*/ 118753 w 53"/>
                <a:gd name="T7" fmla="*/ 21939 h 17"/>
                <a:gd name="T8" fmla="*/ 103091 w 53"/>
                <a:gd name="T9" fmla="*/ 0 h 17"/>
                <a:gd name="T10" fmla="*/ 28896 w 53"/>
                <a:gd name="T11" fmla="*/ 0 h 17"/>
                <a:gd name="T12" fmla="*/ 57963 w 53"/>
                <a:gd name="T13" fmla="*/ 4415 h 17"/>
                <a:gd name="T14" fmla="*/ 0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38" name="Freeform 553"/>
            <p:cNvSpPr>
              <a:spLocks/>
            </p:cNvSpPr>
            <p:nvPr/>
          </p:nvSpPr>
          <p:spPr bwMode="auto">
            <a:xfrm>
              <a:off x="2974" y="3828"/>
              <a:ext cx="139" cy="45"/>
            </a:xfrm>
            <a:custGeom>
              <a:avLst/>
              <a:gdLst>
                <a:gd name="T0" fmla="*/ 0 w 53"/>
                <a:gd name="T1" fmla="*/ 30936 h 17"/>
                <a:gd name="T2" fmla="*/ 26302 w 53"/>
                <a:gd name="T3" fmla="*/ 40955 h 17"/>
                <a:gd name="T4" fmla="*/ 89458 w 53"/>
                <a:gd name="T5" fmla="*/ 11687 h 17"/>
                <a:gd name="T6" fmla="*/ 118753 w 53"/>
                <a:gd name="T7" fmla="*/ 21939 h 17"/>
                <a:gd name="T8" fmla="*/ 103091 w 53"/>
                <a:gd name="T9" fmla="*/ 0 h 17"/>
                <a:gd name="T10" fmla="*/ 28896 w 53"/>
                <a:gd name="T11" fmla="*/ 0 h 17"/>
                <a:gd name="T12" fmla="*/ 57963 w 53"/>
                <a:gd name="T13" fmla="*/ 4415 h 17"/>
                <a:gd name="T14" fmla="*/ 0 w 53"/>
                <a:gd name="T15" fmla="*/ 30936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39" name="Freeform 554"/>
            <p:cNvSpPr>
              <a:spLocks/>
            </p:cNvSpPr>
            <p:nvPr/>
          </p:nvSpPr>
          <p:spPr bwMode="auto">
            <a:xfrm>
              <a:off x="2825" y="3880"/>
              <a:ext cx="136" cy="48"/>
            </a:xfrm>
            <a:custGeom>
              <a:avLst/>
              <a:gdLst>
                <a:gd name="T0" fmla="*/ 113924 w 52"/>
                <a:gd name="T1" fmla="*/ 10376 h 18"/>
                <a:gd name="T2" fmla="*/ 89559 w 52"/>
                <a:gd name="T3" fmla="*/ 0 h 18"/>
                <a:gd name="T4" fmla="*/ 31076 w 52"/>
                <a:gd name="T5" fmla="*/ 27669 h 18"/>
                <a:gd name="T6" fmla="*/ 0 w 52"/>
                <a:gd name="T7" fmla="*/ 20083 h 18"/>
                <a:gd name="T8" fmla="*/ 15062 w 52"/>
                <a:gd name="T9" fmla="*/ 45965 h 18"/>
                <a:gd name="T10" fmla="*/ 89559 w 52"/>
                <a:gd name="T11" fmla="*/ 45965 h 18"/>
                <a:gd name="T12" fmla="*/ 57034 w 52"/>
                <a:gd name="T13" fmla="*/ 35592 h 18"/>
                <a:gd name="T14" fmla="*/ 113924 w 52"/>
                <a:gd name="T15" fmla="*/ 10376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0" name="Freeform 555"/>
            <p:cNvSpPr>
              <a:spLocks/>
            </p:cNvSpPr>
            <p:nvPr/>
          </p:nvSpPr>
          <p:spPr bwMode="auto">
            <a:xfrm>
              <a:off x="2825" y="3880"/>
              <a:ext cx="136" cy="48"/>
            </a:xfrm>
            <a:custGeom>
              <a:avLst/>
              <a:gdLst>
                <a:gd name="T0" fmla="*/ 113924 w 52"/>
                <a:gd name="T1" fmla="*/ 10376 h 18"/>
                <a:gd name="T2" fmla="*/ 89559 w 52"/>
                <a:gd name="T3" fmla="*/ 0 h 18"/>
                <a:gd name="T4" fmla="*/ 31076 w 52"/>
                <a:gd name="T5" fmla="*/ 27669 h 18"/>
                <a:gd name="T6" fmla="*/ 0 w 52"/>
                <a:gd name="T7" fmla="*/ 20083 h 18"/>
                <a:gd name="T8" fmla="*/ 15062 w 52"/>
                <a:gd name="T9" fmla="*/ 45965 h 18"/>
                <a:gd name="T10" fmla="*/ 89559 w 52"/>
                <a:gd name="T11" fmla="*/ 45965 h 18"/>
                <a:gd name="T12" fmla="*/ 57034 w 52"/>
                <a:gd name="T13" fmla="*/ 35592 h 18"/>
                <a:gd name="T14" fmla="*/ 113924 w 52"/>
                <a:gd name="T15" fmla="*/ 10376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1" name="Freeform 556"/>
            <p:cNvSpPr>
              <a:spLocks/>
            </p:cNvSpPr>
            <p:nvPr/>
          </p:nvSpPr>
          <p:spPr bwMode="auto">
            <a:xfrm>
              <a:off x="2833" y="3825"/>
              <a:ext cx="136" cy="45"/>
            </a:xfrm>
            <a:custGeom>
              <a:avLst/>
              <a:gdLst>
                <a:gd name="T0" fmla="*/ 0 w 52"/>
                <a:gd name="T1" fmla="*/ 7274 h 17"/>
                <a:gd name="T2" fmla="*/ 25924 w 52"/>
                <a:gd name="T3" fmla="*/ 0 h 17"/>
                <a:gd name="T4" fmla="*/ 87966 w 52"/>
                <a:gd name="T5" fmla="*/ 23760 h 17"/>
                <a:gd name="T6" fmla="*/ 113924 w 52"/>
                <a:gd name="T7" fmla="*/ 17140 h 17"/>
                <a:gd name="T8" fmla="*/ 100449 w 52"/>
                <a:gd name="T9" fmla="*/ 40955 h 17"/>
                <a:gd name="T10" fmla="*/ 28497 w 52"/>
                <a:gd name="T11" fmla="*/ 40955 h 17"/>
                <a:gd name="T12" fmla="*/ 57034 w 52"/>
                <a:gd name="T13" fmla="*/ 33681 h 17"/>
                <a:gd name="T14" fmla="*/ 0 w 52"/>
                <a:gd name="T15" fmla="*/ 7274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2" name="Freeform 557"/>
            <p:cNvSpPr>
              <a:spLocks/>
            </p:cNvSpPr>
            <p:nvPr/>
          </p:nvSpPr>
          <p:spPr bwMode="auto">
            <a:xfrm>
              <a:off x="2833" y="3825"/>
              <a:ext cx="136" cy="45"/>
            </a:xfrm>
            <a:custGeom>
              <a:avLst/>
              <a:gdLst>
                <a:gd name="T0" fmla="*/ 0 w 52"/>
                <a:gd name="T1" fmla="*/ 7274 h 17"/>
                <a:gd name="T2" fmla="*/ 25924 w 52"/>
                <a:gd name="T3" fmla="*/ 0 h 17"/>
                <a:gd name="T4" fmla="*/ 87966 w 52"/>
                <a:gd name="T5" fmla="*/ 23760 h 17"/>
                <a:gd name="T6" fmla="*/ 113924 w 52"/>
                <a:gd name="T7" fmla="*/ 17140 h 17"/>
                <a:gd name="T8" fmla="*/ 100449 w 52"/>
                <a:gd name="T9" fmla="*/ 40955 h 17"/>
                <a:gd name="T10" fmla="*/ 28497 w 52"/>
                <a:gd name="T11" fmla="*/ 40955 h 17"/>
                <a:gd name="T12" fmla="*/ 57034 w 52"/>
                <a:gd name="T13" fmla="*/ 33681 h 17"/>
                <a:gd name="T14" fmla="*/ 0 w 52"/>
                <a:gd name="T15" fmla="*/ 7274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3" name="Freeform 558"/>
            <p:cNvSpPr>
              <a:spLocks/>
            </p:cNvSpPr>
            <p:nvPr/>
          </p:nvSpPr>
          <p:spPr bwMode="auto">
            <a:xfrm>
              <a:off x="2969" y="3886"/>
              <a:ext cx="139" cy="44"/>
            </a:xfrm>
            <a:custGeom>
              <a:avLst/>
              <a:gdLst>
                <a:gd name="T0" fmla="*/ 118753 w 53"/>
                <a:gd name="T1" fmla="*/ 26475 h 17"/>
                <a:gd name="T2" fmla="*/ 92073 w 53"/>
                <a:gd name="T3" fmla="*/ 34279 h 17"/>
                <a:gd name="T4" fmla="*/ 31516 w 53"/>
                <a:gd name="T5" fmla="*/ 12292 h 17"/>
                <a:gd name="T6" fmla="*/ 0 w 53"/>
                <a:gd name="T7" fmla="*/ 18001 h 17"/>
                <a:gd name="T8" fmla="*/ 15277 w 53"/>
                <a:gd name="T9" fmla="*/ 0 h 17"/>
                <a:gd name="T10" fmla="*/ 92073 w 53"/>
                <a:gd name="T11" fmla="*/ 0 h 17"/>
                <a:gd name="T12" fmla="*/ 57963 w 53"/>
                <a:gd name="T13" fmla="*/ 6276 h 17"/>
                <a:gd name="T14" fmla="*/ 118753 w 53"/>
                <a:gd name="T15" fmla="*/ 26475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4" name="Freeform 559"/>
            <p:cNvSpPr>
              <a:spLocks/>
            </p:cNvSpPr>
            <p:nvPr/>
          </p:nvSpPr>
          <p:spPr bwMode="auto">
            <a:xfrm>
              <a:off x="2969" y="3886"/>
              <a:ext cx="139" cy="44"/>
            </a:xfrm>
            <a:custGeom>
              <a:avLst/>
              <a:gdLst>
                <a:gd name="T0" fmla="*/ 118753 w 53"/>
                <a:gd name="T1" fmla="*/ 26475 h 17"/>
                <a:gd name="T2" fmla="*/ 92073 w 53"/>
                <a:gd name="T3" fmla="*/ 34279 h 17"/>
                <a:gd name="T4" fmla="*/ 31516 w 53"/>
                <a:gd name="T5" fmla="*/ 12292 h 17"/>
                <a:gd name="T6" fmla="*/ 0 w 53"/>
                <a:gd name="T7" fmla="*/ 18001 h 17"/>
                <a:gd name="T8" fmla="*/ 15277 w 53"/>
                <a:gd name="T9" fmla="*/ 0 h 17"/>
                <a:gd name="T10" fmla="*/ 92073 w 53"/>
                <a:gd name="T11" fmla="*/ 0 h 17"/>
                <a:gd name="T12" fmla="*/ 57963 w 53"/>
                <a:gd name="T13" fmla="*/ 6276 h 17"/>
                <a:gd name="T14" fmla="*/ 118753 w 53"/>
                <a:gd name="T15" fmla="*/ 26475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45" name="Freeform 560"/>
            <p:cNvSpPr>
              <a:spLocks/>
            </p:cNvSpPr>
            <p:nvPr/>
          </p:nvSpPr>
          <p:spPr bwMode="auto">
            <a:xfrm>
              <a:off x="2875" y="3959"/>
              <a:ext cx="178" cy="121"/>
            </a:xfrm>
            <a:custGeom>
              <a:avLst/>
              <a:gdLst>
                <a:gd name="T0" fmla="*/ 0 w 68"/>
                <a:gd name="T1" fmla="*/ 0 h 46"/>
                <a:gd name="T2" fmla="*/ 43764 w 68"/>
                <a:gd name="T3" fmla="*/ 0 h 46"/>
                <a:gd name="T4" fmla="*/ 74975 w 68"/>
                <a:gd name="T5" fmla="*/ 75841 h 46"/>
                <a:gd name="T6" fmla="*/ 106201 w 68"/>
                <a:gd name="T7" fmla="*/ 0 h 46"/>
                <a:gd name="T8" fmla="*/ 149965 w 68"/>
                <a:gd name="T9" fmla="*/ 0 h 46"/>
                <a:gd name="T10" fmla="*/ 99437 w 68"/>
                <a:gd name="T11" fmla="*/ 105267 h 46"/>
                <a:gd name="T12" fmla="*/ 50528 w 68"/>
                <a:gd name="T13" fmla="*/ 105267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3" y="46"/>
                  </a:lnTo>
                  <a:lnTo>
                    <a:pt x="0" y="0"/>
                  </a:lnTo>
                </a:path>
              </a:pathLst>
            </a:custGeom>
            <a:solidFill>
              <a:srgbClr val="25221E"/>
            </a:solidFill>
            <a:ln w="9525">
              <a:noFill/>
              <a:round/>
              <a:headEnd/>
              <a:tailEnd/>
            </a:ln>
          </p:spPr>
          <p:txBody>
            <a:bodyPr/>
            <a:lstStyle/>
            <a:p>
              <a:endParaRPr lang="en-US">
                <a:latin typeface="Arial" pitchFamily="34" charset="0"/>
                <a:cs typeface="Arial" pitchFamily="34" charset="0"/>
              </a:endParaRPr>
            </a:p>
          </p:txBody>
        </p:sp>
        <p:sp>
          <p:nvSpPr>
            <p:cNvPr id="66746" name="Freeform 561"/>
            <p:cNvSpPr>
              <a:spLocks/>
            </p:cNvSpPr>
            <p:nvPr/>
          </p:nvSpPr>
          <p:spPr bwMode="auto">
            <a:xfrm>
              <a:off x="2885" y="3962"/>
              <a:ext cx="179" cy="121"/>
            </a:xfrm>
            <a:custGeom>
              <a:avLst/>
              <a:gdLst>
                <a:gd name="T0" fmla="*/ 0 w 68"/>
                <a:gd name="T1" fmla="*/ 0 h 46"/>
                <a:gd name="T2" fmla="*/ 46619 w 68"/>
                <a:gd name="T3" fmla="*/ 0 h 46"/>
                <a:gd name="T4" fmla="*/ 78889 w 68"/>
                <a:gd name="T5" fmla="*/ 75841 h 46"/>
                <a:gd name="T6" fmla="*/ 110480 w 68"/>
                <a:gd name="T7" fmla="*/ 0 h 46"/>
                <a:gd name="T8" fmla="*/ 156720 w 68"/>
                <a:gd name="T9" fmla="*/ 0 h 46"/>
                <a:gd name="T10" fmla="*/ 103517 w 68"/>
                <a:gd name="T11" fmla="*/ 105267 h 46"/>
                <a:gd name="T12" fmla="*/ 55214 w 68"/>
                <a:gd name="T13" fmla="*/ 105267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4" y="46"/>
                  </a:lnTo>
                  <a:lnTo>
                    <a:pt x="0" y="0"/>
                  </a:lnTo>
                </a:path>
              </a:pathLst>
            </a:custGeom>
            <a:solidFill>
              <a:srgbClr val="F9DB6D"/>
            </a:solidFill>
            <a:ln w="9525">
              <a:noFill/>
              <a:round/>
              <a:headEnd/>
              <a:tailEnd/>
            </a:ln>
          </p:spPr>
          <p:txBody>
            <a:bodyPr/>
            <a:lstStyle/>
            <a:p>
              <a:endParaRPr lang="en-US">
                <a:latin typeface="Arial" pitchFamily="34" charset="0"/>
                <a:cs typeface="Arial" pitchFamily="34" charset="0"/>
              </a:endParaRPr>
            </a:p>
          </p:txBody>
        </p:sp>
      </p:grpSp>
      <p:pic>
        <p:nvPicPr>
          <p:cNvPr id="66581" name="Picture 604" descr="38"/>
          <p:cNvPicPr>
            <a:picLocks noChangeAspect="1" noChangeArrowheads="1"/>
          </p:cNvPicPr>
          <p:nvPr/>
        </p:nvPicPr>
        <p:blipFill>
          <a:blip r:embed="rId4" cstate="print"/>
          <a:srcRect/>
          <a:stretch>
            <a:fillRect/>
          </a:stretch>
        </p:blipFill>
        <p:spPr bwMode="auto">
          <a:xfrm>
            <a:off x="9459142" y="1719878"/>
            <a:ext cx="812800" cy="628457"/>
          </a:xfrm>
          <a:prstGeom prst="rect">
            <a:avLst/>
          </a:prstGeom>
          <a:noFill/>
          <a:ln w="9525">
            <a:noFill/>
            <a:miter lim="800000"/>
            <a:headEnd/>
            <a:tailEnd/>
          </a:ln>
        </p:spPr>
      </p:pic>
      <p:pic>
        <p:nvPicPr>
          <p:cNvPr id="66582" name="Picture 612" descr="18"/>
          <p:cNvPicPr>
            <a:picLocks noChangeAspect="1" noChangeArrowheads="1"/>
          </p:cNvPicPr>
          <p:nvPr/>
        </p:nvPicPr>
        <p:blipFill>
          <a:blip r:embed="rId5" cstate="print"/>
          <a:srcRect/>
          <a:stretch>
            <a:fillRect/>
          </a:stretch>
        </p:blipFill>
        <p:spPr bwMode="auto">
          <a:xfrm>
            <a:off x="5076166" y="962134"/>
            <a:ext cx="731838" cy="700400"/>
          </a:xfrm>
          <a:prstGeom prst="rect">
            <a:avLst/>
          </a:prstGeom>
          <a:noFill/>
          <a:ln w="9525">
            <a:noFill/>
            <a:miter lim="800000"/>
            <a:headEnd/>
            <a:tailEnd/>
          </a:ln>
        </p:spPr>
      </p:pic>
      <p:pic>
        <p:nvPicPr>
          <p:cNvPr id="66583" name="Picture 81" descr="1450"/>
          <p:cNvPicPr>
            <a:picLocks noChangeAspect="1" noChangeArrowheads="1"/>
          </p:cNvPicPr>
          <p:nvPr/>
        </p:nvPicPr>
        <p:blipFill>
          <a:blip r:embed="rId6" cstate="print"/>
          <a:srcRect/>
          <a:stretch>
            <a:fillRect/>
          </a:stretch>
        </p:blipFill>
        <p:spPr bwMode="auto">
          <a:xfrm>
            <a:off x="6629400" y="1004478"/>
            <a:ext cx="914400" cy="734257"/>
          </a:xfrm>
          <a:prstGeom prst="rect">
            <a:avLst/>
          </a:prstGeom>
          <a:noFill/>
          <a:ln w="9525">
            <a:noFill/>
            <a:miter lim="800000"/>
            <a:headEnd/>
            <a:tailEnd/>
          </a:ln>
        </p:spPr>
      </p:pic>
      <p:sp>
        <p:nvSpPr>
          <p:cNvPr id="66585" name="AutoShape 49"/>
          <p:cNvSpPr>
            <a:spLocks noChangeArrowheads="1"/>
          </p:cNvSpPr>
          <p:nvPr/>
        </p:nvSpPr>
        <p:spPr bwMode="auto">
          <a:xfrm>
            <a:off x="5775326" y="3249828"/>
            <a:ext cx="1379537" cy="1267493"/>
          </a:xfrm>
          <a:prstGeom prst="cloudCallout">
            <a:avLst>
              <a:gd name="adj1" fmla="val -12139"/>
              <a:gd name="adj2" fmla="val 62856"/>
            </a:avLst>
          </a:prstGeom>
          <a:solidFill>
            <a:schemeClr val="accent1"/>
          </a:solidFill>
          <a:ln w="9525">
            <a:solidFill>
              <a:schemeClr val="tx1"/>
            </a:solidFill>
            <a:round/>
            <a:headEnd/>
            <a:tailEnd/>
          </a:ln>
        </p:spPr>
        <p:txBody>
          <a:bodyPr anchor="ctr"/>
          <a:lstStyle/>
          <a:p>
            <a:pPr algn="ctr"/>
            <a:r>
              <a:rPr lang="en-US" altLang="zh-CN" sz="1400">
                <a:latin typeface="Arial" pitchFamily="34" charset="0"/>
                <a:cs typeface="Arial" pitchFamily="34" charset="0"/>
              </a:rPr>
              <a:t>Internet</a:t>
            </a:r>
            <a:endParaRPr lang="zh-CN" altLang="en-US" sz="1400">
              <a:latin typeface="Arial" pitchFamily="34" charset="0"/>
              <a:cs typeface="Arial" pitchFamily="34" charset="0"/>
            </a:endParaRPr>
          </a:p>
        </p:txBody>
      </p:sp>
      <p:pic>
        <p:nvPicPr>
          <p:cNvPr id="66586" name="Picture 2" descr="C:\Users\jhorrillo\Desktop\GXE5120left.jpg"/>
          <p:cNvPicPr>
            <a:picLocks noChangeAspect="1" noChangeArrowheads="1"/>
          </p:cNvPicPr>
          <p:nvPr/>
        </p:nvPicPr>
        <p:blipFill>
          <a:blip r:embed="rId7" cstate="print"/>
          <a:srcRect t="27162" b="28908"/>
          <a:stretch>
            <a:fillRect/>
          </a:stretch>
        </p:blipFill>
        <p:spPr bwMode="auto">
          <a:xfrm>
            <a:off x="4080030" y="1733060"/>
            <a:ext cx="1438275" cy="645383"/>
          </a:xfrm>
          <a:prstGeom prst="rect">
            <a:avLst/>
          </a:prstGeom>
          <a:noFill/>
          <a:ln w="9525">
            <a:noFill/>
            <a:miter lim="800000"/>
            <a:headEnd/>
            <a:tailEnd/>
          </a:ln>
        </p:spPr>
      </p:pic>
      <p:sp>
        <p:nvSpPr>
          <p:cNvPr id="66587" name="Line 51"/>
          <p:cNvSpPr>
            <a:spLocks noChangeShapeType="1"/>
          </p:cNvSpPr>
          <p:nvPr/>
        </p:nvSpPr>
        <p:spPr bwMode="auto">
          <a:xfrm>
            <a:off x="4419601" y="4634334"/>
            <a:ext cx="400278" cy="419418"/>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sp>
        <p:nvSpPr>
          <p:cNvPr id="66588" name="Line 52"/>
          <p:cNvSpPr>
            <a:spLocks noChangeShapeType="1"/>
          </p:cNvSpPr>
          <p:nvPr/>
        </p:nvSpPr>
        <p:spPr bwMode="auto">
          <a:xfrm flipH="1">
            <a:off x="3962400" y="4554138"/>
            <a:ext cx="369888" cy="765997"/>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sp>
        <p:nvSpPr>
          <p:cNvPr id="66589" name="Line 53"/>
          <p:cNvSpPr>
            <a:spLocks noChangeShapeType="1"/>
          </p:cNvSpPr>
          <p:nvPr/>
        </p:nvSpPr>
        <p:spPr bwMode="auto">
          <a:xfrm>
            <a:off x="4244977" y="4067691"/>
            <a:ext cx="1173163" cy="2115"/>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sp>
        <p:nvSpPr>
          <p:cNvPr id="66590" name="Freeform 54"/>
          <p:cNvSpPr>
            <a:spLocks noEditPoints="1"/>
          </p:cNvSpPr>
          <p:nvPr/>
        </p:nvSpPr>
        <p:spPr bwMode="auto">
          <a:xfrm>
            <a:off x="3730627" y="3824348"/>
            <a:ext cx="1012825" cy="463408"/>
          </a:xfrm>
          <a:custGeom>
            <a:avLst/>
            <a:gdLst>
              <a:gd name="T0" fmla="*/ 2147483647 w 623"/>
              <a:gd name="T1" fmla="*/ 2147483647 h 312"/>
              <a:gd name="T2" fmla="*/ 2147483647 w 623"/>
              <a:gd name="T3" fmla="*/ 2147483647 h 312"/>
              <a:gd name="T4" fmla="*/ 2147483647 w 623"/>
              <a:gd name="T5" fmla="*/ 2147483647 h 312"/>
              <a:gd name="T6" fmla="*/ 2147483647 w 623"/>
              <a:gd name="T7" fmla="*/ 2147483647 h 312"/>
              <a:gd name="T8" fmla="*/ 2147483647 w 623"/>
              <a:gd name="T9" fmla="*/ 2147483647 h 312"/>
              <a:gd name="T10" fmla="*/ 0 w 623"/>
              <a:gd name="T11" fmla="*/ 2147483647 h 312"/>
              <a:gd name="T12" fmla="*/ 2147483647 w 623"/>
              <a:gd name="T13" fmla="*/ 2147483647 h 312"/>
              <a:gd name="T14" fmla="*/ 2147483647 w 623"/>
              <a:gd name="T15" fmla="*/ 2147483647 h 312"/>
              <a:gd name="T16" fmla="*/ 2147483647 w 623"/>
              <a:gd name="T17" fmla="*/ 2147483647 h 312"/>
              <a:gd name="T18" fmla="*/ 2147483647 w 623"/>
              <a:gd name="T19" fmla="*/ 2147483647 h 312"/>
              <a:gd name="T20" fmla="*/ 2147483647 w 623"/>
              <a:gd name="T21" fmla="*/ 2147483647 h 312"/>
              <a:gd name="T22" fmla="*/ 2147483647 w 623"/>
              <a:gd name="T23" fmla="*/ 2147483647 h 312"/>
              <a:gd name="T24" fmla="*/ 2147483647 w 623"/>
              <a:gd name="T25" fmla="*/ 2147483647 h 312"/>
              <a:gd name="T26" fmla="*/ 2147483647 w 623"/>
              <a:gd name="T27" fmla="*/ 2147483647 h 312"/>
              <a:gd name="T28" fmla="*/ 2147483647 w 623"/>
              <a:gd name="T29" fmla="*/ 2147483647 h 312"/>
              <a:gd name="T30" fmla="*/ 2147483647 w 623"/>
              <a:gd name="T31" fmla="*/ 2147483647 h 312"/>
              <a:gd name="T32" fmla="*/ 2147483647 w 623"/>
              <a:gd name="T33" fmla="*/ 2147483647 h 312"/>
              <a:gd name="T34" fmla="*/ 2147483647 w 623"/>
              <a:gd name="T35" fmla="*/ 2147483647 h 312"/>
              <a:gd name="T36" fmla="*/ 2147483647 w 623"/>
              <a:gd name="T37" fmla="*/ 2147483647 h 312"/>
              <a:gd name="T38" fmla="*/ 2147483647 w 623"/>
              <a:gd name="T39" fmla="*/ 2147483647 h 312"/>
              <a:gd name="T40" fmla="*/ 2147483647 w 623"/>
              <a:gd name="T41" fmla="*/ 2147483647 h 312"/>
              <a:gd name="T42" fmla="*/ 2147483647 w 623"/>
              <a:gd name="T43" fmla="*/ 2147483647 h 312"/>
              <a:gd name="T44" fmla="*/ 2147483647 w 623"/>
              <a:gd name="T45" fmla="*/ 2147483647 h 312"/>
              <a:gd name="T46" fmla="*/ 2147483647 w 623"/>
              <a:gd name="T47" fmla="*/ 2147483647 h 312"/>
              <a:gd name="T48" fmla="*/ 2147483647 w 623"/>
              <a:gd name="T49" fmla="*/ 2147483647 h 312"/>
              <a:gd name="T50" fmla="*/ 2147483647 w 623"/>
              <a:gd name="T51" fmla="*/ 2147483647 h 312"/>
              <a:gd name="T52" fmla="*/ 2147483647 w 623"/>
              <a:gd name="T53" fmla="*/ 2147483647 h 312"/>
              <a:gd name="T54" fmla="*/ 2147483647 w 623"/>
              <a:gd name="T55" fmla="*/ 2147483647 h 312"/>
              <a:gd name="T56" fmla="*/ 2147483647 w 623"/>
              <a:gd name="T57" fmla="*/ 2147483647 h 312"/>
              <a:gd name="T58" fmla="*/ 2147483647 w 623"/>
              <a:gd name="T59" fmla="*/ 2147483647 h 312"/>
              <a:gd name="T60" fmla="*/ 2147483647 w 623"/>
              <a:gd name="T61" fmla="*/ 2147483647 h 312"/>
              <a:gd name="T62" fmla="*/ 2147483647 w 623"/>
              <a:gd name="T63" fmla="*/ 2147483647 h 312"/>
              <a:gd name="T64" fmla="*/ 2147483647 w 623"/>
              <a:gd name="T65" fmla="*/ 2147483647 h 312"/>
              <a:gd name="T66" fmla="*/ 2147483647 w 623"/>
              <a:gd name="T67" fmla="*/ 2147483647 h 312"/>
              <a:gd name="T68" fmla="*/ 2147483647 w 623"/>
              <a:gd name="T69" fmla="*/ 2147483647 h 312"/>
              <a:gd name="T70" fmla="*/ 2147483647 w 623"/>
              <a:gd name="T71" fmla="*/ 2147483647 h 312"/>
              <a:gd name="T72" fmla="*/ 2147483647 w 623"/>
              <a:gd name="T73" fmla="*/ 2147483647 h 312"/>
              <a:gd name="T74" fmla="*/ 2147483647 w 623"/>
              <a:gd name="T75" fmla="*/ 2147483647 h 312"/>
              <a:gd name="T76" fmla="*/ 2147483647 w 623"/>
              <a:gd name="T77" fmla="*/ 2147483647 h 312"/>
              <a:gd name="T78" fmla="*/ 2147483647 w 623"/>
              <a:gd name="T79" fmla="*/ 2147483647 h 312"/>
              <a:gd name="T80" fmla="*/ 2147483647 w 623"/>
              <a:gd name="T81" fmla="*/ 2147483647 h 312"/>
              <a:gd name="T82" fmla="*/ 2147483647 w 623"/>
              <a:gd name="T83" fmla="*/ 2147483647 h 312"/>
              <a:gd name="T84" fmla="*/ 2147483647 w 623"/>
              <a:gd name="T85" fmla="*/ 2147483647 h 312"/>
              <a:gd name="T86" fmla="*/ 2147483647 w 623"/>
              <a:gd name="T87" fmla="*/ 2147483647 h 312"/>
              <a:gd name="T88" fmla="*/ 2147483647 w 623"/>
              <a:gd name="T89" fmla="*/ 2147483647 h 312"/>
              <a:gd name="T90" fmla="*/ 2147483647 w 623"/>
              <a:gd name="T91" fmla="*/ 2147483647 h 312"/>
              <a:gd name="T92" fmla="*/ 2147483647 w 623"/>
              <a:gd name="T93" fmla="*/ 2147483647 h 312"/>
              <a:gd name="T94" fmla="*/ 2147483647 w 623"/>
              <a:gd name="T95" fmla="*/ 2147483647 h 312"/>
              <a:gd name="T96" fmla="*/ 2147483647 w 623"/>
              <a:gd name="T97" fmla="*/ 2147483647 h 312"/>
              <a:gd name="T98" fmla="*/ 2147483647 w 623"/>
              <a:gd name="T99" fmla="*/ 2147483647 h 312"/>
              <a:gd name="T100" fmla="*/ 2147483647 w 623"/>
              <a:gd name="T101" fmla="*/ 2147483647 h 312"/>
              <a:gd name="T102" fmla="*/ 2147483647 w 623"/>
              <a:gd name="T103" fmla="*/ 2147483647 h 312"/>
              <a:gd name="T104" fmla="*/ 2147483647 w 623"/>
              <a:gd name="T105" fmla="*/ 2147483647 h 312"/>
              <a:gd name="T106" fmla="*/ 2147483647 w 623"/>
              <a:gd name="T107" fmla="*/ 2147483647 h 312"/>
              <a:gd name="T108" fmla="*/ 2147483647 w 623"/>
              <a:gd name="T109" fmla="*/ 2147483647 h 312"/>
              <a:gd name="T110" fmla="*/ 2147483647 w 623"/>
              <a:gd name="T111" fmla="*/ 2147483647 h 3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3"/>
              <a:gd name="T169" fmla="*/ 0 h 312"/>
              <a:gd name="T170" fmla="*/ 623 w 623"/>
              <a:gd name="T171" fmla="*/ 312 h 3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3" h="312">
                <a:moveTo>
                  <a:pt x="72" y="113"/>
                </a:moveTo>
                <a:lnTo>
                  <a:pt x="79" y="108"/>
                </a:lnTo>
                <a:lnTo>
                  <a:pt x="72" y="113"/>
                </a:lnTo>
                <a:close/>
                <a:moveTo>
                  <a:pt x="63" y="117"/>
                </a:moveTo>
                <a:lnTo>
                  <a:pt x="72" y="113"/>
                </a:lnTo>
                <a:lnTo>
                  <a:pt x="63" y="117"/>
                </a:lnTo>
                <a:close/>
                <a:moveTo>
                  <a:pt x="72" y="113"/>
                </a:moveTo>
                <a:lnTo>
                  <a:pt x="56" y="121"/>
                </a:lnTo>
                <a:lnTo>
                  <a:pt x="42" y="131"/>
                </a:lnTo>
                <a:lnTo>
                  <a:pt x="29" y="139"/>
                </a:lnTo>
                <a:lnTo>
                  <a:pt x="21" y="147"/>
                </a:lnTo>
                <a:lnTo>
                  <a:pt x="13" y="154"/>
                </a:lnTo>
                <a:lnTo>
                  <a:pt x="7" y="162"/>
                </a:lnTo>
                <a:lnTo>
                  <a:pt x="3" y="168"/>
                </a:lnTo>
                <a:lnTo>
                  <a:pt x="0" y="175"/>
                </a:lnTo>
                <a:lnTo>
                  <a:pt x="0" y="182"/>
                </a:lnTo>
                <a:lnTo>
                  <a:pt x="0" y="187"/>
                </a:lnTo>
                <a:lnTo>
                  <a:pt x="3" y="193"/>
                </a:lnTo>
                <a:lnTo>
                  <a:pt x="6" y="198"/>
                </a:lnTo>
                <a:lnTo>
                  <a:pt x="11" y="203"/>
                </a:lnTo>
                <a:lnTo>
                  <a:pt x="16" y="208"/>
                </a:lnTo>
                <a:lnTo>
                  <a:pt x="28" y="215"/>
                </a:lnTo>
                <a:lnTo>
                  <a:pt x="35" y="219"/>
                </a:lnTo>
                <a:lnTo>
                  <a:pt x="60" y="229"/>
                </a:lnTo>
                <a:lnTo>
                  <a:pt x="68" y="230"/>
                </a:lnTo>
                <a:lnTo>
                  <a:pt x="84" y="234"/>
                </a:lnTo>
                <a:lnTo>
                  <a:pt x="99" y="239"/>
                </a:lnTo>
                <a:lnTo>
                  <a:pt x="104" y="240"/>
                </a:lnTo>
                <a:lnTo>
                  <a:pt x="111" y="240"/>
                </a:lnTo>
                <a:lnTo>
                  <a:pt x="117" y="241"/>
                </a:lnTo>
                <a:lnTo>
                  <a:pt x="124" y="243"/>
                </a:lnTo>
                <a:lnTo>
                  <a:pt x="125" y="243"/>
                </a:lnTo>
                <a:lnTo>
                  <a:pt x="127" y="243"/>
                </a:lnTo>
                <a:lnTo>
                  <a:pt x="133" y="254"/>
                </a:lnTo>
                <a:lnTo>
                  <a:pt x="139" y="265"/>
                </a:lnTo>
                <a:lnTo>
                  <a:pt x="146" y="273"/>
                </a:lnTo>
                <a:lnTo>
                  <a:pt x="154" y="281"/>
                </a:lnTo>
                <a:lnTo>
                  <a:pt x="163" y="288"/>
                </a:lnTo>
                <a:lnTo>
                  <a:pt x="171" y="294"/>
                </a:lnTo>
                <a:lnTo>
                  <a:pt x="181" y="299"/>
                </a:lnTo>
                <a:lnTo>
                  <a:pt x="189" y="302"/>
                </a:lnTo>
                <a:lnTo>
                  <a:pt x="199" y="306"/>
                </a:lnTo>
                <a:lnTo>
                  <a:pt x="208" y="308"/>
                </a:lnTo>
                <a:lnTo>
                  <a:pt x="218" y="311"/>
                </a:lnTo>
                <a:lnTo>
                  <a:pt x="228" y="311"/>
                </a:lnTo>
                <a:lnTo>
                  <a:pt x="238" y="312"/>
                </a:lnTo>
                <a:lnTo>
                  <a:pt x="258" y="311"/>
                </a:lnTo>
                <a:lnTo>
                  <a:pt x="268" y="309"/>
                </a:lnTo>
                <a:lnTo>
                  <a:pt x="276" y="308"/>
                </a:lnTo>
                <a:lnTo>
                  <a:pt x="304" y="302"/>
                </a:lnTo>
                <a:lnTo>
                  <a:pt x="321" y="297"/>
                </a:lnTo>
                <a:lnTo>
                  <a:pt x="328" y="294"/>
                </a:lnTo>
                <a:lnTo>
                  <a:pt x="340" y="290"/>
                </a:lnTo>
                <a:lnTo>
                  <a:pt x="351" y="286"/>
                </a:lnTo>
                <a:lnTo>
                  <a:pt x="355" y="283"/>
                </a:lnTo>
                <a:lnTo>
                  <a:pt x="358" y="281"/>
                </a:lnTo>
                <a:lnTo>
                  <a:pt x="362" y="280"/>
                </a:lnTo>
                <a:lnTo>
                  <a:pt x="383" y="283"/>
                </a:lnTo>
                <a:lnTo>
                  <a:pt x="404" y="286"/>
                </a:lnTo>
                <a:lnTo>
                  <a:pt x="422" y="287"/>
                </a:lnTo>
                <a:lnTo>
                  <a:pt x="439" y="287"/>
                </a:lnTo>
                <a:lnTo>
                  <a:pt x="454" y="287"/>
                </a:lnTo>
                <a:lnTo>
                  <a:pt x="468" y="286"/>
                </a:lnTo>
                <a:lnTo>
                  <a:pt x="480" y="284"/>
                </a:lnTo>
                <a:lnTo>
                  <a:pt x="493" y="281"/>
                </a:lnTo>
                <a:lnTo>
                  <a:pt x="502" y="279"/>
                </a:lnTo>
                <a:lnTo>
                  <a:pt x="511" y="276"/>
                </a:lnTo>
                <a:lnTo>
                  <a:pt x="519" y="272"/>
                </a:lnTo>
                <a:lnTo>
                  <a:pt x="526" y="268"/>
                </a:lnTo>
                <a:lnTo>
                  <a:pt x="533" y="263"/>
                </a:lnTo>
                <a:lnTo>
                  <a:pt x="544" y="252"/>
                </a:lnTo>
                <a:lnTo>
                  <a:pt x="547" y="247"/>
                </a:lnTo>
                <a:lnTo>
                  <a:pt x="550" y="243"/>
                </a:lnTo>
                <a:lnTo>
                  <a:pt x="552" y="237"/>
                </a:lnTo>
                <a:lnTo>
                  <a:pt x="557" y="225"/>
                </a:lnTo>
                <a:lnTo>
                  <a:pt x="558" y="215"/>
                </a:lnTo>
                <a:lnTo>
                  <a:pt x="558" y="201"/>
                </a:lnTo>
                <a:lnTo>
                  <a:pt x="558" y="197"/>
                </a:lnTo>
                <a:lnTo>
                  <a:pt x="558" y="193"/>
                </a:lnTo>
                <a:lnTo>
                  <a:pt x="557" y="191"/>
                </a:lnTo>
                <a:lnTo>
                  <a:pt x="557" y="189"/>
                </a:lnTo>
                <a:lnTo>
                  <a:pt x="555" y="186"/>
                </a:lnTo>
                <a:lnTo>
                  <a:pt x="555" y="185"/>
                </a:lnTo>
                <a:lnTo>
                  <a:pt x="570" y="178"/>
                </a:lnTo>
                <a:lnTo>
                  <a:pt x="584" y="169"/>
                </a:lnTo>
                <a:lnTo>
                  <a:pt x="597" y="162"/>
                </a:lnTo>
                <a:lnTo>
                  <a:pt x="605" y="155"/>
                </a:lnTo>
                <a:lnTo>
                  <a:pt x="612" y="149"/>
                </a:lnTo>
                <a:lnTo>
                  <a:pt x="618" y="142"/>
                </a:lnTo>
                <a:lnTo>
                  <a:pt x="620" y="136"/>
                </a:lnTo>
                <a:lnTo>
                  <a:pt x="623" y="129"/>
                </a:lnTo>
                <a:lnTo>
                  <a:pt x="623" y="124"/>
                </a:lnTo>
                <a:lnTo>
                  <a:pt x="620" y="118"/>
                </a:lnTo>
                <a:lnTo>
                  <a:pt x="618" y="114"/>
                </a:lnTo>
                <a:lnTo>
                  <a:pt x="615" y="108"/>
                </a:lnTo>
                <a:lnTo>
                  <a:pt x="609" y="103"/>
                </a:lnTo>
                <a:lnTo>
                  <a:pt x="604" y="99"/>
                </a:lnTo>
                <a:lnTo>
                  <a:pt x="597" y="95"/>
                </a:lnTo>
                <a:lnTo>
                  <a:pt x="583" y="86"/>
                </a:lnTo>
                <a:lnTo>
                  <a:pt x="575" y="83"/>
                </a:lnTo>
                <a:lnTo>
                  <a:pt x="566" y="79"/>
                </a:lnTo>
                <a:lnTo>
                  <a:pt x="558" y="77"/>
                </a:lnTo>
                <a:lnTo>
                  <a:pt x="548" y="74"/>
                </a:lnTo>
                <a:lnTo>
                  <a:pt x="532" y="68"/>
                </a:lnTo>
                <a:lnTo>
                  <a:pt x="525" y="67"/>
                </a:lnTo>
                <a:lnTo>
                  <a:pt x="516" y="64"/>
                </a:lnTo>
                <a:lnTo>
                  <a:pt x="509" y="63"/>
                </a:lnTo>
                <a:lnTo>
                  <a:pt x="504" y="61"/>
                </a:lnTo>
                <a:lnTo>
                  <a:pt x="498" y="60"/>
                </a:lnTo>
                <a:lnTo>
                  <a:pt x="493" y="60"/>
                </a:lnTo>
                <a:lnTo>
                  <a:pt x="490" y="59"/>
                </a:lnTo>
                <a:lnTo>
                  <a:pt x="487" y="59"/>
                </a:lnTo>
                <a:lnTo>
                  <a:pt x="482" y="52"/>
                </a:lnTo>
                <a:lnTo>
                  <a:pt x="477" y="45"/>
                </a:lnTo>
                <a:lnTo>
                  <a:pt x="472" y="39"/>
                </a:lnTo>
                <a:lnTo>
                  <a:pt x="466" y="34"/>
                </a:lnTo>
                <a:lnTo>
                  <a:pt x="461" y="28"/>
                </a:lnTo>
                <a:lnTo>
                  <a:pt x="455" y="24"/>
                </a:lnTo>
                <a:lnTo>
                  <a:pt x="448" y="20"/>
                </a:lnTo>
                <a:lnTo>
                  <a:pt x="436" y="13"/>
                </a:lnTo>
                <a:lnTo>
                  <a:pt x="429" y="10"/>
                </a:lnTo>
                <a:lnTo>
                  <a:pt x="422" y="7"/>
                </a:lnTo>
                <a:lnTo>
                  <a:pt x="415" y="6"/>
                </a:lnTo>
                <a:lnTo>
                  <a:pt x="408" y="3"/>
                </a:lnTo>
                <a:lnTo>
                  <a:pt x="400" y="2"/>
                </a:lnTo>
                <a:lnTo>
                  <a:pt x="393" y="2"/>
                </a:lnTo>
                <a:lnTo>
                  <a:pt x="385" y="2"/>
                </a:lnTo>
                <a:lnTo>
                  <a:pt x="378" y="0"/>
                </a:lnTo>
                <a:lnTo>
                  <a:pt x="369" y="0"/>
                </a:lnTo>
                <a:lnTo>
                  <a:pt x="360" y="2"/>
                </a:lnTo>
                <a:lnTo>
                  <a:pt x="353" y="2"/>
                </a:lnTo>
                <a:lnTo>
                  <a:pt x="343" y="3"/>
                </a:lnTo>
                <a:lnTo>
                  <a:pt x="335" y="5"/>
                </a:lnTo>
                <a:lnTo>
                  <a:pt x="317" y="7"/>
                </a:lnTo>
                <a:lnTo>
                  <a:pt x="307" y="9"/>
                </a:lnTo>
                <a:lnTo>
                  <a:pt x="297" y="11"/>
                </a:lnTo>
                <a:lnTo>
                  <a:pt x="287" y="14"/>
                </a:lnTo>
                <a:lnTo>
                  <a:pt x="278" y="16"/>
                </a:lnTo>
                <a:lnTo>
                  <a:pt x="268" y="18"/>
                </a:lnTo>
                <a:lnTo>
                  <a:pt x="258" y="21"/>
                </a:lnTo>
                <a:lnTo>
                  <a:pt x="249" y="24"/>
                </a:lnTo>
                <a:lnTo>
                  <a:pt x="238" y="28"/>
                </a:lnTo>
                <a:lnTo>
                  <a:pt x="201" y="28"/>
                </a:lnTo>
                <a:lnTo>
                  <a:pt x="185" y="28"/>
                </a:lnTo>
                <a:lnTo>
                  <a:pt x="170" y="29"/>
                </a:lnTo>
                <a:lnTo>
                  <a:pt x="157" y="31"/>
                </a:lnTo>
                <a:lnTo>
                  <a:pt x="143" y="34"/>
                </a:lnTo>
                <a:lnTo>
                  <a:pt x="133" y="36"/>
                </a:lnTo>
                <a:lnTo>
                  <a:pt x="122" y="38"/>
                </a:lnTo>
                <a:lnTo>
                  <a:pt x="114" y="42"/>
                </a:lnTo>
                <a:lnTo>
                  <a:pt x="106" y="45"/>
                </a:lnTo>
                <a:lnTo>
                  <a:pt x="99" y="47"/>
                </a:lnTo>
                <a:lnTo>
                  <a:pt x="92" y="52"/>
                </a:lnTo>
                <a:lnTo>
                  <a:pt x="79" y="64"/>
                </a:lnTo>
                <a:lnTo>
                  <a:pt x="74" y="72"/>
                </a:lnTo>
                <a:lnTo>
                  <a:pt x="71" y="75"/>
                </a:lnTo>
                <a:lnTo>
                  <a:pt x="71" y="79"/>
                </a:lnTo>
                <a:lnTo>
                  <a:pt x="70" y="83"/>
                </a:lnTo>
                <a:lnTo>
                  <a:pt x="68" y="88"/>
                </a:lnTo>
                <a:lnTo>
                  <a:pt x="68" y="99"/>
                </a:lnTo>
                <a:lnTo>
                  <a:pt x="70" y="101"/>
                </a:lnTo>
                <a:lnTo>
                  <a:pt x="70" y="104"/>
                </a:lnTo>
                <a:lnTo>
                  <a:pt x="71" y="106"/>
                </a:lnTo>
                <a:lnTo>
                  <a:pt x="71" y="108"/>
                </a:lnTo>
                <a:lnTo>
                  <a:pt x="71" y="110"/>
                </a:lnTo>
                <a:lnTo>
                  <a:pt x="72" y="111"/>
                </a:lnTo>
                <a:lnTo>
                  <a:pt x="72" y="113"/>
                </a:lnTo>
                <a:close/>
              </a:path>
            </a:pathLst>
          </a:custGeom>
          <a:solidFill>
            <a:srgbClr val="4D7299"/>
          </a:solidFill>
          <a:ln w="9525">
            <a:noFill/>
            <a:round/>
            <a:headEnd/>
            <a:tailEnd/>
          </a:ln>
        </p:spPr>
        <p:txBody>
          <a:bodyPr/>
          <a:lstStyle/>
          <a:p>
            <a:endParaRPr lang="en-US">
              <a:latin typeface="Arial" pitchFamily="34" charset="0"/>
              <a:cs typeface="Arial" pitchFamily="34" charset="0"/>
            </a:endParaRPr>
          </a:p>
        </p:txBody>
      </p:sp>
      <p:sp>
        <p:nvSpPr>
          <p:cNvPr id="66591" name="Freeform 55"/>
          <p:cNvSpPr>
            <a:spLocks/>
          </p:cNvSpPr>
          <p:nvPr/>
        </p:nvSpPr>
        <p:spPr bwMode="auto">
          <a:xfrm>
            <a:off x="3757615" y="3839160"/>
            <a:ext cx="909637" cy="416854"/>
          </a:xfrm>
          <a:custGeom>
            <a:avLst/>
            <a:gdLst>
              <a:gd name="T0" fmla="*/ 2147483647 w 559"/>
              <a:gd name="T1" fmla="*/ 2147483647 h 280"/>
              <a:gd name="T2" fmla="*/ 2147483647 w 559"/>
              <a:gd name="T3" fmla="*/ 2147483647 h 280"/>
              <a:gd name="T4" fmla="*/ 0 w 559"/>
              <a:gd name="T5" fmla="*/ 2147483647 h 280"/>
              <a:gd name="T6" fmla="*/ 2147483647 w 559"/>
              <a:gd name="T7" fmla="*/ 2147483647 h 280"/>
              <a:gd name="T8" fmla="*/ 2147483647 w 559"/>
              <a:gd name="T9" fmla="*/ 2147483647 h 280"/>
              <a:gd name="T10" fmla="*/ 2147483647 w 559"/>
              <a:gd name="T11" fmla="*/ 2147483647 h 280"/>
              <a:gd name="T12" fmla="*/ 2147483647 w 559"/>
              <a:gd name="T13" fmla="*/ 2147483647 h 280"/>
              <a:gd name="T14" fmla="*/ 2147483647 w 559"/>
              <a:gd name="T15" fmla="*/ 2147483647 h 280"/>
              <a:gd name="T16" fmla="*/ 2147483647 w 559"/>
              <a:gd name="T17" fmla="*/ 2147483647 h 280"/>
              <a:gd name="T18" fmla="*/ 2147483647 w 559"/>
              <a:gd name="T19" fmla="*/ 2147483647 h 280"/>
              <a:gd name="T20" fmla="*/ 2147483647 w 559"/>
              <a:gd name="T21" fmla="*/ 2147483647 h 280"/>
              <a:gd name="T22" fmla="*/ 2147483647 w 559"/>
              <a:gd name="T23" fmla="*/ 2147483647 h 280"/>
              <a:gd name="T24" fmla="*/ 2147483647 w 559"/>
              <a:gd name="T25" fmla="*/ 2147483647 h 280"/>
              <a:gd name="T26" fmla="*/ 2147483647 w 559"/>
              <a:gd name="T27" fmla="*/ 2147483647 h 280"/>
              <a:gd name="T28" fmla="*/ 2147483647 w 559"/>
              <a:gd name="T29" fmla="*/ 2147483647 h 280"/>
              <a:gd name="T30" fmla="*/ 2147483647 w 559"/>
              <a:gd name="T31" fmla="*/ 2147483647 h 280"/>
              <a:gd name="T32" fmla="*/ 2147483647 w 559"/>
              <a:gd name="T33" fmla="*/ 2147483647 h 280"/>
              <a:gd name="T34" fmla="*/ 2147483647 w 559"/>
              <a:gd name="T35" fmla="*/ 2147483647 h 280"/>
              <a:gd name="T36" fmla="*/ 2147483647 w 559"/>
              <a:gd name="T37" fmla="*/ 2147483647 h 280"/>
              <a:gd name="T38" fmla="*/ 2147483647 w 559"/>
              <a:gd name="T39" fmla="*/ 2147483647 h 280"/>
              <a:gd name="T40" fmla="*/ 2147483647 w 559"/>
              <a:gd name="T41" fmla="*/ 2147483647 h 280"/>
              <a:gd name="T42" fmla="*/ 2147483647 w 559"/>
              <a:gd name="T43" fmla="*/ 2147483647 h 280"/>
              <a:gd name="T44" fmla="*/ 2147483647 w 559"/>
              <a:gd name="T45" fmla="*/ 2147483647 h 280"/>
              <a:gd name="T46" fmla="*/ 2147483647 w 559"/>
              <a:gd name="T47" fmla="*/ 2147483647 h 280"/>
              <a:gd name="T48" fmla="*/ 2147483647 w 559"/>
              <a:gd name="T49" fmla="*/ 2147483647 h 280"/>
              <a:gd name="T50" fmla="*/ 2147483647 w 559"/>
              <a:gd name="T51" fmla="*/ 2147483647 h 280"/>
              <a:gd name="T52" fmla="*/ 2147483647 w 559"/>
              <a:gd name="T53" fmla="*/ 2147483647 h 280"/>
              <a:gd name="T54" fmla="*/ 2147483647 w 559"/>
              <a:gd name="T55" fmla="*/ 2147483647 h 280"/>
              <a:gd name="T56" fmla="*/ 2147483647 w 559"/>
              <a:gd name="T57" fmla="*/ 2147483647 h 280"/>
              <a:gd name="T58" fmla="*/ 2147483647 w 559"/>
              <a:gd name="T59" fmla="*/ 2147483647 h 280"/>
              <a:gd name="T60" fmla="*/ 2147483647 w 559"/>
              <a:gd name="T61" fmla="*/ 2147483647 h 280"/>
              <a:gd name="T62" fmla="*/ 2147483647 w 559"/>
              <a:gd name="T63" fmla="*/ 2147483647 h 280"/>
              <a:gd name="T64" fmla="*/ 2147483647 w 559"/>
              <a:gd name="T65" fmla="*/ 2147483647 h 280"/>
              <a:gd name="T66" fmla="*/ 2147483647 w 559"/>
              <a:gd name="T67" fmla="*/ 2147483647 h 280"/>
              <a:gd name="T68" fmla="*/ 2147483647 w 559"/>
              <a:gd name="T69" fmla="*/ 2147483647 h 280"/>
              <a:gd name="T70" fmla="*/ 2147483647 w 559"/>
              <a:gd name="T71" fmla="*/ 2147483647 h 280"/>
              <a:gd name="T72" fmla="*/ 2147483647 w 559"/>
              <a:gd name="T73" fmla="*/ 2147483647 h 280"/>
              <a:gd name="T74" fmla="*/ 2147483647 w 559"/>
              <a:gd name="T75" fmla="*/ 2147483647 h 280"/>
              <a:gd name="T76" fmla="*/ 2147483647 w 559"/>
              <a:gd name="T77" fmla="*/ 2147483647 h 280"/>
              <a:gd name="T78" fmla="*/ 2147483647 w 559"/>
              <a:gd name="T79" fmla="*/ 2147483647 h 280"/>
              <a:gd name="T80" fmla="*/ 2147483647 w 559"/>
              <a:gd name="T81" fmla="*/ 2147483647 h 280"/>
              <a:gd name="T82" fmla="*/ 2147483647 w 559"/>
              <a:gd name="T83" fmla="*/ 2147483647 h 280"/>
              <a:gd name="T84" fmla="*/ 2147483647 w 559"/>
              <a:gd name="T85" fmla="*/ 0 h 280"/>
              <a:gd name="T86" fmla="*/ 2147483647 w 559"/>
              <a:gd name="T87" fmla="*/ 2147483647 h 280"/>
              <a:gd name="T88" fmla="*/ 2147483647 w 559"/>
              <a:gd name="T89" fmla="*/ 2147483647 h 280"/>
              <a:gd name="T90" fmla="*/ 2147483647 w 559"/>
              <a:gd name="T91" fmla="*/ 2147483647 h 280"/>
              <a:gd name="T92" fmla="*/ 2147483647 w 559"/>
              <a:gd name="T93" fmla="*/ 2147483647 h 280"/>
              <a:gd name="T94" fmla="*/ 2147483647 w 559"/>
              <a:gd name="T95" fmla="*/ 2147483647 h 280"/>
              <a:gd name="T96" fmla="*/ 2147483647 w 559"/>
              <a:gd name="T97" fmla="*/ 2147483647 h 280"/>
              <a:gd name="T98" fmla="*/ 2147483647 w 559"/>
              <a:gd name="T99" fmla="*/ 2147483647 h 280"/>
              <a:gd name="T100" fmla="*/ 2147483647 w 559"/>
              <a:gd name="T101" fmla="*/ 2147483647 h 280"/>
              <a:gd name="T102" fmla="*/ 2147483647 w 559"/>
              <a:gd name="T103" fmla="*/ 2147483647 h 280"/>
              <a:gd name="T104" fmla="*/ 2147483647 w 559"/>
              <a:gd name="T105" fmla="*/ 2147483647 h 280"/>
              <a:gd name="T106" fmla="*/ 2147483647 w 559"/>
              <a:gd name="T107" fmla="*/ 2147483647 h 280"/>
              <a:gd name="T108" fmla="*/ 2147483647 w 559"/>
              <a:gd name="T109" fmla="*/ 2147483647 h 2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59"/>
              <a:gd name="T166" fmla="*/ 0 h 280"/>
              <a:gd name="T167" fmla="*/ 559 w 559"/>
              <a:gd name="T168" fmla="*/ 280 h 2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59" h="280">
                <a:moveTo>
                  <a:pt x="50" y="108"/>
                </a:moveTo>
                <a:lnTo>
                  <a:pt x="37" y="116"/>
                </a:lnTo>
                <a:lnTo>
                  <a:pt x="26" y="125"/>
                </a:lnTo>
                <a:lnTo>
                  <a:pt x="18" y="132"/>
                </a:lnTo>
                <a:lnTo>
                  <a:pt x="11" y="139"/>
                </a:lnTo>
                <a:lnTo>
                  <a:pt x="6" y="144"/>
                </a:lnTo>
                <a:lnTo>
                  <a:pt x="3" y="151"/>
                </a:lnTo>
                <a:lnTo>
                  <a:pt x="0" y="157"/>
                </a:lnTo>
                <a:lnTo>
                  <a:pt x="0" y="162"/>
                </a:lnTo>
                <a:lnTo>
                  <a:pt x="0" y="168"/>
                </a:lnTo>
                <a:lnTo>
                  <a:pt x="3" y="173"/>
                </a:lnTo>
                <a:lnTo>
                  <a:pt x="4" y="177"/>
                </a:lnTo>
                <a:lnTo>
                  <a:pt x="10" y="181"/>
                </a:lnTo>
                <a:lnTo>
                  <a:pt x="14" y="186"/>
                </a:lnTo>
                <a:lnTo>
                  <a:pt x="25" y="193"/>
                </a:lnTo>
                <a:lnTo>
                  <a:pt x="32" y="197"/>
                </a:lnTo>
                <a:lnTo>
                  <a:pt x="37" y="199"/>
                </a:lnTo>
                <a:lnTo>
                  <a:pt x="46" y="202"/>
                </a:lnTo>
                <a:lnTo>
                  <a:pt x="53" y="205"/>
                </a:lnTo>
                <a:lnTo>
                  <a:pt x="61" y="206"/>
                </a:lnTo>
                <a:lnTo>
                  <a:pt x="75" y="211"/>
                </a:lnTo>
                <a:lnTo>
                  <a:pt x="82" y="212"/>
                </a:lnTo>
                <a:lnTo>
                  <a:pt x="89" y="213"/>
                </a:lnTo>
                <a:lnTo>
                  <a:pt x="100" y="216"/>
                </a:lnTo>
                <a:lnTo>
                  <a:pt x="104" y="216"/>
                </a:lnTo>
                <a:lnTo>
                  <a:pt x="108" y="217"/>
                </a:lnTo>
                <a:lnTo>
                  <a:pt x="111" y="217"/>
                </a:lnTo>
                <a:lnTo>
                  <a:pt x="112" y="217"/>
                </a:lnTo>
                <a:lnTo>
                  <a:pt x="114" y="217"/>
                </a:lnTo>
                <a:lnTo>
                  <a:pt x="119" y="227"/>
                </a:lnTo>
                <a:lnTo>
                  <a:pt x="125" y="237"/>
                </a:lnTo>
                <a:lnTo>
                  <a:pt x="137" y="252"/>
                </a:lnTo>
                <a:lnTo>
                  <a:pt x="146" y="259"/>
                </a:lnTo>
                <a:lnTo>
                  <a:pt x="153" y="263"/>
                </a:lnTo>
                <a:lnTo>
                  <a:pt x="161" y="269"/>
                </a:lnTo>
                <a:lnTo>
                  <a:pt x="169" y="271"/>
                </a:lnTo>
                <a:lnTo>
                  <a:pt x="179" y="274"/>
                </a:lnTo>
                <a:lnTo>
                  <a:pt x="187" y="277"/>
                </a:lnTo>
                <a:lnTo>
                  <a:pt x="196" y="278"/>
                </a:lnTo>
                <a:lnTo>
                  <a:pt x="214" y="280"/>
                </a:lnTo>
                <a:lnTo>
                  <a:pt x="222" y="280"/>
                </a:lnTo>
                <a:lnTo>
                  <a:pt x="232" y="278"/>
                </a:lnTo>
                <a:lnTo>
                  <a:pt x="240" y="277"/>
                </a:lnTo>
                <a:lnTo>
                  <a:pt x="248" y="276"/>
                </a:lnTo>
                <a:lnTo>
                  <a:pt x="257" y="274"/>
                </a:lnTo>
                <a:lnTo>
                  <a:pt x="273" y="270"/>
                </a:lnTo>
                <a:lnTo>
                  <a:pt x="280" y="269"/>
                </a:lnTo>
                <a:lnTo>
                  <a:pt x="287" y="266"/>
                </a:lnTo>
                <a:lnTo>
                  <a:pt x="294" y="265"/>
                </a:lnTo>
                <a:lnTo>
                  <a:pt x="300" y="262"/>
                </a:lnTo>
                <a:lnTo>
                  <a:pt x="311" y="258"/>
                </a:lnTo>
                <a:lnTo>
                  <a:pt x="315" y="255"/>
                </a:lnTo>
                <a:lnTo>
                  <a:pt x="319" y="253"/>
                </a:lnTo>
                <a:lnTo>
                  <a:pt x="323" y="252"/>
                </a:lnTo>
                <a:lnTo>
                  <a:pt x="325" y="251"/>
                </a:lnTo>
                <a:lnTo>
                  <a:pt x="344" y="253"/>
                </a:lnTo>
                <a:lnTo>
                  <a:pt x="362" y="255"/>
                </a:lnTo>
                <a:lnTo>
                  <a:pt x="377" y="258"/>
                </a:lnTo>
                <a:lnTo>
                  <a:pt x="393" y="258"/>
                </a:lnTo>
                <a:lnTo>
                  <a:pt x="406" y="258"/>
                </a:lnTo>
                <a:lnTo>
                  <a:pt x="419" y="256"/>
                </a:lnTo>
                <a:lnTo>
                  <a:pt x="431" y="255"/>
                </a:lnTo>
                <a:lnTo>
                  <a:pt x="441" y="252"/>
                </a:lnTo>
                <a:lnTo>
                  <a:pt x="451" y="249"/>
                </a:lnTo>
                <a:lnTo>
                  <a:pt x="459" y="247"/>
                </a:lnTo>
                <a:lnTo>
                  <a:pt x="467" y="244"/>
                </a:lnTo>
                <a:lnTo>
                  <a:pt x="473" y="240"/>
                </a:lnTo>
                <a:lnTo>
                  <a:pt x="479" y="235"/>
                </a:lnTo>
                <a:lnTo>
                  <a:pt x="484" y="231"/>
                </a:lnTo>
                <a:lnTo>
                  <a:pt x="487" y="226"/>
                </a:lnTo>
                <a:lnTo>
                  <a:pt x="491" y="222"/>
                </a:lnTo>
                <a:lnTo>
                  <a:pt x="497" y="212"/>
                </a:lnTo>
                <a:lnTo>
                  <a:pt x="498" y="208"/>
                </a:lnTo>
                <a:lnTo>
                  <a:pt x="501" y="197"/>
                </a:lnTo>
                <a:lnTo>
                  <a:pt x="501" y="193"/>
                </a:lnTo>
                <a:lnTo>
                  <a:pt x="501" y="180"/>
                </a:lnTo>
                <a:lnTo>
                  <a:pt x="501" y="176"/>
                </a:lnTo>
                <a:lnTo>
                  <a:pt x="501" y="170"/>
                </a:lnTo>
                <a:lnTo>
                  <a:pt x="499" y="169"/>
                </a:lnTo>
                <a:lnTo>
                  <a:pt x="499" y="166"/>
                </a:lnTo>
                <a:lnTo>
                  <a:pt x="498" y="166"/>
                </a:lnTo>
                <a:lnTo>
                  <a:pt x="513" y="159"/>
                </a:lnTo>
                <a:lnTo>
                  <a:pt x="526" y="152"/>
                </a:lnTo>
                <a:lnTo>
                  <a:pt x="535" y="145"/>
                </a:lnTo>
                <a:lnTo>
                  <a:pt x="544" y="139"/>
                </a:lnTo>
                <a:lnTo>
                  <a:pt x="549" y="133"/>
                </a:lnTo>
                <a:lnTo>
                  <a:pt x="553" y="127"/>
                </a:lnTo>
                <a:lnTo>
                  <a:pt x="556" y="122"/>
                </a:lnTo>
                <a:lnTo>
                  <a:pt x="559" y="116"/>
                </a:lnTo>
                <a:lnTo>
                  <a:pt x="559" y="111"/>
                </a:lnTo>
                <a:lnTo>
                  <a:pt x="558" y="105"/>
                </a:lnTo>
                <a:lnTo>
                  <a:pt x="555" y="101"/>
                </a:lnTo>
                <a:lnTo>
                  <a:pt x="552" y="97"/>
                </a:lnTo>
                <a:lnTo>
                  <a:pt x="547" y="93"/>
                </a:lnTo>
                <a:lnTo>
                  <a:pt x="542" y="89"/>
                </a:lnTo>
                <a:lnTo>
                  <a:pt x="535" y="85"/>
                </a:lnTo>
                <a:lnTo>
                  <a:pt x="530" y="80"/>
                </a:lnTo>
                <a:lnTo>
                  <a:pt x="523" y="78"/>
                </a:lnTo>
                <a:lnTo>
                  <a:pt x="508" y="71"/>
                </a:lnTo>
                <a:lnTo>
                  <a:pt x="501" y="68"/>
                </a:lnTo>
                <a:lnTo>
                  <a:pt x="492" y="65"/>
                </a:lnTo>
                <a:lnTo>
                  <a:pt x="485" y="64"/>
                </a:lnTo>
                <a:lnTo>
                  <a:pt x="477" y="61"/>
                </a:lnTo>
                <a:lnTo>
                  <a:pt x="470" y="60"/>
                </a:lnTo>
                <a:lnTo>
                  <a:pt x="463" y="58"/>
                </a:lnTo>
                <a:lnTo>
                  <a:pt x="456" y="55"/>
                </a:lnTo>
                <a:lnTo>
                  <a:pt x="452" y="55"/>
                </a:lnTo>
                <a:lnTo>
                  <a:pt x="447" y="54"/>
                </a:lnTo>
                <a:lnTo>
                  <a:pt x="442" y="54"/>
                </a:lnTo>
                <a:lnTo>
                  <a:pt x="440" y="53"/>
                </a:lnTo>
                <a:lnTo>
                  <a:pt x="437" y="53"/>
                </a:lnTo>
                <a:lnTo>
                  <a:pt x="433" y="46"/>
                </a:lnTo>
                <a:lnTo>
                  <a:pt x="429" y="40"/>
                </a:lnTo>
                <a:lnTo>
                  <a:pt x="423" y="35"/>
                </a:lnTo>
                <a:lnTo>
                  <a:pt x="419" y="29"/>
                </a:lnTo>
                <a:lnTo>
                  <a:pt x="413" y="25"/>
                </a:lnTo>
                <a:lnTo>
                  <a:pt x="408" y="21"/>
                </a:lnTo>
                <a:lnTo>
                  <a:pt x="402" y="17"/>
                </a:lnTo>
                <a:lnTo>
                  <a:pt x="397" y="14"/>
                </a:lnTo>
                <a:lnTo>
                  <a:pt x="391" y="11"/>
                </a:lnTo>
                <a:lnTo>
                  <a:pt x="386" y="8"/>
                </a:lnTo>
                <a:lnTo>
                  <a:pt x="373" y="4"/>
                </a:lnTo>
                <a:lnTo>
                  <a:pt x="366" y="3"/>
                </a:lnTo>
                <a:lnTo>
                  <a:pt x="359" y="1"/>
                </a:lnTo>
                <a:lnTo>
                  <a:pt x="352" y="1"/>
                </a:lnTo>
                <a:lnTo>
                  <a:pt x="338" y="0"/>
                </a:lnTo>
                <a:lnTo>
                  <a:pt x="331" y="0"/>
                </a:lnTo>
                <a:lnTo>
                  <a:pt x="323" y="0"/>
                </a:lnTo>
                <a:lnTo>
                  <a:pt x="316" y="1"/>
                </a:lnTo>
                <a:lnTo>
                  <a:pt x="300" y="3"/>
                </a:lnTo>
                <a:lnTo>
                  <a:pt x="276" y="8"/>
                </a:lnTo>
                <a:lnTo>
                  <a:pt x="266" y="10"/>
                </a:lnTo>
                <a:lnTo>
                  <a:pt x="258" y="11"/>
                </a:lnTo>
                <a:lnTo>
                  <a:pt x="250" y="14"/>
                </a:lnTo>
                <a:lnTo>
                  <a:pt x="240" y="17"/>
                </a:lnTo>
                <a:lnTo>
                  <a:pt x="232" y="19"/>
                </a:lnTo>
                <a:lnTo>
                  <a:pt x="222" y="22"/>
                </a:lnTo>
                <a:lnTo>
                  <a:pt x="212" y="25"/>
                </a:lnTo>
                <a:lnTo>
                  <a:pt x="180" y="25"/>
                </a:lnTo>
                <a:lnTo>
                  <a:pt x="165" y="25"/>
                </a:lnTo>
                <a:lnTo>
                  <a:pt x="153" y="26"/>
                </a:lnTo>
                <a:lnTo>
                  <a:pt x="140" y="28"/>
                </a:lnTo>
                <a:lnTo>
                  <a:pt x="129" y="29"/>
                </a:lnTo>
                <a:lnTo>
                  <a:pt x="119" y="32"/>
                </a:lnTo>
                <a:lnTo>
                  <a:pt x="110" y="33"/>
                </a:lnTo>
                <a:lnTo>
                  <a:pt x="101" y="36"/>
                </a:lnTo>
                <a:lnTo>
                  <a:pt x="94" y="39"/>
                </a:lnTo>
                <a:lnTo>
                  <a:pt x="89" y="43"/>
                </a:lnTo>
                <a:lnTo>
                  <a:pt x="83" y="46"/>
                </a:lnTo>
                <a:lnTo>
                  <a:pt x="73" y="53"/>
                </a:lnTo>
                <a:lnTo>
                  <a:pt x="71" y="57"/>
                </a:lnTo>
                <a:lnTo>
                  <a:pt x="68" y="60"/>
                </a:lnTo>
                <a:lnTo>
                  <a:pt x="67" y="64"/>
                </a:lnTo>
                <a:lnTo>
                  <a:pt x="64" y="68"/>
                </a:lnTo>
                <a:lnTo>
                  <a:pt x="62" y="71"/>
                </a:lnTo>
                <a:lnTo>
                  <a:pt x="61" y="75"/>
                </a:lnTo>
                <a:lnTo>
                  <a:pt x="61" y="90"/>
                </a:lnTo>
                <a:lnTo>
                  <a:pt x="62" y="93"/>
                </a:lnTo>
                <a:lnTo>
                  <a:pt x="64" y="94"/>
                </a:lnTo>
                <a:lnTo>
                  <a:pt x="64" y="97"/>
                </a:lnTo>
                <a:lnTo>
                  <a:pt x="64" y="98"/>
                </a:lnTo>
                <a:lnTo>
                  <a:pt x="64" y="100"/>
                </a:lnTo>
                <a:lnTo>
                  <a:pt x="65" y="100"/>
                </a:lnTo>
                <a:lnTo>
                  <a:pt x="50" y="108"/>
                </a:lnTo>
                <a:close/>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592" name="Rectangle 56"/>
          <p:cNvSpPr>
            <a:spLocks noChangeArrowheads="1"/>
          </p:cNvSpPr>
          <p:nvPr/>
        </p:nvSpPr>
        <p:spPr bwMode="auto">
          <a:xfrm>
            <a:off x="4060826" y="3976700"/>
            <a:ext cx="349254"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a:solidFill>
                  <a:srgbClr val="000000"/>
                </a:solidFill>
                <a:latin typeface="Arial" pitchFamily="34" charset="0"/>
                <a:cs typeface="Arial" pitchFamily="34" charset="0"/>
              </a:rPr>
              <a:t>LAN</a:t>
            </a:r>
            <a:endParaRPr lang="en-US" altLang="zh-CN" sz="2700">
              <a:latin typeface="Arial" pitchFamily="34" charset="0"/>
              <a:cs typeface="Arial" pitchFamily="34" charset="0"/>
            </a:endParaRPr>
          </a:p>
        </p:txBody>
      </p:sp>
      <p:sp>
        <p:nvSpPr>
          <p:cNvPr id="66593" name="Rectangle 57"/>
          <p:cNvSpPr>
            <a:spLocks noChangeArrowheads="1"/>
          </p:cNvSpPr>
          <p:nvPr/>
        </p:nvSpPr>
        <p:spPr bwMode="auto">
          <a:xfrm>
            <a:off x="4531685" y="5423559"/>
            <a:ext cx="1027775"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dirty="0">
                <a:solidFill>
                  <a:srgbClr val="000000"/>
                </a:solidFill>
                <a:latin typeface="Arial" pitchFamily="34" charset="0"/>
                <a:cs typeface="Arial" pitchFamily="34" charset="0"/>
              </a:rPr>
              <a:t>Fax Machine</a:t>
            </a:r>
            <a:endParaRPr lang="zh-CN" altLang="en-US" sz="2700" dirty="0">
              <a:latin typeface="Arial" pitchFamily="34" charset="0"/>
              <a:cs typeface="Arial" pitchFamily="34" charset="0"/>
            </a:endParaRPr>
          </a:p>
        </p:txBody>
      </p:sp>
      <p:sp>
        <p:nvSpPr>
          <p:cNvPr id="66594" name="Rectangle 58"/>
          <p:cNvSpPr>
            <a:spLocks noChangeArrowheads="1"/>
          </p:cNvSpPr>
          <p:nvPr/>
        </p:nvSpPr>
        <p:spPr bwMode="auto">
          <a:xfrm>
            <a:off x="3227389" y="5692788"/>
            <a:ext cx="1128063"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a:solidFill>
                  <a:srgbClr val="000000"/>
                </a:solidFill>
                <a:latin typeface="Arial" pitchFamily="34" charset="0"/>
                <a:cs typeface="Arial" pitchFamily="34" charset="0"/>
              </a:rPr>
              <a:t>Analog Phone</a:t>
            </a:r>
            <a:endParaRPr lang="zh-CN" altLang="en-US" sz="2700">
              <a:latin typeface="Arial" pitchFamily="34" charset="0"/>
              <a:cs typeface="Arial" pitchFamily="34" charset="0"/>
            </a:endParaRPr>
          </a:p>
        </p:txBody>
      </p:sp>
      <p:sp>
        <p:nvSpPr>
          <p:cNvPr id="66596" name="Rectangle 60"/>
          <p:cNvSpPr>
            <a:spLocks noChangeArrowheads="1"/>
          </p:cNvSpPr>
          <p:nvPr/>
        </p:nvSpPr>
        <p:spPr bwMode="auto">
          <a:xfrm>
            <a:off x="5022849" y="4178757"/>
            <a:ext cx="538872"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a:solidFill>
                  <a:srgbClr val="000000"/>
                </a:solidFill>
                <a:latin typeface="Arial" pitchFamily="34" charset="0"/>
                <a:cs typeface="Arial" pitchFamily="34" charset="0"/>
              </a:rPr>
              <a:t>Router</a:t>
            </a:r>
            <a:endParaRPr lang="zh-CN" altLang="en-US" sz="2700">
              <a:latin typeface="Arial" pitchFamily="34" charset="0"/>
              <a:cs typeface="Arial" pitchFamily="34" charset="0"/>
            </a:endParaRPr>
          </a:p>
        </p:txBody>
      </p:sp>
      <p:sp>
        <p:nvSpPr>
          <p:cNvPr id="66597" name="Rectangle 61"/>
          <p:cNvSpPr>
            <a:spLocks noChangeArrowheads="1"/>
          </p:cNvSpPr>
          <p:nvPr/>
        </p:nvSpPr>
        <p:spPr bwMode="auto">
          <a:xfrm>
            <a:off x="1763479" y="3918539"/>
            <a:ext cx="1436391" cy="276999"/>
          </a:xfrm>
          <a:prstGeom prst="rect">
            <a:avLst/>
          </a:prstGeom>
          <a:noFill/>
          <a:ln w="9525">
            <a:noFill/>
            <a:miter lim="800000"/>
            <a:headEnd/>
            <a:tailEnd/>
          </a:ln>
        </p:spPr>
        <p:txBody>
          <a:bodyPr wrap="none" lIns="0" tIns="0" rIns="0" bIns="0">
            <a:spAutoFit/>
          </a:bodyPr>
          <a:lstStyle/>
          <a:p>
            <a:pPr defTabSz="1001713" eaLnBrk="0" hangingPunct="0"/>
            <a:r>
              <a:rPr lang="en-US" altLang="zh-CN" b="1" dirty="0">
                <a:solidFill>
                  <a:schemeClr val="accent2"/>
                </a:solidFill>
                <a:latin typeface="Arial" pitchFamily="34" charset="0"/>
                <a:cs typeface="Arial" pitchFamily="34" charset="0"/>
              </a:rPr>
              <a:t>SOHO/HOME</a:t>
            </a:r>
          </a:p>
        </p:txBody>
      </p:sp>
      <p:grpSp>
        <p:nvGrpSpPr>
          <p:cNvPr id="5" name="Group 62"/>
          <p:cNvGrpSpPr>
            <a:grpSpLocks/>
          </p:cNvGrpSpPr>
          <p:nvPr/>
        </p:nvGrpSpPr>
        <p:grpSpPr bwMode="auto">
          <a:xfrm>
            <a:off x="5119688" y="3931183"/>
            <a:ext cx="442913" cy="268734"/>
            <a:chOff x="2759" y="3804"/>
            <a:chExt cx="423" cy="286"/>
          </a:xfrm>
        </p:grpSpPr>
        <p:sp>
          <p:nvSpPr>
            <p:cNvPr id="66707" name="Freeform 63"/>
            <p:cNvSpPr>
              <a:spLocks/>
            </p:cNvSpPr>
            <p:nvPr/>
          </p:nvSpPr>
          <p:spPr bwMode="auto">
            <a:xfrm>
              <a:off x="2759" y="3878"/>
              <a:ext cx="423" cy="212"/>
            </a:xfrm>
            <a:custGeom>
              <a:avLst/>
              <a:gdLst>
                <a:gd name="T0" fmla="*/ 20004 w 161"/>
                <a:gd name="T1" fmla="*/ 6240 h 81"/>
                <a:gd name="T2" fmla="*/ 19915 w 161"/>
                <a:gd name="T3" fmla="*/ 6384 h 81"/>
                <a:gd name="T4" fmla="*/ 20004 w 161"/>
                <a:gd name="T5" fmla="*/ 6616 h 81"/>
                <a:gd name="T6" fmla="*/ 10010 w 161"/>
                <a:gd name="T7" fmla="*/ 9954 h 81"/>
                <a:gd name="T8" fmla="*/ 0 w 161"/>
                <a:gd name="T9" fmla="*/ 6616 h 81"/>
                <a:gd name="T10" fmla="*/ 0 w 161"/>
                <a:gd name="T11" fmla="*/ 6384 h 81"/>
                <a:gd name="T12" fmla="*/ 0 w 161"/>
                <a:gd name="T13" fmla="*/ 6240 h 81"/>
                <a:gd name="T14" fmla="*/ 0 w 161"/>
                <a:gd name="T15" fmla="*/ 0 h 81"/>
                <a:gd name="T16" fmla="*/ 20004 w 161"/>
                <a:gd name="T17" fmla="*/ 0 h 81"/>
                <a:gd name="T18" fmla="*/ 20004 w 161"/>
                <a:gd name="T19" fmla="*/ 6007 h 81"/>
                <a:gd name="T20" fmla="*/ 20004 w 161"/>
                <a:gd name="T21" fmla="*/ 6240 h 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81"/>
                <a:gd name="T35" fmla="*/ 161 w 161"/>
                <a:gd name="T36" fmla="*/ 81 h 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81">
                  <a:moveTo>
                    <a:pt x="160" y="51"/>
                  </a:moveTo>
                  <a:cubicBezTo>
                    <a:pt x="160" y="51"/>
                    <a:pt x="160" y="52"/>
                    <a:pt x="159" y="52"/>
                  </a:cubicBezTo>
                  <a:cubicBezTo>
                    <a:pt x="160" y="53"/>
                    <a:pt x="160" y="54"/>
                    <a:pt x="160" y="54"/>
                  </a:cubicBezTo>
                  <a:cubicBezTo>
                    <a:pt x="160" y="69"/>
                    <a:pt x="124" y="81"/>
                    <a:pt x="80" y="81"/>
                  </a:cubicBezTo>
                  <a:cubicBezTo>
                    <a:pt x="36" y="81"/>
                    <a:pt x="0" y="69"/>
                    <a:pt x="0" y="54"/>
                  </a:cubicBezTo>
                  <a:cubicBezTo>
                    <a:pt x="0" y="54"/>
                    <a:pt x="0" y="53"/>
                    <a:pt x="0" y="52"/>
                  </a:cubicBezTo>
                  <a:cubicBezTo>
                    <a:pt x="0" y="52"/>
                    <a:pt x="0" y="51"/>
                    <a:pt x="0" y="51"/>
                  </a:cubicBezTo>
                  <a:lnTo>
                    <a:pt x="0" y="0"/>
                  </a:lnTo>
                  <a:lnTo>
                    <a:pt x="160" y="0"/>
                  </a:lnTo>
                  <a:lnTo>
                    <a:pt x="160" y="49"/>
                  </a:lnTo>
                  <a:cubicBezTo>
                    <a:pt x="161" y="50"/>
                    <a:pt x="160" y="51"/>
                    <a:pt x="160" y="51"/>
                  </a:cubicBezTo>
                </a:path>
              </a:pathLst>
            </a:custGeom>
            <a:solidFill>
              <a:srgbClr val="9182B6"/>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66708" name="Freeform 64"/>
            <p:cNvSpPr>
              <a:spLocks/>
            </p:cNvSpPr>
            <p:nvPr/>
          </p:nvSpPr>
          <p:spPr bwMode="auto">
            <a:xfrm>
              <a:off x="2759" y="3804"/>
              <a:ext cx="420" cy="145"/>
            </a:xfrm>
            <a:custGeom>
              <a:avLst/>
              <a:gdLst>
                <a:gd name="T0" fmla="*/ 19947 w 160"/>
                <a:gd name="T1" fmla="*/ 3572 h 55"/>
                <a:gd name="T2" fmla="*/ 9964 w 160"/>
                <a:gd name="T3" fmla="*/ 7000 h 55"/>
                <a:gd name="T4" fmla="*/ 0 w 160"/>
                <a:gd name="T5" fmla="*/ 3572 h 55"/>
                <a:gd name="T6" fmla="*/ 9964 w 160"/>
                <a:gd name="T7" fmla="*/ 0 h 55"/>
                <a:gd name="T8" fmla="*/ 19947 w 160"/>
                <a:gd name="T9" fmla="*/ 3572 h 55"/>
                <a:gd name="T10" fmla="*/ 0 60000 65536"/>
                <a:gd name="T11" fmla="*/ 0 60000 65536"/>
                <a:gd name="T12" fmla="*/ 0 60000 65536"/>
                <a:gd name="T13" fmla="*/ 0 60000 65536"/>
                <a:gd name="T14" fmla="*/ 0 60000 65536"/>
                <a:gd name="T15" fmla="*/ 0 w 160"/>
                <a:gd name="T16" fmla="*/ 0 h 55"/>
                <a:gd name="T17" fmla="*/ 160 w 160"/>
                <a:gd name="T18" fmla="*/ 55 h 55"/>
              </a:gdLst>
              <a:ahLst/>
              <a:cxnLst>
                <a:cxn ang="T10">
                  <a:pos x="T0" y="T1"/>
                </a:cxn>
                <a:cxn ang="T11">
                  <a:pos x="T2" y="T3"/>
                </a:cxn>
                <a:cxn ang="T12">
                  <a:pos x="T4" y="T5"/>
                </a:cxn>
                <a:cxn ang="T13">
                  <a:pos x="T6" y="T7"/>
                </a:cxn>
                <a:cxn ang="T14">
                  <a:pos x="T8" y="T9"/>
                </a:cxn>
              </a:cxnLst>
              <a:rect l="T15" t="T16" r="T17" b="T18"/>
              <a:pathLst>
                <a:path w="160" h="55">
                  <a:moveTo>
                    <a:pt x="160" y="28"/>
                  </a:moveTo>
                  <a:cubicBezTo>
                    <a:pt x="160" y="42"/>
                    <a:pt x="124" y="55"/>
                    <a:pt x="80" y="55"/>
                  </a:cubicBezTo>
                  <a:cubicBezTo>
                    <a:pt x="36" y="55"/>
                    <a:pt x="0" y="42"/>
                    <a:pt x="0" y="28"/>
                  </a:cubicBezTo>
                  <a:cubicBezTo>
                    <a:pt x="0" y="12"/>
                    <a:pt x="36" y="0"/>
                    <a:pt x="80" y="0"/>
                  </a:cubicBezTo>
                  <a:cubicBezTo>
                    <a:pt x="124" y="0"/>
                    <a:pt x="160" y="12"/>
                    <a:pt x="160" y="28"/>
                  </a:cubicBezTo>
                </a:path>
              </a:pathLst>
            </a:custGeom>
            <a:solidFill>
              <a:srgbClr val="BCB1D5"/>
            </a:solidFill>
            <a:ln w="0">
              <a:solidFill>
                <a:srgbClr val="61BFF3"/>
              </a:solidFill>
              <a:prstDash val="solid"/>
              <a:round/>
              <a:headEnd/>
              <a:tailEnd/>
            </a:ln>
          </p:spPr>
          <p:txBody>
            <a:bodyPr/>
            <a:lstStyle/>
            <a:p>
              <a:endParaRPr lang="en-US">
                <a:latin typeface="Arial" pitchFamily="34" charset="0"/>
                <a:cs typeface="Arial" pitchFamily="34" charset="0"/>
              </a:endParaRPr>
            </a:p>
          </p:txBody>
        </p:sp>
        <p:sp>
          <p:nvSpPr>
            <p:cNvPr id="66709" name="Freeform 65"/>
            <p:cNvSpPr>
              <a:spLocks/>
            </p:cNvSpPr>
            <p:nvPr/>
          </p:nvSpPr>
          <p:spPr bwMode="auto">
            <a:xfrm>
              <a:off x="2972" y="3825"/>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0" name="Freeform 66"/>
            <p:cNvSpPr>
              <a:spLocks/>
            </p:cNvSpPr>
            <p:nvPr/>
          </p:nvSpPr>
          <p:spPr bwMode="auto">
            <a:xfrm>
              <a:off x="2972" y="3825"/>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1" name="Freeform 67"/>
            <p:cNvSpPr>
              <a:spLocks/>
            </p:cNvSpPr>
            <p:nvPr/>
          </p:nvSpPr>
          <p:spPr bwMode="auto">
            <a:xfrm>
              <a:off x="2822" y="3878"/>
              <a:ext cx="137" cy="47"/>
            </a:xfrm>
            <a:custGeom>
              <a:avLst/>
              <a:gdLst>
                <a:gd name="T0" fmla="*/ 6602 w 52"/>
                <a:gd name="T1" fmla="*/ 465 h 18"/>
                <a:gd name="T2" fmla="*/ 5214 w 52"/>
                <a:gd name="T3" fmla="*/ 0 h 18"/>
                <a:gd name="T4" fmla="*/ 1776 w 52"/>
                <a:gd name="T5" fmla="*/ 1350 h 18"/>
                <a:gd name="T6" fmla="*/ 0 w 52"/>
                <a:gd name="T7" fmla="*/ 982 h 18"/>
                <a:gd name="T8" fmla="*/ 862 w 52"/>
                <a:gd name="T9" fmla="*/ 2188 h 18"/>
                <a:gd name="T10" fmla="*/ 5214 w 52"/>
                <a:gd name="T11" fmla="*/ 2188 h 18"/>
                <a:gd name="T12" fmla="*/ 3333 w 52"/>
                <a:gd name="T13" fmla="*/ 1726 h 18"/>
                <a:gd name="T14" fmla="*/ 6602 w 52"/>
                <a:gd name="T15" fmla="*/ 465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2" name="Freeform 68"/>
            <p:cNvSpPr>
              <a:spLocks/>
            </p:cNvSpPr>
            <p:nvPr/>
          </p:nvSpPr>
          <p:spPr bwMode="auto">
            <a:xfrm>
              <a:off x="2822" y="3878"/>
              <a:ext cx="137" cy="47"/>
            </a:xfrm>
            <a:custGeom>
              <a:avLst/>
              <a:gdLst>
                <a:gd name="T0" fmla="*/ 6602 w 52"/>
                <a:gd name="T1" fmla="*/ 465 h 18"/>
                <a:gd name="T2" fmla="*/ 5214 w 52"/>
                <a:gd name="T3" fmla="*/ 0 h 18"/>
                <a:gd name="T4" fmla="*/ 1776 w 52"/>
                <a:gd name="T5" fmla="*/ 1350 h 18"/>
                <a:gd name="T6" fmla="*/ 0 w 52"/>
                <a:gd name="T7" fmla="*/ 982 h 18"/>
                <a:gd name="T8" fmla="*/ 862 w 52"/>
                <a:gd name="T9" fmla="*/ 2188 h 18"/>
                <a:gd name="T10" fmla="*/ 5214 w 52"/>
                <a:gd name="T11" fmla="*/ 2188 h 18"/>
                <a:gd name="T12" fmla="*/ 3333 w 52"/>
                <a:gd name="T13" fmla="*/ 1726 h 18"/>
                <a:gd name="T14" fmla="*/ 6602 w 52"/>
                <a:gd name="T15" fmla="*/ 465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3" name="Freeform 69"/>
            <p:cNvSpPr>
              <a:spLocks/>
            </p:cNvSpPr>
            <p:nvPr/>
          </p:nvSpPr>
          <p:spPr bwMode="auto">
            <a:xfrm>
              <a:off x="2830" y="3823"/>
              <a:ext cx="136" cy="44"/>
            </a:xfrm>
            <a:custGeom>
              <a:avLst/>
              <a:gdLst>
                <a:gd name="T0" fmla="*/ 0 w 52"/>
                <a:gd name="T1" fmla="*/ 362 h 17"/>
                <a:gd name="T2" fmla="*/ 1449 w 52"/>
                <a:gd name="T3" fmla="*/ 0 h 17"/>
                <a:gd name="T4" fmla="*/ 4917 w 52"/>
                <a:gd name="T5" fmla="*/ 1160 h 17"/>
                <a:gd name="T6" fmla="*/ 6368 w 52"/>
                <a:gd name="T7" fmla="*/ 818 h 17"/>
                <a:gd name="T8" fmla="*/ 5615 w 52"/>
                <a:gd name="T9" fmla="*/ 1977 h 17"/>
                <a:gd name="T10" fmla="*/ 1593 w 52"/>
                <a:gd name="T11" fmla="*/ 1977 h 17"/>
                <a:gd name="T12" fmla="*/ 3188 w 52"/>
                <a:gd name="T13" fmla="*/ 1615 h 17"/>
                <a:gd name="T14" fmla="*/ 0 w 52"/>
                <a:gd name="T15" fmla="*/ 36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4" name="Freeform 70"/>
            <p:cNvSpPr>
              <a:spLocks/>
            </p:cNvSpPr>
            <p:nvPr/>
          </p:nvSpPr>
          <p:spPr bwMode="auto">
            <a:xfrm>
              <a:off x="2830" y="3823"/>
              <a:ext cx="136" cy="44"/>
            </a:xfrm>
            <a:custGeom>
              <a:avLst/>
              <a:gdLst>
                <a:gd name="T0" fmla="*/ 0 w 52"/>
                <a:gd name="T1" fmla="*/ 362 h 17"/>
                <a:gd name="T2" fmla="*/ 1449 w 52"/>
                <a:gd name="T3" fmla="*/ 0 h 17"/>
                <a:gd name="T4" fmla="*/ 4917 w 52"/>
                <a:gd name="T5" fmla="*/ 1160 h 17"/>
                <a:gd name="T6" fmla="*/ 6368 w 52"/>
                <a:gd name="T7" fmla="*/ 818 h 17"/>
                <a:gd name="T8" fmla="*/ 5615 w 52"/>
                <a:gd name="T9" fmla="*/ 1977 h 17"/>
                <a:gd name="T10" fmla="*/ 1593 w 52"/>
                <a:gd name="T11" fmla="*/ 1977 h 17"/>
                <a:gd name="T12" fmla="*/ 3188 w 52"/>
                <a:gd name="T13" fmla="*/ 1615 h 17"/>
                <a:gd name="T14" fmla="*/ 0 w 52"/>
                <a:gd name="T15" fmla="*/ 36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5" name="Freeform 71"/>
            <p:cNvSpPr>
              <a:spLocks/>
            </p:cNvSpPr>
            <p:nvPr/>
          </p:nvSpPr>
          <p:spPr bwMode="auto">
            <a:xfrm>
              <a:off x="2966" y="3883"/>
              <a:ext cx="140" cy="45"/>
            </a:xfrm>
            <a:custGeom>
              <a:avLst/>
              <a:gdLst>
                <a:gd name="T0" fmla="*/ 6818 w 53"/>
                <a:gd name="T1" fmla="*/ 1668 h 17"/>
                <a:gd name="T2" fmla="*/ 5254 w 53"/>
                <a:gd name="T3" fmla="*/ 2208 h 17"/>
                <a:gd name="T4" fmla="*/ 1807 w 53"/>
                <a:gd name="T5" fmla="*/ 778 h 17"/>
                <a:gd name="T6" fmla="*/ 0 w 53"/>
                <a:gd name="T7" fmla="*/ 1183 h 17"/>
                <a:gd name="T8" fmla="*/ 885 w 53"/>
                <a:gd name="T9" fmla="*/ 0 h 17"/>
                <a:gd name="T10" fmla="*/ 5254 w 53"/>
                <a:gd name="T11" fmla="*/ 0 h 17"/>
                <a:gd name="T12" fmla="*/ 3357 w 53"/>
                <a:gd name="T13" fmla="*/ 392 h 17"/>
                <a:gd name="T14" fmla="*/ 6818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6" name="Freeform 72"/>
            <p:cNvSpPr>
              <a:spLocks/>
            </p:cNvSpPr>
            <p:nvPr/>
          </p:nvSpPr>
          <p:spPr bwMode="auto">
            <a:xfrm>
              <a:off x="2966" y="3883"/>
              <a:ext cx="140" cy="45"/>
            </a:xfrm>
            <a:custGeom>
              <a:avLst/>
              <a:gdLst>
                <a:gd name="T0" fmla="*/ 6818 w 53"/>
                <a:gd name="T1" fmla="*/ 1668 h 17"/>
                <a:gd name="T2" fmla="*/ 5254 w 53"/>
                <a:gd name="T3" fmla="*/ 2208 h 17"/>
                <a:gd name="T4" fmla="*/ 1807 w 53"/>
                <a:gd name="T5" fmla="*/ 778 h 17"/>
                <a:gd name="T6" fmla="*/ 0 w 53"/>
                <a:gd name="T7" fmla="*/ 1183 h 17"/>
                <a:gd name="T8" fmla="*/ 885 w 53"/>
                <a:gd name="T9" fmla="*/ 0 h 17"/>
                <a:gd name="T10" fmla="*/ 5254 w 53"/>
                <a:gd name="T11" fmla="*/ 0 h 17"/>
                <a:gd name="T12" fmla="*/ 3357 w 53"/>
                <a:gd name="T13" fmla="*/ 392 h 17"/>
                <a:gd name="T14" fmla="*/ 6818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242729"/>
            </a:solidFill>
            <a:ln w="9525">
              <a:noFill/>
              <a:round/>
              <a:headEnd/>
              <a:tailEnd/>
            </a:ln>
          </p:spPr>
          <p:txBody>
            <a:bodyPr/>
            <a:lstStyle/>
            <a:p>
              <a:endParaRPr lang="en-US">
                <a:latin typeface="Arial" pitchFamily="34" charset="0"/>
                <a:cs typeface="Arial" pitchFamily="34" charset="0"/>
              </a:endParaRPr>
            </a:p>
          </p:txBody>
        </p:sp>
        <p:sp>
          <p:nvSpPr>
            <p:cNvPr id="66717" name="Freeform 73"/>
            <p:cNvSpPr>
              <a:spLocks/>
            </p:cNvSpPr>
            <p:nvPr/>
          </p:nvSpPr>
          <p:spPr bwMode="auto">
            <a:xfrm>
              <a:off x="2974" y="3828"/>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18" name="Freeform 74"/>
            <p:cNvSpPr>
              <a:spLocks/>
            </p:cNvSpPr>
            <p:nvPr/>
          </p:nvSpPr>
          <p:spPr bwMode="auto">
            <a:xfrm>
              <a:off x="2974" y="3828"/>
              <a:ext cx="139" cy="45"/>
            </a:xfrm>
            <a:custGeom>
              <a:avLst/>
              <a:gdLst>
                <a:gd name="T0" fmla="*/ 0 w 53"/>
                <a:gd name="T1" fmla="*/ 1668 h 17"/>
                <a:gd name="T2" fmla="*/ 1458 w 53"/>
                <a:gd name="T3" fmla="*/ 2208 h 17"/>
                <a:gd name="T4" fmla="*/ 4959 w 53"/>
                <a:gd name="T5" fmla="*/ 630 h 17"/>
                <a:gd name="T6" fmla="*/ 6583 w 53"/>
                <a:gd name="T7" fmla="*/ 1183 h 17"/>
                <a:gd name="T8" fmla="*/ 5715 w 53"/>
                <a:gd name="T9" fmla="*/ 0 h 17"/>
                <a:gd name="T10" fmla="*/ 1602 w 53"/>
                <a:gd name="T11" fmla="*/ 0 h 17"/>
                <a:gd name="T12" fmla="*/ 3213 w 53"/>
                <a:gd name="T13" fmla="*/ 238 h 17"/>
                <a:gd name="T14" fmla="*/ 0 w 53"/>
                <a:gd name="T15" fmla="*/ 1668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0" y="13"/>
                  </a:moveTo>
                  <a:lnTo>
                    <a:pt x="12" y="17"/>
                  </a:lnTo>
                  <a:lnTo>
                    <a:pt x="40" y="5"/>
                  </a:lnTo>
                  <a:lnTo>
                    <a:pt x="53" y="9"/>
                  </a:lnTo>
                  <a:lnTo>
                    <a:pt x="46" y="0"/>
                  </a:lnTo>
                  <a:lnTo>
                    <a:pt x="13" y="0"/>
                  </a:lnTo>
                  <a:lnTo>
                    <a:pt x="26" y="2"/>
                  </a:lnTo>
                  <a:lnTo>
                    <a:pt x="0"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19" name="Freeform 75"/>
            <p:cNvSpPr>
              <a:spLocks/>
            </p:cNvSpPr>
            <p:nvPr/>
          </p:nvSpPr>
          <p:spPr bwMode="auto">
            <a:xfrm>
              <a:off x="2825" y="3880"/>
              <a:ext cx="136" cy="48"/>
            </a:xfrm>
            <a:custGeom>
              <a:avLst/>
              <a:gdLst>
                <a:gd name="T0" fmla="*/ 6368 w 52"/>
                <a:gd name="T1" fmla="*/ 547 h 18"/>
                <a:gd name="T2" fmla="*/ 5006 w 52"/>
                <a:gd name="T3" fmla="*/ 0 h 18"/>
                <a:gd name="T4" fmla="*/ 1737 w 52"/>
                <a:gd name="T5" fmla="*/ 1459 h 18"/>
                <a:gd name="T6" fmla="*/ 0 w 52"/>
                <a:gd name="T7" fmla="*/ 1059 h 18"/>
                <a:gd name="T8" fmla="*/ 842 w 52"/>
                <a:gd name="T9" fmla="*/ 2424 h 18"/>
                <a:gd name="T10" fmla="*/ 5006 w 52"/>
                <a:gd name="T11" fmla="*/ 2424 h 18"/>
                <a:gd name="T12" fmla="*/ 3188 w 52"/>
                <a:gd name="T13" fmla="*/ 1877 h 18"/>
                <a:gd name="T14" fmla="*/ 6368 w 52"/>
                <a:gd name="T15" fmla="*/ 54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0" name="Freeform 76"/>
            <p:cNvSpPr>
              <a:spLocks/>
            </p:cNvSpPr>
            <p:nvPr/>
          </p:nvSpPr>
          <p:spPr bwMode="auto">
            <a:xfrm>
              <a:off x="2825" y="3880"/>
              <a:ext cx="136" cy="48"/>
            </a:xfrm>
            <a:custGeom>
              <a:avLst/>
              <a:gdLst>
                <a:gd name="T0" fmla="*/ 6368 w 52"/>
                <a:gd name="T1" fmla="*/ 547 h 18"/>
                <a:gd name="T2" fmla="*/ 5006 w 52"/>
                <a:gd name="T3" fmla="*/ 0 h 18"/>
                <a:gd name="T4" fmla="*/ 1737 w 52"/>
                <a:gd name="T5" fmla="*/ 1459 h 18"/>
                <a:gd name="T6" fmla="*/ 0 w 52"/>
                <a:gd name="T7" fmla="*/ 1059 h 18"/>
                <a:gd name="T8" fmla="*/ 842 w 52"/>
                <a:gd name="T9" fmla="*/ 2424 h 18"/>
                <a:gd name="T10" fmla="*/ 5006 w 52"/>
                <a:gd name="T11" fmla="*/ 2424 h 18"/>
                <a:gd name="T12" fmla="*/ 3188 w 52"/>
                <a:gd name="T13" fmla="*/ 1877 h 18"/>
                <a:gd name="T14" fmla="*/ 6368 w 52"/>
                <a:gd name="T15" fmla="*/ 547 h 18"/>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8"/>
                <a:gd name="T26" fmla="*/ 52 w 5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8">
                  <a:moveTo>
                    <a:pt x="52" y="4"/>
                  </a:moveTo>
                  <a:lnTo>
                    <a:pt x="41" y="0"/>
                  </a:lnTo>
                  <a:lnTo>
                    <a:pt x="14" y="11"/>
                  </a:lnTo>
                  <a:lnTo>
                    <a:pt x="0" y="8"/>
                  </a:lnTo>
                  <a:lnTo>
                    <a:pt x="7" y="18"/>
                  </a:lnTo>
                  <a:lnTo>
                    <a:pt x="41" y="18"/>
                  </a:lnTo>
                  <a:lnTo>
                    <a:pt x="26" y="14"/>
                  </a:lnTo>
                  <a:lnTo>
                    <a:pt x="52" y="4"/>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1" name="Freeform 77"/>
            <p:cNvSpPr>
              <a:spLocks/>
            </p:cNvSpPr>
            <p:nvPr/>
          </p:nvSpPr>
          <p:spPr bwMode="auto">
            <a:xfrm>
              <a:off x="2833" y="3825"/>
              <a:ext cx="136" cy="45"/>
            </a:xfrm>
            <a:custGeom>
              <a:avLst/>
              <a:gdLst>
                <a:gd name="T0" fmla="*/ 0 w 52"/>
                <a:gd name="T1" fmla="*/ 392 h 17"/>
                <a:gd name="T2" fmla="*/ 1449 w 52"/>
                <a:gd name="T3" fmla="*/ 0 h 17"/>
                <a:gd name="T4" fmla="*/ 4917 w 52"/>
                <a:gd name="T5" fmla="*/ 1281 h 17"/>
                <a:gd name="T6" fmla="*/ 6368 w 52"/>
                <a:gd name="T7" fmla="*/ 924 h 17"/>
                <a:gd name="T8" fmla="*/ 5615 w 52"/>
                <a:gd name="T9" fmla="*/ 2208 h 17"/>
                <a:gd name="T10" fmla="*/ 1593 w 52"/>
                <a:gd name="T11" fmla="*/ 2208 h 17"/>
                <a:gd name="T12" fmla="*/ 3188 w 52"/>
                <a:gd name="T13" fmla="*/ 1816 h 17"/>
                <a:gd name="T14" fmla="*/ 0 w 52"/>
                <a:gd name="T15" fmla="*/ 39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2" name="Freeform 78"/>
            <p:cNvSpPr>
              <a:spLocks/>
            </p:cNvSpPr>
            <p:nvPr/>
          </p:nvSpPr>
          <p:spPr bwMode="auto">
            <a:xfrm>
              <a:off x="2833" y="3825"/>
              <a:ext cx="136" cy="45"/>
            </a:xfrm>
            <a:custGeom>
              <a:avLst/>
              <a:gdLst>
                <a:gd name="T0" fmla="*/ 0 w 52"/>
                <a:gd name="T1" fmla="*/ 392 h 17"/>
                <a:gd name="T2" fmla="*/ 1449 w 52"/>
                <a:gd name="T3" fmla="*/ 0 h 17"/>
                <a:gd name="T4" fmla="*/ 4917 w 52"/>
                <a:gd name="T5" fmla="*/ 1281 h 17"/>
                <a:gd name="T6" fmla="*/ 6368 w 52"/>
                <a:gd name="T7" fmla="*/ 924 h 17"/>
                <a:gd name="T8" fmla="*/ 5615 w 52"/>
                <a:gd name="T9" fmla="*/ 2208 h 17"/>
                <a:gd name="T10" fmla="*/ 1593 w 52"/>
                <a:gd name="T11" fmla="*/ 2208 h 17"/>
                <a:gd name="T12" fmla="*/ 3188 w 52"/>
                <a:gd name="T13" fmla="*/ 1816 h 17"/>
                <a:gd name="T14" fmla="*/ 0 w 52"/>
                <a:gd name="T15" fmla="*/ 392 h 17"/>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7"/>
                <a:gd name="T26" fmla="*/ 52 w 5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7">
                  <a:moveTo>
                    <a:pt x="0" y="3"/>
                  </a:moveTo>
                  <a:lnTo>
                    <a:pt x="12" y="0"/>
                  </a:lnTo>
                  <a:lnTo>
                    <a:pt x="40" y="10"/>
                  </a:lnTo>
                  <a:lnTo>
                    <a:pt x="52" y="7"/>
                  </a:lnTo>
                  <a:lnTo>
                    <a:pt x="46" y="17"/>
                  </a:lnTo>
                  <a:lnTo>
                    <a:pt x="13" y="17"/>
                  </a:lnTo>
                  <a:lnTo>
                    <a:pt x="26" y="14"/>
                  </a:lnTo>
                  <a:lnTo>
                    <a:pt x="0" y="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3" name="Freeform 79"/>
            <p:cNvSpPr>
              <a:spLocks/>
            </p:cNvSpPr>
            <p:nvPr/>
          </p:nvSpPr>
          <p:spPr bwMode="auto">
            <a:xfrm>
              <a:off x="2969" y="3886"/>
              <a:ext cx="139" cy="44"/>
            </a:xfrm>
            <a:custGeom>
              <a:avLst/>
              <a:gdLst>
                <a:gd name="T0" fmla="*/ 6583 w 53"/>
                <a:gd name="T1" fmla="*/ 1527 h 17"/>
                <a:gd name="T2" fmla="*/ 5104 w 53"/>
                <a:gd name="T3" fmla="*/ 1977 h 17"/>
                <a:gd name="T4" fmla="*/ 1747 w 53"/>
                <a:gd name="T5" fmla="*/ 709 h 17"/>
                <a:gd name="T6" fmla="*/ 0 w 53"/>
                <a:gd name="T7" fmla="*/ 1038 h 17"/>
                <a:gd name="T8" fmla="*/ 847 w 53"/>
                <a:gd name="T9" fmla="*/ 0 h 17"/>
                <a:gd name="T10" fmla="*/ 5104 w 53"/>
                <a:gd name="T11" fmla="*/ 0 h 17"/>
                <a:gd name="T12" fmla="*/ 3213 w 53"/>
                <a:gd name="T13" fmla="*/ 362 h 17"/>
                <a:gd name="T14" fmla="*/ 6583 w 53"/>
                <a:gd name="T15" fmla="*/ 1527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4" name="Freeform 80"/>
            <p:cNvSpPr>
              <a:spLocks/>
            </p:cNvSpPr>
            <p:nvPr/>
          </p:nvSpPr>
          <p:spPr bwMode="auto">
            <a:xfrm>
              <a:off x="2969" y="3886"/>
              <a:ext cx="139" cy="44"/>
            </a:xfrm>
            <a:custGeom>
              <a:avLst/>
              <a:gdLst>
                <a:gd name="T0" fmla="*/ 6583 w 53"/>
                <a:gd name="T1" fmla="*/ 1527 h 17"/>
                <a:gd name="T2" fmla="*/ 5104 w 53"/>
                <a:gd name="T3" fmla="*/ 1977 h 17"/>
                <a:gd name="T4" fmla="*/ 1747 w 53"/>
                <a:gd name="T5" fmla="*/ 709 h 17"/>
                <a:gd name="T6" fmla="*/ 0 w 53"/>
                <a:gd name="T7" fmla="*/ 1038 h 17"/>
                <a:gd name="T8" fmla="*/ 847 w 53"/>
                <a:gd name="T9" fmla="*/ 0 h 17"/>
                <a:gd name="T10" fmla="*/ 5104 w 53"/>
                <a:gd name="T11" fmla="*/ 0 h 17"/>
                <a:gd name="T12" fmla="*/ 3213 w 53"/>
                <a:gd name="T13" fmla="*/ 362 h 17"/>
                <a:gd name="T14" fmla="*/ 6583 w 53"/>
                <a:gd name="T15" fmla="*/ 1527 h 17"/>
                <a:gd name="T16" fmla="*/ 0 60000 65536"/>
                <a:gd name="T17" fmla="*/ 0 60000 65536"/>
                <a:gd name="T18" fmla="*/ 0 60000 65536"/>
                <a:gd name="T19" fmla="*/ 0 60000 65536"/>
                <a:gd name="T20" fmla="*/ 0 60000 65536"/>
                <a:gd name="T21" fmla="*/ 0 60000 65536"/>
                <a:gd name="T22" fmla="*/ 0 60000 65536"/>
                <a:gd name="T23" fmla="*/ 0 60000 65536"/>
                <a:gd name="T24" fmla="*/ 0 w 53"/>
                <a:gd name="T25" fmla="*/ 0 h 17"/>
                <a:gd name="T26" fmla="*/ 53 w 5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 h="17">
                  <a:moveTo>
                    <a:pt x="53" y="13"/>
                  </a:moveTo>
                  <a:lnTo>
                    <a:pt x="41" y="17"/>
                  </a:lnTo>
                  <a:lnTo>
                    <a:pt x="14" y="6"/>
                  </a:lnTo>
                  <a:lnTo>
                    <a:pt x="0" y="9"/>
                  </a:lnTo>
                  <a:lnTo>
                    <a:pt x="7" y="0"/>
                  </a:lnTo>
                  <a:lnTo>
                    <a:pt x="41" y="0"/>
                  </a:lnTo>
                  <a:lnTo>
                    <a:pt x="26" y="3"/>
                  </a:lnTo>
                  <a:lnTo>
                    <a:pt x="53" y="13"/>
                  </a:lnTo>
                </a:path>
              </a:pathLst>
            </a:custGeom>
            <a:solidFill>
              <a:srgbClr val="FFFFFF"/>
            </a:solidFill>
            <a:ln w="9525">
              <a:noFill/>
              <a:round/>
              <a:headEnd/>
              <a:tailEnd/>
            </a:ln>
          </p:spPr>
          <p:txBody>
            <a:bodyPr/>
            <a:lstStyle/>
            <a:p>
              <a:endParaRPr lang="en-US">
                <a:latin typeface="Arial" pitchFamily="34" charset="0"/>
                <a:cs typeface="Arial" pitchFamily="34" charset="0"/>
              </a:endParaRPr>
            </a:p>
          </p:txBody>
        </p:sp>
        <p:sp>
          <p:nvSpPr>
            <p:cNvPr id="66725" name="Freeform 81"/>
            <p:cNvSpPr>
              <a:spLocks/>
            </p:cNvSpPr>
            <p:nvPr/>
          </p:nvSpPr>
          <p:spPr bwMode="auto">
            <a:xfrm>
              <a:off x="2875" y="3959"/>
              <a:ext cx="178" cy="121"/>
            </a:xfrm>
            <a:custGeom>
              <a:avLst/>
              <a:gdLst>
                <a:gd name="T0" fmla="*/ 0 w 68"/>
                <a:gd name="T1" fmla="*/ 0 h 46"/>
                <a:gd name="T2" fmla="*/ 2440 w 68"/>
                <a:gd name="T3" fmla="*/ 0 h 46"/>
                <a:gd name="T4" fmla="*/ 4180 w 68"/>
                <a:gd name="T5" fmla="*/ 4167 h 46"/>
                <a:gd name="T6" fmla="*/ 5921 w 68"/>
                <a:gd name="T7" fmla="*/ 0 h 46"/>
                <a:gd name="T8" fmla="*/ 8361 w 68"/>
                <a:gd name="T9" fmla="*/ 0 h 46"/>
                <a:gd name="T10" fmla="*/ 5544 w 68"/>
                <a:gd name="T11" fmla="*/ 5784 h 46"/>
                <a:gd name="T12" fmla="*/ 2817 w 68"/>
                <a:gd name="T13" fmla="*/ 5784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3" y="46"/>
                  </a:lnTo>
                  <a:lnTo>
                    <a:pt x="0" y="0"/>
                  </a:lnTo>
                </a:path>
              </a:pathLst>
            </a:custGeom>
            <a:solidFill>
              <a:srgbClr val="25221E"/>
            </a:solidFill>
            <a:ln w="9525">
              <a:noFill/>
              <a:round/>
              <a:headEnd/>
              <a:tailEnd/>
            </a:ln>
          </p:spPr>
          <p:txBody>
            <a:bodyPr/>
            <a:lstStyle/>
            <a:p>
              <a:endParaRPr lang="en-US">
                <a:latin typeface="Arial" pitchFamily="34" charset="0"/>
                <a:cs typeface="Arial" pitchFamily="34" charset="0"/>
              </a:endParaRPr>
            </a:p>
          </p:txBody>
        </p:sp>
        <p:sp>
          <p:nvSpPr>
            <p:cNvPr id="66726" name="Freeform 82"/>
            <p:cNvSpPr>
              <a:spLocks/>
            </p:cNvSpPr>
            <p:nvPr/>
          </p:nvSpPr>
          <p:spPr bwMode="auto">
            <a:xfrm>
              <a:off x="2885" y="3962"/>
              <a:ext cx="179" cy="121"/>
            </a:xfrm>
            <a:custGeom>
              <a:avLst/>
              <a:gdLst>
                <a:gd name="T0" fmla="*/ 0 w 68"/>
                <a:gd name="T1" fmla="*/ 0 h 46"/>
                <a:gd name="T2" fmla="*/ 2556 w 68"/>
                <a:gd name="T3" fmla="*/ 0 h 46"/>
                <a:gd name="T4" fmla="*/ 4325 w 68"/>
                <a:gd name="T5" fmla="*/ 4167 h 46"/>
                <a:gd name="T6" fmla="*/ 6057 w 68"/>
                <a:gd name="T7" fmla="*/ 0 h 46"/>
                <a:gd name="T8" fmla="*/ 8592 w 68"/>
                <a:gd name="T9" fmla="*/ 0 h 46"/>
                <a:gd name="T10" fmla="*/ 5675 w 68"/>
                <a:gd name="T11" fmla="*/ 5784 h 46"/>
                <a:gd name="T12" fmla="*/ 3027 w 68"/>
                <a:gd name="T13" fmla="*/ 5784 h 46"/>
                <a:gd name="T14" fmla="*/ 0 w 68"/>
                <a:gd name="T15" fmla="*/ 0 h 46"/>
                <a:gd name="T16" fmla="*/ 0 60000 65536"/>
                <a:gd name="T17" fmla="*/ 0 60000 65536"/>
                <a:gd name="T18" fmla="*/ 0 60000 65536"/>
                <a:gd name="T19" fmla="*/ 0 60000 65536"/>
                <a:gd name="T20" fmla="*/ 0 60000 65536"/>
                <a:gd name="T21" fmla="*/ 0 60000 65536"/>
                <a:gd name="T22" fmla="*/ 0 60000 65536"/>
                <a:gd name="T23" fmla="*/ 0 60000 65536"/>
                <a:gd name="T24" fmla="*/ 0 w 68"/>
                <a:gd name="T25" fmla="*/ 0 h 46"/>
                <a:gd name="T26" fmla="*/ 68 w 68"/>
                <a:gd name="T27" fmla="*/ 46 h 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 h="46">
                  <a:moveTo>
                    <a:pt x="0" y="0"/>
                  </a:moveTo>
                  <a:lnTo>
                    <a:pt x="20" y="0"/>
                  </a:lnTo>
                  <a:lnTo>
                    <a:pt x="34" y="33"/>
                  </a:lnTo>
                  <a:lnTo>
                    <a:pt x="48" y="0"/>
                  </a:lnTo>
                  <a:lnTo>
                    <a:pt x="68" y="0"/>
                  </a:lnTo>
                  <a:lnTo>
                    <a:pt x="45" y="46"/>
                  </a:lnTo>
                  <a:lnTo>
                    <a:pt x="24" y="46"/>
                  </a:lnTo>
                  <a:lnTo>
                    <a:pt x="0" y="0"/>
                  </a:lnTo>
                </a:path>
              </a:pathLst>
            </a:custGeom>
            <a:solidFill>
              <a:srgbClr val="F9DB6D"/>
            </a:solidFill>
            <a:ln w="9525">
              <a:noFill/>
              <a:round/>
              <a:headEnd/>
              <a:tailEnd/>
            </a:ln>
          </p:spPr>
          <p:txBody>
            <a:bodyPr/>
            <a:lstStyle/>
            <a:p>
              <a:endParaRPr lang="en-US">
                <a:latin typeface="Arial" pitchFamily="34" charset="0"/>
                <a:cs typeface="Arial" pitchFamily="34" charset="0"/>
              </a:endParaRPr>
            </a:p>
          </p:txBody>
        </p:sp>
      </p:grpSp>
      <p:pic>
        <p:nvPicPr>
          <p:cNvPr id="66599" name="Picture 83" descr="38"/>
          <p:cNvPicPr>
            <a:picLocks noChangeAspect="1" noChangeArrowheads="1"/>
          </p:cNvPicPr>
          <p:nvPr/>
        </p:nvPicPr>
        <p:blipFill>
          <a:blip r:embed="rId8" cstate="print"/>
          <a:srcRect/>
          <a:stretch>
            <a:fillRect/>
          </a:stretch>
        </p:blipFill>
        <p:spPr bwMode="auto">
          <a:xfrm>
            <a:off x="3505201" y="5243935"/>
            <a:ext cx="735013" cy="421087"/>
          </a:xfrm>
          <a:prstGeom prst="rect">
            <a:avLst/>
          </a:prstGeom>
          <a:noFill/>
          <a:ln w="9525">
            <a:noFill/>
            <a:miter lim="800000"/>
            <a:headEnd/>
            <a:tailEnd/>
          </a:ln>
        </p:spPr>
      </p:pic>
      <p:pic>
        <p:nvPicPr>
          <p:cNvPr id="66600" name="Picture 84" descr="18"/>
          <p:cNvPicPr>
            <a:picLocks noChangeAspect="1" noChangeArrowheads="1"/>
          </p:cNvPicPr>
          <p:nvPr/>
        </p:nvPicPr>
        <p:blipFill>
          <a:blip r:embed="rId9" cstate="print"/>
          <a:srcRect/>
          <a:stretch>
            <a:fillRect/>
          </a:stretch>
        </p:blipFill>
        <p:spPr bwMode="auto">
          <a:xfrm>
            <a:off x="4651604" y="4920308"/>
            <a:ext cx="663575" cy="469755"/>
          </a:xfrm>
          <a:prstGeom prst="rect">
            <a:avLst/>
          </a:prstGeom>
          <a:noFill/>
          <a:ln w="9525">
            <a:noFill/>
            <a:miter lim="800000"/>
            <a:headEnd/>
            <a:tailEnd/>
          </a:ln>
        </p:spPr>
      </p:pic>
      <p:pic>
        <p:nvPicPr>
          <p:cNvPr id="66601" name="Picture 33" descr="HT502"/>
          <p:cNvPicPr>
            <a:picLocks noChangeAspect="1" noChangeArrowheads="1"/>
          </p:cNvPicPr>
          <p:nvPr/>
        </p:nvPicPr>
        <p:blipFill>
          <a:blip r:embed="rId10" cstate="print"/>
          <a:srcRect/>
          <a:stretch>
            <a:fillRect/>
          </a:stretch>
        </p:blipFill>
        <p:spPr bwMode="auto">
          <a:xfrm>
            <a:off x="4003677" y="4302567"/>
            <a:ext cx="665163" cy="349143"/>
          </a:xfrm>
          <a:prstGeom prst="rect">
            <a:avLst/>
          </a:prstGeom>
          <a:noFill/>
          <a:ln w="9525">
            <a:noFill/>
            <a:miter lim="800000"/>
            <a:headEnd/>
            <a:tailEnd/>
          </a:ln>
        </p:spPr>
      </p:pic>
      <p:sp>
        <p:nvSpPr>
          <p:cNvPr id="66602" name="Freeform 40"/>
          <p:cNvSpPr>
            <a:spLocks/>
          </p:cNvSpPr>
          <p:nvPr/>
        </p:nvSpPr>
        <p:spPr bwMode="auto">
          <a:xfrm>
            <a:off x="2546352" y="4897167"/>
            <a:ext cx="333375" cy="463406"/>
          </a:xfrm>
          <a:custGeom>
            <a:avLst/>
            <a:gdLst>
              <a:gd name="T0" fmla="*/ 2147483647 w 186"/>
              <a:gd name="T1" fmla="*/ 0 h 208"/>
              <a:gd name="T2" fmla="*/ 2147483647 w 186"/>
              <a:gd name="T3" fmla="*/ 2147483647 h 208"/>
              <a:gd name="T4" fmla="*/ 2147483647 w 186"/>
              <a:gd name="T5" fmla="*/ 2147483647 h 208"/>
              <a:gd name="T6" fmla="*/ 2147483647 w 186"/>
              <a:gd name="T7" fmla="*/ 2147483647 h 208"/>
              <a:gd name="T8" fmla="*/ 0 w 186"/>
              <a:gd name="T9" fmla="*/ 2147483647 h 208"/>
              <a:gd name="T10" fmla="*/ 2147483647 w 186"/>
              <a:gd name="T11" fmla="*/ 2147483647 h 208"/>
              <a:gd name="T12" fmla="*/ 2147483647 w 186"/>
              <a:gd name="T13" fmla="*/ 2147483647 h 208"/>
              <a:gd name="T14" fmla="*/ 2147483647 w 186"/>
              <a:gd name="T15" fmla="*/ 2147483647 h 208"/>
              <a:gd name="T16" fmla="*/ 2147483647 w 186"/>
              <a:gd name="T17" fmla="*/ 2147483647 h 208"/>
              <a:gd name="T18" fmla="*/ 2147483647 w 186"/>
              <a:gd name="T19" fmla="*/ 2147483647 h 208"/>
              <a:gd name="T20" fmla="*/ 2147483647 w 186"/>
              <a:gd name="T21" fmla="*/ 2147483647 h 208"/>
              <a:gd name="T22" fmla="*/ 2147483647 w 186"/>
              <a:gd name="T23" fmla="*/ 2147483647 h 208"/>
              <a:gd name="T24" fmla="*/ 2147483647 w 186"/>
              <a:gd name="T25" fmla="*/ 2147483647 h 208"/>
              <a:gd name="T26" fmla="*/ 2147483647 w 186"/>
              <a:gd name="T27" fmla="*/ 2147483647 h 208"/>
              <a:gd name="T28" fmla="*/ 2147483647 w 186"/>
              <a:gd name="T29" fmla="*/ 2147483647 h 208"/>
              <a:gd name="T30" fmla="*/ 2147483647 w 186"/>
              <a:gd name="T31" fmla="*/ 2147483647 h 208"/>
              <a:gd name="T32" fmla="*/ 2147483647 w 186"/>
              <a:gd name="T33" fmla="*/ 2147483647 h 208"/>
              <a:gd name="T34" fmla="*/ 2147483647 w 186"/>
              <a:gd name="T35" fmla="*/ 0 h 208"/>
              <a:gd name="T36" fmla="*/ 2147483647 w 186"/>
              <a:gd name="T37" fmla="*/ 0 h 2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6"/>
              <a:gd name="T58" fmla="*/ 0 h 208"/>
              <a:gd name="T59" fmla="*/ 186 w 186"/>
              <a:gd name="T60" fmla="*/ 208 h 2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6" h="208">
                <a:moveTo>
                  <a:pt x="164" y="0"/>
                </a:moveTo>
                <a:lnTo>
                  <a:pt x="186" y="4"/>
                </a:lnTo>
                <a:lnTo>
                  <a:pt x="185" y="207"/>
                </a:lnTo>
                <a:lnTo>
                  <a:pt x="67" y="208"/>
                </a:lnTo>
                <a:lnTo>
                  <a:pt x="0" y="50"/>
                </a:lnTo>
                <a:lnTo>
                  <a:pt x="107" y="34"/>
                </a:lnTo>
                <a:lnTo>
                  <a:pt x="109" y="32"/>
                </a:lnTo>
                <a:lnTo>
                  <a:pt x="113" y="31"/>
                </a:lnTo>
                <a:lnTo>
                  <a:pt x="116" y="28"/>
                </a:lnTo>
                <a:lnTo>
                  <a:pt x="120" y="25"/>
                </a:lnTo>
                <a:lnTo>
                  <a:pt x="125" y="22"/>
                </a:lnTo>
                <a:lnTo>
                  <a:pt x="129" y="20"/>
                </a:lnTo>
                <a:lnTo>
                  <a:pt x="146" y="10"/>
                </a:lnTo>
                <a:lnTo>
                  <a:pt x="150" y="7"/>
                </a:lnTo>
                <a:lnTo>
                  <a:pt x="156" y="4"/>
                </a:lnTo>
                <a:lnTo>
                  <a:pt x="159" y="3"/>
                </a:lnTo>
                <a:lnTo>
                  <a:pt x="161" y="0"/>
                </a:lnTo>
                <a:lnTo>
                  <a:pt x="164" y="0"/>
                </a:lnTo>
                <a:close/>
              </a:path>
            </a:pathLst>
          </a:custGeom>
          <a:solidFill>
            <a:srgbClr val="A0AEB9"/>
          </a:solidFill>
          <a:ln w="9525">
            <a:noFill/>
            <a:round/>
            <a:headEnd/>
            <a:tailEnd/>
          </a:ln>
        </p:spPr>
        <p:txBody>
          <a:bodyPr/>
          <a:lstStyle/>
          <a:p>
            <a:endParaRPr lang="en-US">
              <a:latin typeface="Arial" pitchFamily="34" charset="0"/>
              <a:cs typeface="Arial" pitchFamily="34" charset="0"/>
            </a:endParaRPr>
          </a:p>
        </p:txBody>
      </p:sp>
      <p:sp>
        <p:nvSpPr>
          <p:cNvPr id="66603" name="Freeform 41"/>
          <p:cNvSpPr>
            <a:spLocks/>
          </p:cNvSpPr>
          <p:nvPr/>
        </p:nvSpPr>
        <p:spPr bwMode="auto">
          <a:xfrm>
            <a:off x="2544765" y="5009316"/>
            <a:ext cx="122237" cy="353375"/>
          </a:xfrm>
          <a:custGeom>
            <a:avLst/>
            <a:gdLst>
              <a:gd name="T0" fmla="*/ 2147483647 w 68"/>
              <a:gd name="T1" fmla="*/ 0 h 159"/>
              <a:gd name="T2" fmla="*/ 2147483647 w 68"/>
              <a:gd name="T3" fmla="*/ 2147483647 h 159"/>
              <a:gd name="T4" fmla="*/ 2147483647 w 68"/>
              <a:gd name="T5" fmla="*/ 2147483647 h 159"/>
              <a:gd name="T6" fmla="*/ 0 w 68"/>
              <a:gd name="T7" fmla="*/ 2147483647 h 159"/>
              <a:gd name="T8" fmla="*/ 2147483647 w 68"/>
              <a:gd name="T9" fmla="*/ 0 h 159"/>
              <a:gd name="T10" fmla="*/ 0 60000 65536"/>
              <a:gd name="T11" fmla="*/ 0 60000 65536"/>
              <a:gd name="T12" fmla="*/ 0 60000 65536"/>
              <a:gd name="T13" fmla="*/ 0 60000 65536"/>
              <a:gd name="T14" fmla="*/ 0 60000 65536"/>
              <a:gd name="T15" fmla="*/ 0 w 68"/>
              <a:gd name="T16" fmla="*/ 0 h 159"/>
              <a:gd name="T17" fmla="*/ 68 w 68"/>
              <a:gd name="T18" fmla="*/ 159 h 159"/>
            </a:gdLst>
            <a:ahLst/>
            <a:cxnLst>
              <a:cxn ang="T10">
                <a:pos x="T0" y="T1"/>
              </a:cxn>
              <a:cxn ang="T11">
                <a:pos x="T2" y="T3"/>
              </a:cxn>
              <a:cxn ang="T12">
                <a:pos x="T4" y="T5"/>
              </a:cxn>
              <a:cxn ang="T13">
                <a:pos x="T6" y="T7"/>
              </a:cxn>
              <a:cxn ang="T14">
                <a:pos x="T8" y="T9"/>
              </a:cxn>
            </a:cxnLst>
            <a:rect l="T15" t="T16" r="T17" b="T18"/>
            <a:pathLst>
              <a:path w="68" h="159">
                <a:moveTo>
                  <a:pt x="1" y="0"/>
                </a:moveTo>
                <a:lnTo>
                  <a:pt x="68" y="158"/>
                </a:lnTo>
                <a:lnTo>
                  <a:pt x="53" y="159"/>
                </a:lnTo>
                <a:lnTo>
                  <a:pt x="0" y="10"/>
                </a:lnTo>
                <a:lnTo>
                  <a:pt x="1" y="0"/>
                </a:lnTo>
                <a:close/>
              </a:path>
            </a:pathLst>
          </a:custGeom>
          <a:solidFill>
            <a:srgbClr val="35383A"/>
          </a:solidFill>
          <a:ln w="9525">
            <a:noFill/>
            <a:round/>
            <a:headEnd/>
            <a:tailEnd/>
          </a:ln>
        </p:spPr>
        <p:txBody>
          <a:bodyPr/>
          <a:lstStyle/>
          <a:p>
            <a:endParaRPr lang="en-US">
              <a:latin typeface="Arial" pitchFamily="34" charset="0"/>
              <a:cs typeface="Arial" pitchFamily="34" charset="0"/>
            </a:endParaRPr>
          </a:p>
        </p:txBody>
      </p:sp>
      <p:sp>
        <p:nvSpPr>
          <p:cNvPr id="66604" name="Freeform 42"/>
          <p:cNvSpPr>
            <a:spLocks/>
          </p:cNvSpPr>
          <p:nvPr/>
        </p:nvSpPr>
        <p:spPr bwMode="auto">
          <a:xfrm>
            <a:off x="2566988" y="5064332"/>
            <a:ext cx="311150" cy="169281"/>
          </a:xfrm>
          <a:custGeom>
            <a:avLst/>
            <a:gdLst>
              <a:gd name="T0" fmla="*/ 2147483647 w 173"/>
              <a:gd name="T1" fmla="*/ 2147483647 h 76"/>
              <a:gd name="T2" fmla="*/ 2147483647 w 173"/>
              <a:gd name="T3" fmla="*/ 2147483647 h 76"/>
              <a:gd name="T4" fmla="*/ 2147483647 w 173"/>
              <a:gd name="T5" fmla="*/ 2147483647 h 76"/>
              <a:gd name="T6" fmla="*/ 2147483647 w 173"/>
              <a:gd name="T7" fmla="*/ 2147483647 h 76"/>
              <a:gd name="T8" fmla="*/ 2147483647 w 173"/>
              <a:gd name="T9" fmla="*/ 2147483647 h 76"/>
              <a:gd name="T10" fmla="*/ 2147483647 w 173"/>
              <a:gd name="T11" fmla="*/ 2147483647 h 76"/>
              <a:gd name="T12" fmla="*/ 0 w 173"/>
              <a:gd name="T13" fmla="*/ 2147483647 h 76"/>
              <a:gd name="T14" fmla="*/ 2147483647 w 173"/>
              <a:gd name="T15" fmla="*/ 2147483647 h 76"/>
              <a:gd name="T16" fmla="*/ 2147483647 w 173"/>
              <a:gd name="T17" fmla="*/ 0 h 76"/>
              <a:gd name="T18" fmla="*/ 2147483647 w 173"/>
              <a:gd name="T19" fmla="*/ 2147483647 h 76"/>
              <a:gd name="T20" fmla="*/ 2147483647 w 173"/>
              <a:gd name="T21" fmla="*/ 2147483647 h 76"/>
              <a:gd name="T22" fmla="*/ 2147483647 w 173"/>
              <a:gd name="T23" fmla="*/ 2147483647 h 76"/>
              <a:gd name="T24" fmla="*/ 2147483647 w 173"/>
              <a:gd name="T25" fmla="*/ 2147483647 h 76"/>
              <a:gd name="T26" fmla="*/ 2147483647 w 173"/>
              <a:gd name="T27" fmla="*/ 2147483647 h 76"/>
              <a:gd name="T28" fmla="*/ 2147483647 w 173"/>
              <a:gd name="T29" fmla="*/ 2147483647 h 76"/>
              <a:gd name="T30" fmla="*/ 2147483647 w 173"/>
              <a:gd name="T31" fmla="*/ 2147483647 h 76"/>
              <a:gd name="T32" fmla="*/ 2147483647 w 173"/>
              <a:gd name="T33" fmla="*/ 2147483647 h 76"/>
              <a:gd name="T34" fmla="*/ 2147483647 w 173"/>
              <a:gd name="T35" fmla="*/ 2147483647 h 76"/>
              <a:gd name="T36" fmla="*/ 2147483647 w 173"/>
              <a:gd name="T37" fmla="*/ 2147483647 h 76"/>
              <a:gd name="T38" fmla="*/ 2147483647 w 173"/>
              <a:gd name="T39" fmla="*/ 2147483647 h 76"/>
              <a:gd name="T40" fmla="*/ 2147483647 w 173"/>
              <a:gd name="T41" fmla="*/ 2147483647 h 76"/>
              <a:gd name="T42" fmla="*/ 2147483647 w 173"/>
              <a:gd name="T43" fmla="*/ 2147483647 h 76"/>
              <a:gd name="T44" fmla="*/ 2147483647 w 173"/>
              <a:gd name="T45" fmla="*/ 2147483647 h 76"/>
              <a:gd name="T46" fmla="*/ 2147483647 w 173"/>
              <a:gd name="T47" fmla="*/ 2147483647 h 76"/>
              <a:gd name="T48" fmla="*/ 2147483647 w 173"/>
              <a:gd name="T49" fmla="*/ 2147483647 h 76"/>
              <a:gd name="T50" fmla="*/ 2147483647 w 173"/>
              <a:gd name="T51" fmla="*/ 2147483647 h 76"/>
              <a:gd name="T52" fmla="*/ 2147483647 w 173"/>
              <a:gd name="T53" fmla="*/ 2147483647 h 76"/>
              <a:gd name="T54" fmla="*/ 2147483647 w 173"/>
              <a:gd name="T55" fmla="*/ 2147483647 h 76"/>
              <a:gd name="T56" fmla="*/ 2147483647 w 173"/>
              <a:gd name="T57" fmla="*/ 2147483647 h 76"/>
              <a:gd name="T58" fmla="*/ 2147483647 w 173"/>
              <a:gd name="T59" fmla="*/ 2147483647 h 76"/>
              <a:gd name="T60" fmla="*/ 2147483647 w 173"/>
              <a:gd name="T61" fmla="*/ 2147483647 h 76"/>
              <a:gd name="T62" fmla="*/ 2147483647 w 173"/>
              <a:gd name="T63" fmla="*/ 2147483647 h 76"/>
              <a:gd name="T64" fmla="*/ 2147483647 w 173"/>
              <a:gd name="T65" fmla="*/ 2147483647 h 76"/>
              <a:gd name="T66" fmla="*/ 2147483647 w 173"/>
              <a:gd name="T67" fmla="*/ 2147483647 h 76"/>
              <a:gd name="T68" fmla="*/ 2147483647 w 173"/>
              <a:gd name="T69" fmla="*/ 2147483647 h 76"/>
              <a:gd name="T70" fmla="*/ 2147483647 w 173"/>
              <a:gd name="T71" fmla="*/ 2147483647 h 76"/>
              <a:gd name="T72" fmla="*/ 2147483647 w 173"/>
              <a:gd name="T73" fmla="*/ 2147483647 h 76"/>
              <a:gd name="T74" fmla="*/ 2147483647 w 173"/>
              <a:gd name="T75" fmla="*/ 2147483647 h 76"/>
              <a:gd name="T76" fmla="*/ 2147483647 w 173"/>
              <a:gd name="T77" fmla="*/ 2147483647 h 76"/>
              <a:gd name="T78" fmla="*/ 2147483647 w 173"/>
              <a:gd name="T79" fmla="*/ 2147483647 h 76"/>
              <a:gd name="T80" fmla="*/ 2147483647 w 173"/>
              <a:gd name="T81" fmla="*/ 2147483647 h 7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76"/>
              <a:gd name="T125" fmla="*/ 173 w 173"/>
              <a:gd name="T126" fmla="*/ 76 h 7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76">
                <a:moveTo>
                  <a:pt x="173" y="76"/>
                </a:moveTo>
                <a:lnTo>
                  <a:pt x="105" y="61"/>
                </a:lnTo>
                <a:lnTo>
                  <a:pt x="112" y="51"/>
                </a:lnTo>
                <a:lnTo>
                  <a:pt x="77" y="53"/>
                </a:lnTo>
                <a:lnTo>
                  <a:pt x="22" y="54"/>
                </a:lnTo>
                <a:lnTo>
                  <a:pt x="13" y="61"/>
                </a:lnTo>
                <a:lnTo>
                  <a:pt x="0" y="19"/>
                </a:lnTo>
                <a:lnTo>
                  <a:pt x="4" y="15"/>
                </a:lnTo>
                <a:lnTo>
                  <a:pt x="48" y="0"/>
                </a:lnTo>
                <a:lnTo>
                  <a:pt x="63" y="1"/>
                </a:lnTo>
                <a:lnTo>
                  <a:pt x="109" y="31"/>
                </a:lnTo>
                <a:lnTo>
                  <a:pt x="113" y="32"/>
                </a:lnTo>
                <a:lnTo>
                  <a:pt x="116" y="35"/>
                </a:lnTo>
                <a:lnTo>
                  <a:pt x="117" y="35"/>
                </a:lnTo>
                <a:lnTo>
                  <a:pt x="120" y="37"/>
                </a:lnTo>
                <a:lnTo>
                  <a:pt x="123" y="39"/>
                </a:lnTo>
                <a:lnTo>
                  <a:pt x="126" y="40"/>
                </a:lnTo>
                <a:lnTo>
                  <a:pt x="127" y="42"/>
                </a:lnTo>
                <a:lnTo>
                  <a:pt x="130" y="43"/>
                </a:lnTo>
                <a:lnTo>
                  <a:pt x="134" y="46"/>
                </a:lnTo>
                <a:lnTo>
                  <a:pt x="135" y="47"/>
                </a:lnTo>
                <a:lnTo>
                  <a:pt x="137" y="47"/>
                </a:lnTo>
                <a:lnTo>
                  <a:pt x="138" y="47"/>
                </a:lnTo>
                <a:lnTo>
                  <a:pt x="140" y="49"/>
                </a:lnTo>
                <a:lnTo>
                  <a:pt x="141" y="49"/>
                </a:lnTo>
                <a:lnTo>
                  <a:pt x="144" y="49"/>
                </a:lnTo>
                <a:lnTo>
                  <a:pt x="147" y="50"/>
                </a:lnTo>
                <a:lnTo>
                  <a:pt x="149" y="50"/>
                </a:lnTo>
                <a:lnTo>
                  <a:pt x="156" y="51"/>
                </a:lnTo>
                <a:lnTo>
                  <a:pt x="159" y="53"/>
                </a:lnTo>
                <a:lnTo>
                  <a:pt x="162" y="53"/>
                </a:lnTo>
                <a:lnTo>
                  <a:pt x="165" y="54"/>
                </a:lnTo>
                <a:lnTo>
                  <a:pt x="167" y="54"/>
                </a:lnTo>
                <a:lnTo>
                  <a:pt x="170" y="54"/>
                </a:lnTo>
                <a:lnTo>
                  <a:pt x="172" y="55"/>
                </a:lnTo>
                <a:lnTo>
                  <a:pt x="173" y="55"/>
                </a:lnTo>
                <a:lnTo>
                  <a:pt x="173" y="76"/>
                </a:lnTo>
                <a:close/>
              </a:path>
            </a:pathLst>
          </a:custGeom>
          <a:solidFill>
            <a:srgbClr val="5E6B73"/>
          </a:solidFill>
          <a:ln w="9525">
            <a:noFill/>
            <a:round/>
            <a:headEnd/>
            <a:tailEnd/>
          </a:ln>
        </p:spPr>
        <p:txBody>
          <a:bodyPr/>
          <a:lstStyle/>
          <a:p>
            <a:endParaRPr lang="en-US">
              <a:latin typeface="Arial" pitchFamily="34" charset="0"/>
              <a:cs typeface="Arial" pitchFamily="34" charset="0"/>
            </a:endParaRPr>
          </a:p>
        </p:txBody>
      </p:sp>
      <p:sp>
        <p:nvSpPr>
          <p:cNvPr id="66605" name="Freeform 43"/>
          <p:cNvSpPr>
            <a:spLocks/>
          </p:cNvSpPr>
          <p:nvPr/>
        </p:nvSpPr>
        <p:spPr bwMode="auto">
          <a:xfrm>
            <a:off x="2614613" y="5053752"/>
            <a:ext cx="176212" cy="171396"/>
          </a:xfrm>
          <a:custGeom>
            <a:avLst/>
            <a:gdLst>
              <a:gd name="T0" fmla="*/ 2147483647 w 98"/>
              <a:gd name="T1" fmla="*/ 0 h 77"/>
              <a:gd name="T2" fmla="*/ 2147483647 w 98"/>
              <a:gd name="T3" fmla="*/ 2147483647 h 77"/>
              <a:gd name="T4" fmla="*/ 2147483647 w 98"/>
              <a:gd name="T5" fmla="*/ 2147483647 h 77"/>
              <a:gd name="T6" fmla="*/ 0 w 98"/>
              <a:gd name="T7" fmla="*/ 2147483647 h 77"/>
              <a:gd name="T8" fmla="*/ 0 w 98"/>
              <a:gd name="T9" fmla="*/ 2147483647 h 77"/>
              <a:gd name="T10" fmla="*/ 2147483647 w 98"/>
              <a:gd name="T11" fmla="*/ 2147483647 h 77"/>
              <a:gd name="T12" fmla="*/ 2147483647 w 98"/>
              <a:gd name="T13" fmla="*/ 2147483647 h 77"/>
              <a:gd name="T14" fmla="*/ 2147483647 w 98"/>
              <a:gd name="T15" fmla="*/ 2147483647 h 77"/>
              <a:gd name="T16" fmla="*/ 2147483647 w 98"/>
              <a:gd name="T17" fmla="*/ 2147483647 h 77"/>
              <a:gd name="T18" fmla="*/ 2147483647 w 98"/>
              <a:gd name="T19" fmla="*/ 2147483647 h 77"/>
              <a:gd name="T20" fmla="*/ 2147483647 w 98"/>
              <a:gd name="T21" fmla="*/ 2147483647 h 77"/>
              <a:gd name="T22" fmla="*/ 2147483647 w 98"/>
              <a:gd name="T23" fmla="*/ 2147483647 h 77"/>
              <a:gd name="T24" fmla="*/ 2147483647 w 98"/>
              <a:gd name="T25" fmla="*/ 2147483647 h 77"/>
              <a:gd name="T26" fmla="*/ 2147483647 w 98"/>
              <a:gd name="T27" fmla="*/ 2147483647 h 77"/>
              <a:gd name="T28" fmla="*/ 2147483647 w 98"/>
              <a:gd name="T29" fmla="*/ 2147483647 h 77"/>
              <a:gd name="T30" fmla="*/ 2147483647 w 98"/>
              <a:gd name="T31" fmla="*/ 2147483647 h 77"/>
              <a:gd name="T32" fmla="*/ 2147483647 w 98"/>
              <a:gd name="T33" fmla="*/ 2147483647 h 77"/>
              <a:gd name="T34" fmla="*/ 2147483647 w 98"/>
              <a:gd name="T35" fmla="*/ 0 h 77"/>
              <a:gd name="T36" fmla="*/ 2147483647 w 98"/>
              <a:gd name="T37" fmla="*/ 0 h 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8"/>
              <a:gd name="T58" fmla="*/ 0 h 77"/>
              <a:gd name="T59" fmla="*/ 98 w 98"/>
              <a:gd name="T60" fmla="*/ 77 h 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8" h="77">
                <a:moveTo>
                  <a:pt x="29" y="0"/>
                </a:moveTo>
                <a:lnTo>
                  <a:pt x="98" y="51"/>
                </a:lnTo>
                <a:lnTo>
                  <a:pt x="61" y="77"/>
                </a:lnTo>
                <a:lnTo>
                  <a:pt x="0" y="23"/>
                </a:lnTo>
                <a:lnTo>
                  <a:pt x="0" y="19"/>
                </a:lnTo>
                <a:lnTo>
                  <a:pt x="1" y="18"/>
                </a:lnTo>
                <a:lnTo>
                  <a:pt x="3" y="16"/>
                </a:lnTo>
                <a:lnTo>
                  <a:pt x="7" y="15"/>
                </a:lnTo>
                <a:lnTo>
                  <a:pt x="10" y="13"/>
                </a:lnTo>
                <a:lnTo>
                  <a:pt x="12" y="11"/>
                </a:lnTo>
                <a:lnTo>
                  <a:pt x="15" y="9"/>
                </a:lnTo>
                <a:lnTo>
                  <a:pt x="18" y="8"/>
                </a:lnTo>
                <a:lnTo>
                  <a:pt x="22" y="4"/>
                </a:lnTo>
                <a:lnTo>
                  <a:pt x="25" y="4"/>
                </a:lnTo>
                <a:lnTo>
                  <a:pt x="26" y="2"/>
                </a:lnTo>
                <a:lnTo>
                  <a:pt x="28" y="1"/>
                </a:lnTo>
                <a:lnTo>
                  <a:pt x="29" y="0"/>
                </a:lnTo>
                <a:close/>
              </a:path>
            </a:pathLst>
          </a:custGeom>
          <a:solidFill>
            <a:srgbClr val="5E6B73"/>
          </a:solidFill>
          <a:ln w="9525">
            <a:noFill/>
            <a:round/>
            <a:headEnd/>
            <a:tailEnd/>
          </a:ln>
        </p:spPr>
        <p:txBody>
          <a:bodyPr/>
          <a:lstStyle/>
          <a:p>
            <a:endParaRPr lang="en-US">
              <a:latin typeface="Arial" pitchFamily="34" charset="0"/>
              <a:cs typeface="Arial" pitchFamily="34" charset="0"/>
            </a:endParaRPr>
          </a:p>
        </p:txBody>
      </p:sp>
      <p:sp>
        <p:nvSpPr>
          <p:cNvPr id="66606" name="Freeform 44"/>
          <p:cNvSpPr>
            <a:spLocks/>
          </p:cNvSpPr>
          <p:nvPr/>
        </p:nvSpPr>
        <p:spPr bwMode="auto">
          <a:xfrm>
            <a:off x="2703515" y="5176480"/>
            <a:ext cx="65087" cy="48668"/>
          </a:xfrm>
          <a:custGeom>
            <a:avLst/>
            <a:gdLst>
              <a:gd name="T0" fmla="*/ 2147483647 w 36"/>
              <a:gd name="T1" fmla="*/ 2147483647 h 22"/>
              <a:gd name="T2" fmla="*/ 2147483647 w 36"/>
              <a:gd name="T3" fmla="*/ 2147483647 h 22"/>
              <a:gd name="T4" fmla="*/ 2147483647 w 36"/>
              <a:gd name="T5" fmla="*/ 2147483647 h 22"/>
              <a:gd name="T6" fmla="*/ 2147483647 w 36"/>
              <a:gd name="T7" fmla="*/ 2147483647 h 22"/>
              <a:gd name="T8" fmla="*/ 2147483647 w 36"/>
              <a:gd name="T9" fmla="*/ 2147483647 h 22"/>
              <a:gd name="T10" fmla="*/ 2147483647 w 36"/>
              <a:gd name="T11" fmla="*/ 2147483647 h 22"/>
              <a:gd name="T12" fmla="*/ 2147483647 w 36"/>
              <a:gd name="T13" fmla="*/ 2147483647 h 22"/>
              <a:gd name="T14" fmla="*/ 2147483647 w 36"/>
              <a:gd name="T15" fmla="*/ 2147483647 h 22"/>
              <a:gd name="T16" fmla="*/ 2147483647 w 36"/>
              <a:gd name="T17" fmla="*/ 2147483647 h 22"/>
              <a:gd name="T18" fmla="*/ 2147483647 w 36"/>
              <a:gd name="T19" fmla="*/ 2147483647 h 22"/>
              <a:gd name="T20" fmla="*/ 2147483647 w 36"/>
              <a:gd name="T21" fmla="*/ 2147483647 h 22"/>
              <a:gd name="T22" fmla="*/ 2147483647 w 36"/>
              <a:gd name="T23" fmla="*/ 2147483647 h 22"/>
              <a:gd name="T24" fmla="*/ 0 w 36"/>
              <a:gd name="T25" fmla="*/ 2147483647 h 22"/>
              <a:gd name="T26" fmla="*/ 0 w 36"/>
              <a:gd name="T27" fmla="*/ 2147483647 h 22"/>
              <a:gd name="T28" fmla="*/ 2147483647 w 36"/>
              <a:gd name="T29" fmla="*/ 2147483647 h 22"/>
              <a:gd name="T30" fmla="*/ 2147483647 w 36"/>
              <a:gd name="T31" fmla="*/ 2147483647 h 22"/>
              <a:gd name="T32" fmla="*/ 2147483647 w 36"/>
              <a:gd name="T33" fmla="*/ 2147483647 h 22"/>
              <a:gd name="T34" fmla="*/ 2147483647 w 36"/>
              <a:gd name="T35" fmla="*/ 2147483647 h 22"/>
              <a:gd name="T36" fmla="*/ 2147483647 w 36"/>
              <a:gd name="T37" fmla="*/ 2147483647 h 22"/>
              <a:gd name="T38" fmla="*/ 2147483647 w 36"/>
              <a:gd name="T39" fmla="*/ 2147483647 h 22"/>
              <a:gd name="T40" fmla="*/ 2147483647 w 36"/>
              <a:gd name="T41" fmla="*/ 2147483647 h 22"/>
              <a:gd name="T42" fmla="*/ 2147483647 w 36"/>
              <a:gd name="T43" fmla="*/ 2147483647 h 22"/>
              <a:gd name="T44" fmla="*/ 2147483647 w 36"/>
              <a:gd name="T45" fmla="*/ 0 h 22"/>
              <a:gd name="T46" fmla="*/ 2147483647 w 36"/>
              <a:gd name="T47" fmla="*/ 0 h 22"/>
              <a:gd name="T48" fmla="*/ 2147483647 w 36"/>
              <a:gd name="T49" fmla="*/ 2147483647 h 22"/>
              <a:gd name="T50" fmla="*/ 2147483647 w 36"/>
              <a:gd name="T51" fmla="*/ 2147483647 h 22"/>
              <a:gd name="T52" fmla="*/ 2147483647 w 36"/>
              <a:gd name="T53" fmla="*/ 2147483647 h 22"/>
              <a:gd name="T54" fmla="*/ 2147483647 w 36"/>
              <a:gd name="T55" fmla="*/ 2147483647 h 22"/>
              <a:gd name="T56" fmla="*/ 2147483647 w 36"/>
              <a:gd name="T57" fmla="*/ 2147483647 h 22"/>
              <a:gd name="T58" fmla="*/ 2147483647 w 36"/>
              <a:gd name="T59" fmla="*/ 2147483647 h 22"/>
              <a:gd name="T60" fmla="*/ 2147483647 w 36"/>
              <a:gd name="T61" fmla="*/ 2147483647 h 22"/>
              <a:gd name="T62" fmla="*/ 2147483647 w 36"/>
              <a:gd name="T63" fmla="*/ 2147483647 h 22"/>
              <a:gd name="T64" fmla="*/ 2147483647 w 36"/>
              <a:gd name="T65" fmla="*/ 2147483647 h 22"/>
              <a:gd name="T66" fmla="*/ 2147483647 w 36"/>
              <a:gd name="T67" fmla="*/ 2147483647 h 22"/>
              <a:gd name="T68" fmla="*/ 2147483647 w 36"/>
              <a:gd name="T69" fmla="*/ 2147483647 h 22"/>
              <a:gd name="T70" fmla="*/ 2147483647 w 36"/>
              <a:gd name="T71" fmla="*/ 2147483647 h 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
              <a:gd name="T109" fmla="*/ 0 h 22"/>
              <a:gd name="T110" fmla="*/ 36 w 36"/>
              <a:gd name="T111" fmla="*/ 22 h 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 h="22">
                <a:moveTo>
                  <a:pt x="11" y="22"/>
                </a:moveTo>
                <a:lnTo>
                  <a:pt x="11" y="10"/>
                </a:lnTo>
                <a:lnTo>
                  <a:pt x="10" y="10"/>
                </a:lnTo>
                <a:lnTo>
                  <a:pt x="8" y="8"/>
                </a:lnTo>
                <a:lnTo>
                  <a:pt x="7" y="8"/>
                </a:lnTo>
                <a:lnTo>
                  <a:pt x="4" y="5"/>
                </a:lnTo>
                <a:lnTo>
                  <a:pt x="3" y="4"/>
                </a:lnTo>
                <a:lnTo>
                  <a:pt x="1" y="4"/>
                </a:lnTo>
                <a:lnTo>
                  <a:pt x="0" y="3"/>
                </a:lnTo>
                <a:lnTo>
                  <a:pt x="1" y="1"/>
                </a:lnTo>
                <a:lnTo>
                  <a:pt x="8" y="1"/>
                </a:lnTo>
                <a:lnTo>
                  <a:pt x="11" y="1"/>
                </a:lnTo>
                <a:lnTo>
                  <a:pt x="18" y="1"/>
                </a:lnTo>
                <a:lnTo>
                  <a:pt x="21" y="1"/>
                </a:lnTo>
                <a:lnTo>
                  <a:pt x="25" y="1"/>
                </a:lnTo>
                <a:lnTo>
                  <a:pt x="28" y="1"/>
                </a:lnTo>
                <a:lnTo>
                  <a:pt x="35" y="1"/>
                </a:lnTo>
                <a:lnTo>
                  <a:pt x="35" y="0"/>
                </a:lnTo>
                <a:lnTo>
                  <a:pt x="36" y="0"/>
                </a:lnTo>
                <a:lnTo>
                  <a:pt x="32" y="8"/>
                </a:lnTo>
                <a:lnTo>
                  <a:pt x="29" y="10"/>
                </a:lnTo>
                <a:lnTo>
                  <a:pt x="28" y="10"/>
                </a:lnTo>
                <a:lnTo>
                  <a:pt x="26" y="11"/>
                </a:lnTo>
                <a:lnTo>
                  <a:pt x="25" y="12"/>
                </a:lnTo>
                <a:lnTo>
                  <a:pt x="23" y="14"/>
                </a:lnTo>
                <a:lnTo>
                  <a:pt x="21" y="15"/>
                </a:lnTo>
                <a:lnTo>
                  <a:pt x="19" y="17"/>
                </a:lnTo>
                <a:lnTo>
                  <a:pt x="15" y="21"/>
                </a:lnTo>
                <a:lnTo>
                  <a:pt x="12" y="22"/>
                </a:lnTo>
                <a:lnTo>
                  <a:pt x="11" y="22"/>
                </a:lnTo>
                <a:close/>
              </a:path>
            </a:pathLst>
          </a:custGeom>
          <a:solidFill>
            <a:srgbClr val="B8BDC3"/>
          </a:solidFill>
          <a:ln w="9525">
            <a:noFill/>
            <a:round/>
            <a:headEnd/>
            <a:tailEnd/>
          </a:ln>
        </p:spPr>
        <p:txBody>
          <a:bodyPr/>
          <a:lstStyle/>
          <a:p>
            <a:endParaRPr lang="en-US">
              <a:latin typeface="Arial" pitchFamily="34" charset="0"/>
              <a:cs typeface="Arial" pitchFamily="34" charset="0"/>
            </a:endParaRPr>
          </a:p>
        </p:txBody>
      </p:sp>
      <p:sp>
        <p:nvSpPr>
          <p:cNvPr id="66607" name="Freeform 45"/>
          <p:cNvSpPr>
            <a:spLocks/>
          </p:cNvSpPr>
          <p:nvPr/>
        </p:nvSpPr>
        <p:spPr bwMode="auto">
          <a:xfrm>
            <a:off x="2614615" y="5096073"/>
            <a:ext cx="123825" cy="129076"/>
          </a:xfrm>
          <a:custGeom>
            <a:avLst/>
            <a:gdLst>
              <a:gd name="T0" fmla="*/ 2147483647 w 69"/>
              <a:gd name="T1" fmla="*/ 2147483647 h 58"/>
              <a:gd name="T2" fmla="*/ 2147483647 w 69"/>
              <a:gd name="T3" fmla="*/ 2147483647 h 58"/>
              <a:gd name="T4" fmla="*/ 0 w 69"/>
              <a:gd name="T5" fmla="*/ 2147483647 h 58"/>
              <a:gd name="T6" fmla="*/ 0 w 69"/>
              <a:gd name="T7" fmla="*/ 0 h 58"/>
              <a:gd name="T8" fmla="*/ 2147483647 w 69"/>
              <a:gd name="T9" fmla="*/ 2147483647 h 58"/>
              <a:gd name="T10" fmla="*/ 0 60000 65536"/>
              <a:gd name="T11" fmla="*/ 0 60000 65536"/>
              <a:gd name="T12" fmla="*/ 0 60000 65536"/>
              <a:gd name="T13" fmla="*/ 0 60000 65536"/>
              <a:gd name="T14" fmla="*/ 0 60000 65536"/>
              <a:gd name="T15" fmla="*/ 0 w 69"/>
              <a:gd name="T16" fmla="*/ 0 h 58"/>
              <a:gd name="T17" fmla="*/ 69 w 69"/>
              <a:gd name="T18" fmla="*/ 58 h 58"/>
            </a:gdLst>
            <a:ahLst/>
            <a:cxnLst>
              <a:cxn ang="T10">
                <a:pos x="T0" y="T1"/>
              </a:cxn>
              <a:cxn ang="T11">
                <a:pos x="T2" y="T3"/>
              </a:cxn>
              <a:cxn ang="T12">
                <a:pos x="T4" y="T5"/>
              </a:cxn>
              <a:cxn ang="T13">
                <a:pos x="T6" y="T7"/>
              </a:cxn>
              <a:cxn ang="T14">
                <a:pos x="T8" y="T9"/>
              </a:cxn>
            </a:cxnLst>
            <a:rect l="T15" t="T16" r="T17" b="T18"/>
            <a:pathLst>
              <a:path w="69" h="58">
                <a:moveTo>
                  <a:pt x="69" y="53"/>
                </a:moveTo>
                <a:lnTo>
                  <a:pt x="61" y="58"/>
                </a:lnTo>
                <a:lnTo>
                  <a:pt x="0" y="3"/>
                </a:lnTo>
                <a:lnTo>
                  <a:pt x="0" y="0"/>
                </a:lnTo>
                <a:lnTo>
                  <a:pt x="69" y="53"/>
                </a:lnTo>
                <a:close/>
              </a:path>
            </a:pathLst>
          </a:custGeom>
          <a:solidFill>
            <a:srgbClr val="35383A"/>
          </a:solidFill>
          <a:ln w="9525">
            <a:noFill/>
            <a:round/>
            <a:headEnd/>
            <a:tailEnd/>
          </a:ln>
        </p:spPr>
        <p:txBody>
          <a:bodyPr/>
          <a:lstStyle/>
          <a:p>
            <a:endParaRPr lang="en-US">
              <a:latin typeface="Arial" pitchFamily="34" charset="0"/>
              <a:cs typeface="Arial" pitchFamily="34" charset="0"/>
            </a:endParaRPr>
          </a:p>
        </p:txBody>
      </p:sp>
      <p:sp>
        <p:nvSpPr>
          <p:cNvPr id="66608" name="Freeform 46"/>
          <p:cNvSpPr>
            <a:spLocks noEditPoints="1"/>
          </p:cNvSpPr>
          <p:nvPr/>
        </p:nvSpPr>
        <p:spPr bwMode="auto">
          <a:xfrm>
            <a:off x="2566988" y="5098188"/>
            <a:ext cx="311150" cy="135425"/>
          </a:xfrm>
          <a:custGeom>
            <a:avLst/>
            <a:gdLst>
              <a:gd name="T0" fmla="*/ 2147483647 w 173"/>
              <a:gd name="T1" fmla="*/ 2147483647 h 61"/>
              <a:gd name="T2" fmla="*/ 2147483647 w 173"/>
              <a:gd name="T3" fmla="*/ 2147483647 h 61"/>
              <a:gd name="T4" fmla="*/ 2147483647 w 173"/>
              <a:gd name="T5" fmla="*/ 2147483647 h 61"/>
              <a:gd name="T6" fmla="*/ 2147483647 w 173"/>
              <a:gd name="T7" fmla="*/ 2147483647 h 61"/>
              <a:gd name="T8" fmla="*/ 2147483647 w 173"/>
              <a:gd name="T9" fmla="*/ 2147483647 h 61"/>
              <a:gd name="T10" fmla="*/ 2147483647 w 173"/>
              <a:gd name="T11" fmla="*/ 2147483647 h 61"/>
              <a:gd name="T12" fmla="*/ 2147483647 w 173"/>
              <a:gd name="T13" fmla="*/ 2147483647 h 61"/>
              <a:gd name="T14" fmla="*/ 0 w 173"/>
              <a:gd name="T15" fmla="*/ 2147483647 h 61"/>
              <a:gd name="T16" fmla="*/ 2147483647 w 173"/>
              <a:gd name="T17" fmla="*/ 0 h 61"/>
              <a:gd name="T18" fmla="*/ 2147483647 w 173"/>
              <a:gd name="T19" fmla="*/ 0 h 61"/>
              <a:gd name="T20" fmla="*/ 2147483647 w 173"/>
              <a:gd name="T21" fmla="*/ 2147483647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3"/>
              <a:gd name="T34" fmla="*/ 0 h 61"/>
              <a:gd name="T35" fmla="*/ 173 w 173"/>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3" h="61">
                <a:moveTo>
                  <a:pt x="173" y="61"/>
                </a:moveTo>
                <a:lnTo>
                  <a:pt x="173" y="61"/>
                </a:lnTo>
                <a:lnTo>
                  <a:pt x="173" y="40"/>
                </a:lnTo>
                <a:lnTo>
                  <a:pt x="173" y="61"/>
                </a:lnTo>
                <a:close/>
                <a:moveTo>
                  <a:pt x="22" y="39"/>
                </a:moveTo>
                <a:lnTo>
                  <a:pt x="22" y="39"/>
                </a:lnTo>
                <a:lnTo>
                  <a:pt x="13" y="46"/>
                </a:lnTo>
                <a:lnTo>
                  <a:pt x="0" y="4"/>
                </a:lnTo>
                <a:lnTo>
                  <a:pt x="4" y="0"/>
                </a:lnTo>
                <a:lnTo>
                  <a:pt x="5" y="0"/>
                </a:lnTo>
                <a:lnTo>
                  <a:pt x="22" y="39"/>
                </a:lnTo>
                <a:close/>
              </a:path>
            </a:pathLst>
          </a:custGeom>
          <a:solidFill>
            <a:srgbClr val="35383A"/>
          </a:solidFill>
          <a:ln w="9525">
            <a:noFill/>
            <a:round/>
            <a:headEnd/>
            <a:tailEnd/>
          </a:ln>
        </p:spPr>
        <p:txBody>
          <a:bodyPr/>
          <a:lstStyle/>
          <a:p>
            <a:endParaRPr lang="en-US">
              <a:latin typeface="Arial" pitchFamily="34" charset="0"/>
              <a:cs typeface="Arial" pitchFamily="34" charset="0"/>
            </a:endParaRPr>
          </a:p>
        </p:txBody>
      </p:sp>
      <p:sp>
        <p:nvSpPr>
          <p:cNvPr id="66609" name="Freeform 47"/>
          <p:cNvSpPr>
            <a:spLocks/>
          </p:cNvSpPr>
          <p:nvPr/>
        </p:nvSpPr>
        <p:spPr bwMode="auto">
          <a:xfrm>
            <a:off x="2584450" y="5102421"/>
            <a:ext cx="6350" cy="40205"/>
          </a:xfrm>
          <a:custGeom>
            <a:avLst/>
            <a:gdLst>
              <a:gd name="T0" fmla="*/ 2147483647 w 4"/>
              <a:gd name="T1" fmla="*/ 0 h 18"/>
              <a:gd name="T2" fmla="*/ 2147483647 w 4"/>
              <a:gd name="T3" fmla="*/ 2147483647 h 18"/>
              <a:gd name="T4" fmla="*/ 2147483647 w 4"/>
              <a:gd name="T5" fmla="*/ 2147483647 h 18"/>
              <a:gd name="T6" fmla="*/ 2147483647 w 4"/>
              <a:gd name="T7" fmla="*/ 2147483647 h 18"/>
              <a:gd name="T8" fmla="*/ 2147483647 w 4"/>
              <a:gd name="T9" fmla="*/ 2147483647 h 18"/>
              <a:gd name="T10" fmla="*/ 2147483647 w 4"/>
              <a:gd name="T11" fmla="*/ 2147483647 h 18"/>
              <a:gd name="T12" fmla="*/ 2147483647 w 4"/>
              <a:gd name="T13" fmla="*/ 2147483647 h 18"/>
              <a:gd name="T14" fmla="*/ 2147483647 w 4"/>
              <a:gd name="T15" fmla="*/ 2147483647 h 18"/>
              <a:gd name="T16" fmla="*/ 0 w 4"/>
              <a:gd name="T17" fmla="*/ 2147483647 h 18"/>
              <a:gd name="T18" fmla="*/ 0 w 4"/>
              <a:gd name="T19" fmla="*/ 2147483647 h 18"/>
              <a:gd name="T20" fmla="*/ 0 w 4"/>
              <a:gd name="T21" fmla="*/ 2147483647 h 18"/>
              <a:gd name="T22" fmla="*/ 0 w 4"/>
              <a:gd name="T23" fmla="*/ 2147483647 h 18"/>
              <a:gd name="T24" fmla="*/ 0 w 4"/>
              <a:gd name="T25" fmla="*/ 2147483647 h 18"/>
              <a:gd name="T26" fmla="*/ 0 w 4"/>
              <a:gd name="T27" fmla="*/ 2147483647 h 18"/>
              <a:gd name="T28" fmla="*/ 0 w 4"/>
              <a:gd name="T29" fmla="*/ 2147483647 h 18"/>
              <a:gd name="T30" fmla="*/ 0 w 4"/>
              <a:gd name="T31" fmla="*/ 2147483647 h 18"/>
              <a:gd name="T32" fmla="*/ 0 w 4"/>
              <a:gd name="T33" fmla="*/ 2147483647 h 18"/>
              <a:gd name="T34" fmla="*/ 2147483647 w 4"/>
              <a:gd name="T35" fmla="*/ 2147483647 h 18"/>
              <a:gd name="T36" fmla="*/ 2147483647 w 4"/>
              <a:gd name="T37" fmla="*/ 2147483647 h 18"/>
              <a:gd name="T38" fmla="*/ 2147483647 w 4"/>
              <a:gd name="T39" fmla="*/ 2147483647 h 18"/>
              <a:gd name="T40" fmla="*/ 2147483647 w 4"/>
              <a:gd name="T41" fmla="*/ 2147483647 h 18"/>
              <a:gd name="T42" fmla="*/ 2147483647 w 4"/>
              <a:gd name="T43" fmla="*/ 2147483647 h 18"/>
              <a:gd name="T44" fmla="*/ 2147483647 w 4"/>
              <a:gd name="T45" fmla="*/ 2147483647 h 18"/>
              <a:gd name="T46" fmla="*/ 2147483647 w 4"/>
              <a:gd name="T47" fmla="*/ 2147483647 h 18"/>
              <a:gd name="T48" fmla="*/ 2147483647 w 4"/>
              <a:gd name="T49" fmla="*/ 2147483647 h 18"/>
              <a:gd name="T50" fmla="*/ 2147483647 w 4"/>
              <a:gd name="T51" fmla="*/ 2147483647 h 18"/>
              <a:gd name="T52" fmla="*/ 2147483647 w 4"/>
              <a:gd name="T53" fmla="*/ 2147483647 h 18"/>
              <a:gd name="T54" fmla="*/ 2147483647 w 4"/>
              <a:gd name="T55" fmla="*/ 2147483647 h 18"/>
              <a:gd name="T56" fmla="*/ 2147483647 w 4"/>
              <a:gd name="T57" fmla="*/ 2147483647 h 18"/>
              <a:gd name="T58" fmla="*/ 2147483647 w 4"/>
              <a:gd name="T59" fmla="*/ 2147483647 h 18"/>
              <a:gd name="T60" fmla="*/ 2147483647 w 4"/>
              <a:gd name="T61" fmla="*/ 2147483647 h 18"/>
              <a:gd name="T62" fmla="*/ 2147483647 w 4"/>
              <a:gd name="T63" fmla="*/ 2147483647 h 18"/>
              <a:gd name="T64" fmla="*/ 2147483647 w 4"/>
              <a:gd name="T65" fmla="*/ 2147483647 h 18"/>
              <a:gd name="T66" fmla="*/ 2147483647 w 4"/>
              <a:gd name="T67" fmla="*/ 2147483647 h 18"/>
              <a:gd name="T68" fmla="*/ 2147483647 w 4"/>
              <a:gd name="T69" fmla="*/ 2147483647 h 18"/>
              <a:gd name="T70" fmla="*/ 2147483647 w 4"/>
              <a:gd name="T71" fmla="*/ 2147483647 h 18"/>
              <a:gd name="T72" fmla="*/ 2147483647 w 4"/>
              <a:gd name="T73" fmla="*/ 2147483647 h 18"/>
              <a:gd name="T74" fmla="*/ 2147483647 w 4"/>
              <a:gd name="T75" fmla="*/ 0 h 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
              <a:gd name="T115" fmla="*/ 0 h 18"/>
              <a:gd name="T116" fmla="*/ 4 w 4"/>
              <a:gd name="T117" fmla="*/ 18 h 1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 h="18">
                <a:moveTo>
                  <a:pt x="3" y="0"/>
                </a:moveTo>
                <a:lnTo>
                  <a:pt x="3" y="1"/>
                </a:lnTo>
                <a:lnTo>
                  <a:pt x="2" y="1"/>
                </a:lnTo>
                <a:lnTo>
                  <a:pt x="2" y="2"/>
                </a:lnTo>
                <a:lnTo>
                  <a:pt x="2" y="4"/>
                </a:lnTo>
                <a:lnTo>
                  <a:pt x="0" y="7"/>
                </a:lnTo>
                <a:lnTo>
                  <a:pt x="0" y="8"/>
                </a:lnTo>
                <a:lnTo>
                  <a:pt x="0" y="9"/>
                </a:lnTo>
                <a:lnTo>
                  <a:pt x="0" y="11"/>
                </a:lnTo>
                <a:lnTo>
                  <a:pt x="0" y="16"/>
                </a:lnTo>
                <a:lnTo>
                  <a:pt x="0" y="18"/>
                </a:lnTo>
                <a:lnTo>
                  <a:pt x="2" y="18"/>
                </a:lnTo>
                <a:lnTo>
                  <a:pt x="3" y="18"/>
                </a:lnTo>
                <a:lnTo>
                  <a:pt x="3" y="16"/>
                </a:lnTo>
                <a:lnTo>
                  <a:pt x="4" y="15"/>
                </a:lnTo>
                <a:lnTo>
                  <a:pt x="4" y="14"/>
                </a:lnTo>
                <a:lnTo>
                  <a:pt x="4" y="12"/>
                </a:lnTo>
                <a:lnTo>
                  <a:pt x="4" y="11"/>
                </a:lnTo>
                <a:lnTo>
                  <a:pt x="4" y="9"/>
                </a:lnTo>
                <a:lnTo>
                  <a:pt x="4" y="8"/>
                </a:lnTo>
                <a:lnTo>
                  <a:pt x="4" y="5"/>
                </a:lnTo>
                <a:lnTo>
                  <a:pt x="3" y="5"/>
                </a:lnTo>
                <a:lnTo>
                  <a:pt x="3" y="2"/>
                </a:lnTo>
                <a:lnTo>
                  <a:pt x="3" y="1"/>
                </a:lnTo>
                <a:lnTo>
                  <a:pt x="3" y="0"/>
                </a:lnTo>
                <a:close/>
              </a:path>
            </a:pathLst>
          </a:custGeom>
          <a:solidFill>
            <a:srgbClr val="C8CDD1"/>
          </a:solidFill>
          <a:ln w="9525">
            <a:noFill/>
            <a:round/>
            <a:headEnd/>
            <a:tailEnd/>
          </a:ln>
        </p:spPr>
        <p:txBody>
          <a:bodyPr/>
          <a:lstStyle/>
          <a:p>
            <a:endParaRPr lang="en-US">
              <a:latin typeface="Arial" pitchFamily="34" charset="0"/>
              <a:cs typeface="Arial" pitchFamily="34" charset="0"/>
            </a:endParaRPr>
          </a:p>
        </p:txBody>
      </p:sp>
      <p:sp>
        <p:nvSpPr>
          <p:cNvPr id="66610" name="Freeform 48"/>
          <p:cNvSpPr>
            <a:spLocks/>
          </p:cNvSpPr>
          <p:nvPr/>
        </p:nvSpPr>
        <p:spPr bwMode="auto">
          <a:xfrm>
            <a:off x="2570163" y="5062216"/>
            <a:ext cx="93662" cy="95220"/>
          </a:xfrm>
          <a:custGeom>
            <a:avLst/>
            <a:gdLst>
              <a:gd name="T0" fmla="*/ 0 w 53"/>
              <a:gd name="T1" fmla="*/ 2147483647 h 43"/>
              <a:gd name="T2" fmla="*/ 2147483647 w 53"/>
              <a:gd name="T3" fmla="*/ 2147483647 h 43"/>
              <a:gd name="T4" fmla="*/ 2147483647 w 53"/>
              <a:gd name="T5" fmla="*/ 2147483647 h 43"/>
              <a:gd name="T6" fmla="*/ 2147483647 w 53"/>
              <a:gd name="T7" fmla="*/ 2147483647 h 43"/>
              <a:gd name="T8" fmla="*/ 2147483647 w 53"/>
              <a:gd name="T9" fmla="*/ 2147483647 h 43"/>
              <a:gd name="T10" fmla="*/ 2147483647 w 53"/>
              <a:gd name="T11" fmla="*/ 2147483647 h 43"/>
              <a:gd name="T12" fmla="*/ 2147483647 w 53"/>
              <a:gd name="T13" fmla="*/ 2147483647 h 43"/>
              <a:gd name="T14" fmla="*/ 2147483647 w 53"/>
              <a:gd name="T15" fmla="*/ 2147483647 h 43"/>
              <a:gd name="T16" fmla="*/ 2147483647 w 53"/>
              <a:gd name="T17" fmla="*/ 2147483647 h 43"/>
              <a:gd name="T18" fmla="*/ 2147483647 w 53"/>
              <a:gd name="T19" fmla="*/ 2147483647 h 43"/>
              <a:gd name="T20" fmla="*/ 2147483647 w 53"/>
              <a:gd name="T21" fmla="*/ 2147483647 h 43"/>
              <a:gd name="T22" fmla="*/ 2147483647 w 53"/>
              <a:gd name="T23" fmla="*/ 2147483647 h 43"/>
              <a:gd name="T24" fmla="*/ 2147483647 w 53"/>
              <a:gd name="T25" fmla="*/ 2147483647 h 43"/>
              <a:gd name="T26" fmla="*/ 2147483647 w 53"/>
              <a:gd name="T27" fmla="*/ 2147483647 h 43"/>
              <a:gd name="T28" fmla="*/ 2147483647 w 53"/>
              <a:gd name="T29" fmla="*/ 2147483647 h 43"/>
              <a:gd name="T30" fmla="*/ 2147483647 w 53"/>
              <a:gd name="T31" fmla="*/ 2147483647 h 43"/>
              <a:gd name="T32" fmla="*/ 2147483647 w 53"/>
              <a:gd name="T33" fmla="*/ 2147483647 h 43"/>
              <a:gd name="T34" fmla="*/ 2147483647 w 53"/>
              <a:gd name="T35" fmla="*/ 2147483647 h 43"/>
              <a:gd name="T36" fmla="*/ 2147483647 w 53"/>
              <a:gd name="T37" fmla="*/ 2147483647 h 43"/>
              <a:gd name="T38" fmla="*/ 2147483647 w 53"/>
              <a:gd name="T39" fmla="*/ 2147483647 h 43"/>
              <a:gd name="T40" fmla="*/ 2147483647 w 53"/>
              <a:gd name="T41" fmla="*/ 2147483647 h 43"/>
              <a:gd name="T42" fmla="*/ 2147483647 w 53"/>
              <a:gd name="T43" fmla="*/ 2147483647 h 43"/>
              <a:gd name="T44" fmla="*/ 2147483647 w 53"/>
              <a:gd name="T45" fmla="*/ 2147483647 h 43"/>
              <a:gd name="T46" fmla="*/ 2147483647 w 53"/>
              <a:gd name="T47" fmla="*/ 2147483647 h 43"/>
              <a:gd name="T48" fmla="*/ 2147483647 w 53"/>
              <a:gd name="T49" fmla="*/ 2147483647 h 43"/>
              <a:gd name="T50" fmla="*/ 2147483647 w 53"/>
              <a:gd name="T51" fmla="*/ 2147483647 h 43"/>
              <a:gd name="T52" fmla="*/ 2147483647 w 53"/>
              <a:gd name="T53" fmla="*/ 2147483647 h 43"/>
              <a:gd name="T54" fmla="*/ 2147483647 w 53"/>
              <a:gd name="T55" fmla="*/ 2147483647 h 43"/>
              <a:gd name="T56" fmla="*/ 2147483647 w 53"/>
              <a:gd name="T57" fmla="*/ 2147483647 h 43"/>
              <a:gd name="T58" fmla="*/ 2147483647 w 53"/>
              <a:gd name="T59" fmla="*/ 2147483647 h 43"/>
              <a:gd name="T60" fmla="*/ 2147483647 w 53"/>
              <a:gd name="T61" fmla="*/ 2147483647 h 43"/>
              <a:gd name="T62" fmla="*/ 2147483647 w 53"/>
              <a:gd name="T63" fmla="*/ 2147483647 h 43"/>
              <a:gd name="T64" fmla="*/ 2147483647 w 53"/>
              <a:gd name="T65" fmla="*/ 2147483647 h 43"/>
              <a:gd name="T66" fmla="*/ 2147483647 w 53"/>
              <a:gd name="T67" fmla="*/ 2147483647 h 43"/>
              <a:gd name="T68" fmla="*/ 2147483647 w 53"/>
              <a:gd name="T69" fmla="*/ 2147483647 h 43"/>
              <a:gd name="T70" fmla="*/ 2147483647 w 53"/>
              <a:gd name="T71" fmla="*/ 0 h 43"/>
              <a:gd name="T72" fmla="*/ 2147483647 w 53"/>
              <a:gd name="T73" fmla="*/ 2147483647 h 43"/>
              <a:gd name="T74" fmla="*/ 2147483647 w 53"/>
              <a:gd name="T75" fmla="*/ 2147483647 h 43"/>
              <a:gd name="T76" fmla="*/ 2147483647 w 53"/>
              <a:gd name="T77" fmla="*/ 2147483647 h 43"/>
              <a:gd name="T78" fmla="*/ 2147483647 w 53"/>
              <a:gd name="T79" fmla="*/ 2147483647 h 43"/>
              <a:gd name="T80" fmla="*/ 2147483647 w 53"/>
              <a:gd name="T81" fmla="*/ 2147483647 h 43"/>
              <a:gd name="T82" fmla="*/ 2147483647 w 53"/>
              <a:gd name="T83" fmla="*/ 2147483647 h 43"/>
              <a:gd name="T84" fmla="*/ 2147483647 w 53"/>
              <a:gd name="T85" fmla="*/ 2147483647 h 43"/>
              <a:gd name="T86" fmla="*/ 2147483647 w 53"/>
              <a:gd name="T87" fmla="*/ 2147483647 h 43"/>
              <a:gd name="T88" fmla="*/ 2147483647 w 53"/>
              <a:gd name="T89" fmla="*/ 2147483647 h 43"/>
              <a:gd name="T90" fmla="*/ 2147483647 w 53"/>
              <a:gd name="T91" fmla="*/ 2147483647 h 43"/>
              <a:gd name="T92" fmla="*/ 0 w 53"/>
              <a:gd name="T93" fmla="*/ 2147483647 h 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3"/>
              <a:gd name="T142" fmla="*/ 0 h 43"/>
              <a:gd name="T143" fmla="*/ 53 w 53"/>
              <a:gd name="T144" fmla="*/ 43 h 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3" h="43">
                <a:moveTo>
                  <a:pt x="0" y="43"/>
                </a:moveTo>
                <a:lnTo>
                  <a:pt x="0" y="43"/>
                </a:lnTo>
                <a:lnTo>
                  <a:pt x="3" y="41"/>
                </a:lnTo>
                <a:lnTo>
                  <a:pt x="5" y="41"/>
                </a:lnTo>
                <a:lnTo>
                  <a:pt x="7" y="40"/>
                </a:lnTo>
                <a:lnTo>
                  <a:pt x="10" y="38"/>
                </a:lnTo>
                <a:lnTo>
                  <a:pt x="14" y="37"/>
                </a:lnTo>
                <a:lnTo>
                  <a:pt x="17" y="36"/>
                </a:lnTo>
                <a:lnTo>
                  <a:pt x="19" y="36"/>
                </a:lnTo>
                <a:lnTo>
                  <a:pt x="25" y="33"/>
                </a:lnTo>
                <a:lnTo>
                  <a:pt x="28" y="32"/>
                </a:lnTo>
                <a:lnTo>
                  <a:pt x="30" y="30"/>
                </a:lnTo>
                <a:lnTo>
                  <a:pt x="32" y="30"/>
                </a:lnTo>
                <a:lnTo>
                  <a:pt x="32" y="29"/>
                </a:lnTo>
                <a:lnTo>
                  <a:pt x="33" y="29"/>
                </a:lnTo>
                <a:lnTo>
                  <a:pt x="35" y="29"/>
                </a:lnTo>
                <a:lnTo>
                  <a:pt x="36" y="27"/>
                </a:lnTo>
                <a:lnTo>
                  <a:pt x="37" y="27"/>
                </a:lnTo>
                <a:lnTo>
                  <a:pt x="39" y="26"/>
                </a:lnTo>
                <a:lnTo>
                  <a:pt x="40" y="25"/>
                </a:lnTo>
                <a:lnTo>
                  <a:pt x="40" y="23"/>
                </a:lnTo>
                <a:lnTo>
                  <a:pt x="40" y="22"/>
                </a:lnTo>
                <a:lnTo>
                  <a:pt x="40" y="20"/>
                </a:lnTo>
                <a:lnTo>
                  <a:pt x="39" y="20"/>
                </a:lnTo>
                <a:lnTo>
                  <a:pt x="37" y="20"/>
                </a:lnTo>
                <a:lnTo>
                  <a:pt x="37" y="19"/>
                </a:lnTo>
                <a:lnTo>
                  <a:pt x="36" y="19"/>
                </a:lnTo>
                <a:lnTo>
                  <a:pt x="36" y="20"/>
                </a:lnTo>
                <a:lnTo>
                  <a:pt x="33" y="20"/>
                </a:lnTo>
                <a:lnTo>
                  <a:pt x="30" y="20"/>
                </a:lnTo>
                <a:lnTo>
                  <a:pt x="29" y="20"/>
                </a:lnTo>
                <a:lnTo>
                  <a:pt x="29" y="22"/>
                </a:lnTo>
                <a:lnTo>
                  <a:pt x="28" y="22"/>
                </a:lnTo>
                <a:lnTo>
                  <a:pt x="28" y="19"/>
                </a:lnTo>
                <a:lnTo>
                  <a:pt x="29" y="19"/>
                </a:lnTo>
                <a:lnTo>
                  <a:pt x="29" y="18"/>
                </a:lnTo>
                <a:lnTo>
                  <a:pt x="30" y="16"/>
                </a:lnTo>
                <a:lnTo>
                  <a:pt x="32" y="16"/>
                </a:lnTo>
                <a:lnTo>
                  <a:pt x="32" y="15"/>
                </a:lnTo>
                <a:lnTo>
                  <a:pt x="33" y="15"/>
                </a:lnTo>
                <a:lnTo>
                  <a:pt x="35" y="14"/>
                </a:lnTo>
                <a:lnTo>
                  <a:pt x="36" y="14"/>
                </a:lnTo>
                <a:lnTo>
                  <a:pt x="37" y="14"/>
                </a:lnTo>
                <a:lnTo>
                  <a:pt x="39" y="14"/>
                </a:lnTo>
                <a:lnTo>
                  <a:pt x="40" y="12"/>
                </a:lnTo>
                <a:lnTo>
                  <a:pt x="40" y="14"/>
                </a:lnTo>
                <a:lnTo>
                  <a:pt x="43" y="15"/>
                </a:lnTo>
                <a:lnTo>
                  <a:pt x="44" y="15"/>
                </a:lnTo>
                <a:lnTo>
                  <a:pt x="46" y="16"/>
                </a:lnTo>
                <a:lnTo>
                  <a:pt x="47" y="16"/>
                </a:lnTo>
                <a:lnTo>
                  <a:pt x="48" y="16"/>
                </a:lnTo>
                <a:lnTo>
                  <a:pt x="50" y="16"/>
                </a:lnTo>
                <a:lnTo>
                  <a:pt x="50" y="15"/>
                </a:lnTo>
                <a:lnTo>
                  <a:pt x="50" y="12"/>
                </a:lnTo>
                <a:lnTo>
                  <a:pt x="47" y="9"/>
                </a:lnTo>
                <a:lnTo>
                  <a:pt x="48" y="9"/>
                </a:lnTo>
                <a:lnTo>
                  <a:pt x="50" y="11"/>
                </a:lnTo>
                <a:lnTo>
                  <a:pt x="51" y="11"/>
                </a:lnTo>
                <a:lnTo>
                  <a:pt x="53" y="11"/>
                </a:lnTo>
                <a:lnTo>
                  <a:pt x="53" y="12"/>
                </a:lnTo>
                <a:lnTo>
                  <a:pt x="53" y="11"/>
                </a:lnTo>
                <a:lnTo>
                  <a:pt x="51" y="9"/>
                </a:lnTo>
                <a:lnTo>
                  <a:pt x="51" y="8"/>
                </a:lnTo>
                <a:lnTo>
                  <a:pt x="51" y="7"/>
                </a:lnTo>
                <a:lnTo>
                  <a:pt x="50" y="7"/>
                </a:lnTo>
                <a:lnTo>
                  <a:pt x="50" y="5"/>
                </a:lnTo>
                <a:lnTo>
                  <a:pt x="47" y="4"/>
                </a:lnTo>
                <a:lnTo>
                  <a:pt x="47" y="2"/>
                </a:lnTo>
                <a:lnTo>
                  <a:pt x="46" y="2"/>
                </a:lnTo>
                <a:lnTo>
                  <a:pt x="44" y="1"/>
                </a:lnTo>
                <a:lnTo>
                  <a:pt x="43" y="1"/>
                </a:lnTo>
                <a:lnTo>
                  <a:pt x="43" y="0"/>
                </a:lnTo>
                <a:lnTo>
                  <a:pt x="36" y="0"/>
                </a:lnTo>
                <a:lnTo>
                  <a:pt x="36" y="1"/>
                </a:lnTo>
                <a:lnTo>
                  <a:pt x="33" y="1"/>
                </a:lnTo>
                <a:lnTo>
                  <a:pt x="32" y="1"/>
                </a:lnTo>
                <a:lnTo>
                  <a:pt x="30" y="2"/>
                </a:lnTo>
                <a:lnTo>
                  <a:pt x="29" y="2"/>
                </a:lnTo>
                <a:lnTo>
                  <a:pt x="28" y="2"/>
                </a:lnTo>
                <a:lnTo>
                  <a:pt x="25" y="4"/>
                </a:lnTo>
                <a:lnTo>
                  <a:pt x="25" y="5"/>
                </a:lnTo>
                <a:lnTo>
                  <a:pt x="24" y="5"/>
                </a:lnTo>
                <a:lnTo>
                  <a:pt x="21" y="7"/>
                </a:lnTo>
                <a:lnTo>
                  <a:pt x="19" y="8"/>
                </a:lnTo>
                <a:lnTo>
                  <a:pt x="18" y="9"/>
                </a:lnTo>
                <a:lnTo>
                  <a:pt x="17" y="9"/>
                </a:lnTo>
                <a:lnTo>
                  <a:pt x="17" y="11"/>
                </a:lnTo>
                <a:lnTo>
                  <a:pt x="15" y="11"/>
                </a:lnTo>
                <a:lnTo>
                  <a:pt x="14" y="12"/>
                </a:lnTo>
                <a:lnTo>
                  <a:pt x="3" y="22"/>
                </a:lnTo>
                <a:lnTo>
                  <a:pt x="3" y="23"/>
                </a:lnTo>
                <a:lnTo>
                  <a:pt x="3" y="25"/>
                </a:lnTo>
                <a:lnTo>
                  <a:pt x="3" y="27"/>
                </a:lnTo>
                <a:lnTo>
                  <a:pt x="3" y="29"/>
                </a:lnTo>
                <a:lnTo>
                  <a:pt x="3" y="32"/>
                </a:lnTo>
                <a:lnTo>
                  <a:pt x="1" y="33"/>
                </a:lnTo>
                <a:lnTo>
                  <a:pt x="1" y="36"/>
                </a:lnTo>
                <a:lnTo>
                  <a:pt x="1" y="37"/>
                </a:lnTo>
                <a:lnTo>
                  <a:pt x="1" y="38"/>
                </a:lnTo>
                <a:lnTo>
                  <a:pt x="0" y="40"/>
                </a:lnTo>
                <a:lnTo>
                  <a:pt x="0" y="41"/>
                </a:lnTo>
                <a:lnTo>
                  <a:pt x="0" y="43"/>
                </a:lnTo>
                <a:close/>
              </a:path>
            </a:pathLst>
          </a:custGeom>
          <a:solidFill>
            <a:srgbClr val="BB7D4B"/>
          </a:solidFill>
          <a:ln w="9525">
            <a:noFill/>
            <a:round/>
            <a:headEnd/>
            <a:tailEnd/>
          </a:ln>
        </p:spPr>
        <p:txBody>
          <a:bodyPr/>
          <a:lstStyle/>
          <a:p>
            <a:endParaRPr lang="en-US">
              <a:latin typeface="Arial" pitchFamily="34" charset="0"/>
              <a:cs typeface="Arial" pitchFamily="34" charset="0"/>
            </a:endParaRPr>
          </a:p>
        </p:txBody>
      </p:sp>
      <p:sp>
        <p:nvSpPr>
          <p:cNvPr id="66611" name="Freeform 49"/>
          <p:cNvSpPr>
            <a:spLocks/>
          </p:cNvSpPr>
          <p:nvPr/>
        </p:nvSpPr>
        <p:spPr bwMode="auto">
          <a:xfrm>
            <a:off x="2481265" y="5184944"/>
            <a:ext cx="185737" cy="158700"/>
          </a:xfrm>
          <a:custGeom>
            <a:avLst/>
            <a:gdLst>
              <a:gd name="T0" fmla="*/ 2147483647 w 103"/>
              <a:gd name="T1" fmla="*/ 2147483647 h 72"/>
              <a:gd name="T2" fmla="*/ 2147483647 w 103"/>
              <a:gd name="T3" fmla="*/ 0 h 72"/>
              <a:gd name="T4" fmla="*/ 2147483647 w 103"/>
              <a:gd name="T5" fmla="*/ 2147483647 h 72"/>
              <a:gd name="T6" fmla="*/ 2147483647 w 103"/>
              <a:gd name="T7" fmla="*/ 2147483647 h 72"/>
              <a:gd name="T8" fmla="*/ 2147483647 w 103"/>
              <a:gd name="T9" fmla="*/ 2147483647 h 72"/>
              <a:gd name="T10" fmla="*/ 2147483647 w 103"/>
              <a:gd name="T11" fmla="*/ 2147483647 h 72"/>
              <a:gd name="T12" fmla="*/ 2147483647 w 103"/>
              <a:gd name="T13" fmla="*/ 2147483647 h 72"/>
              <a:gd name="T14" fmla="*/ 2147483647 w 103"/>
              <a:gd name="T15" fmla="*/ 2147483647 h 72"/>
              <a:gd name="T16" fmla="*/ 2147483647 w 103"/>
              <a:gd name="T17" fmla="*/ 2147483647 h 72"/>
              <a:gd name="T18" fmla="*/ 2147483647 w 103"/>
              <a:gd name="T19" fmla="*/ 2147483647 h 72"/>
              <a:gd name="T20" fmla="*/ 2147483647 w 103"/>
              <a:gd name="T21" fmla="*/ 2147483647 h 72"/>
              <a:gd name="T22" fmla="*/ 2147483647 w 103"/>
              <a:gd name="T23" fmla="*/ 2147483647 h 72"/>
              <a:gd name="T24" fmla="*/ 2147483647 w 103"/>
              <a:gd name="T25" fmla="*/ 2147483647 h 72"/>
              <a:gd name="T26" fmla="*/ 2147483647 w 103"/>
              <a:gd name="T27" fmla="*/ 2147483647 h 72"/>
              <a:gd name="T28" fmla="*/ 2147483647 w 103"/>
              <a:gd name="T29" fmla="*/ 2147483647 h 72"/>
              <a:gd name="T30" fmla="*/ 2147483647 w 103"/>
              <a:gd name="T31" fmla="*/ 2147483647 h 72"/>
              <a:gd name="T32" fmla="*/ 2147483647 w 103"/>
              <a:gd name="T33" fmla="*/ 2147483647 h 72"/>
              <a:gd name="T34" fmla="*/ 2147483647 w 103"/>
              <a:gd name="T35" fmla="*/ 2147483647 h 72"/>
              <a:gd name="T36" fmla="*/ 2147483647 w 103"/>
              <a:gd name="T37" fmla="*/ 2147483647 h 72"/>
              <a:gd name="T38" fmla="*/ 2147483647 w 103"/>
              <a:gd name="T39" fmla="*/ 2147483647 h 72"/>
              <a:gd name="T40" fmla="*/ 0 w 103"/>
              <a:gd name="T41" fmla="*/ 2147483647 h 72"/>
              <a:gd name="T42" fmla="*/ 0 w 103"/>
              <a:gd name="T43" fmla="*/ 2147483647 h 72"/>
              <a:gd name="T44" fmla="*/ 0 w 103"/>
              <a:gd name="T45" fmla="*/ 2147483647 h 72"/>
              <a:gd name="T46" fmla="*/ 0 w 103"/>
              <a:gd name="T47" fmla="*/ 2147483647 h 72"/>
              <a:gd name="T48" fmla="*/ 0 w 103"/>
              <a:gd name="T49" fmla="*/ 2147483647 h 72"/>
              <a:gd name="T50" fmla="*/ 2147483647 w 103"/>
              <a:gd name="T51" fmla="*/ 2147483647 h 72"/>
              <a:gd name="T52" fmla="*/ 2147483647 w 103"/>
              <a:gd name="T53" fmla="*/ 2147483647 h 72"/>
              <a:gd name="T54" fmla="*/ 2147483647 w 103"/>
              <a:gd name="T55" fmla="*/ 2147483647 h 72"/>
              <a:gd name="T56" fmla="*/ 2147483647 w 103"/>
              <a:gd name="T57" fmla="*/ 2147483647 h 72"/>
              <a:gd name="T58" fmla="*/ 2147483647 w 103"/>
              <a:gd name="T59" fmla="*/ 2147483647 h 72"/>
              <a:gd name="T60" fmla="*/ 2147483647 w 103"/>
              <a:gd name="T61" fmla="*/ 2147483647 h 72"/>
              <a:gd name="T62" fmla="*/ 2147483647 w 103"/>
              <a:gd name="T63" fmla="*/ 2147483647 h 72"/>
              <a:gd name="T64" fmla="*/ 2147483647 w 103"/>
              <a:gd name="T65" fmla="*/ 2147483647 h 72"/>
              <a:gd name="T66" fmla="*/ 2147483647 w 103"/>
              <a:gd name="T67" fmla="*/ 2147483647 h 72"/>
              <a:gd name="T68" fmla="*/ 2147483647 w 103"/>
              <a:gd name="T69" fmla="*/ 2147483647 h 72"/>
              <a:gd name="T70" fmla="*/ 2147483647 w 103"/>
              <a:gd name="T71" fmla="*/ 2147483647 h 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3"/>
              <a:gd name="T109" fmla="*/ 0 h 72"/>
              <a:gd name="T110" fmla="*/ 103 w 103"/>
              <a:gd name="T111" fmla="*/ 72 h 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3" h="72">
                <a:moveTo>
                  <a:pt x="18" y="7"/>
                </a:moveTo>
                <a:lnTo>
                  <a:pt x="70" y="0"/>
                </a:lnTo>
                <a:lnTo>
                  <a:pt x="103" y="33"/>
                </a:lnTo>
                <a:lnTo>
                  <a:pt x="92" y="71"/>
                </a:lnTo>
                <a:lnTo>
                  <a:pt x="23" y="72"/>
                </a:lnTo>
                <a:lnTo>
                  <a:pt x="23" y="71"/>
                </a:lnTo>
                <a:lnTo>
                  <a:pt x="21" y="71"/>
                </a:lnTo>
                <a:lnTo>
                  <a:pt x="17" y="69"/>
                </a:lnTo>
                <a:lnTo>
                  <a:pt x="16" y="68"/>
                </a:lnTo>
                <a:lnTo>
                  <a:pt x="13" y="67"/>
                </a:lnTo>
                <a:lnTo>
                  <a:pt x="11" y="65"/>
                </a:lnTo>
                <a:lnTo>
                  <a:pt x="10" y="64"/>
                </a:lnTo>
                <a:lnTo>
                  <a:pt x="9" y="64"/>
                </a:lnTo>
                <a:lnTo>
                  <a:pt x="7" y="64"/>
                </a:lnTo>
                <a:lnTo>
                  <a:pt x="7" y="62"/>
                </a:lnTo>
                <a:lnTo>
                  <a:pt x="6" y="62"/>
                </a:lnTo>
                <a:lnTo>
                  <a:pt x="5" y="61"/>
                </a:lnTo>
                <a:lnTo>
                  <a:pt x="2" y="60"/>
                </a:lnTo>
                <a:lnTo>
                  <a:pt x="0" y="57"/>
                </a:lnTo>
                <a:lnTo>
                  <a:pt x="0" y="55"/>
                </a:lnTo>
                <a:lnTo>
                  <a:pt x="2" y="54"/>
                </a:lnTo>
                <a:lnTo>
                  <a:pt x="2" y="51"/>
                </a:lnTo>
                <a:lnTo>
                  <a:pt x="3" y="47"/>
                </a:lnTo>
                <a:lnTo>
                  <a:pt x="5" y="44"/>
                </a:lnTo>
                <a:lnTo>
                  <a:pt x="6" y="40"/>
                </a:lnTo>
                <a:lnTo>
                  <a:pt x="7" y="35"/>
                </a:lnTo>
                <a:lnTo>
                  <a:pt x="13" y="22"/>
                </a:lnTo>
                <a:lnTo>
                  <a:pt x="14" y="18"/>
                </a:lnTo>
                <a:lnTo>
                  <a:pt x="16" y="11"/>
                </a:lnTo>
                <a:lnTo>
                  <a:pt x="17" y="7"/>
                </a:lnTo>
                <a:lnTo>
                  <a:pt x="18" y="7"/>
                </a:lnTo>
                <a:close/>
              </a:path>
            </a:pathLst>
          </a:custGeom>
          <a:solidFill>
            <a:srgbClr val="1F1A17"/>
          </a:solidFill>
          <a:ln w="9525">
            <a:noFill/>
            <a:round/>
            <a:headEnd/>
            <a:tailEnd/>
          </a:ln>
        </p:spPr>
        <p:txBody>
          <a:bodyPr/>
          <a:lstStyle/>
          <a:p>
            <a:endParaRPr lang="en-US">
              <a:latin typeface="Arial" pitchFamily="34" charset="0"/>
              <a:cs typeface="Arial" pitchFamily="34" charset="0"/>
            </a:endParaRPr>
          </a:p>
        </p:txBody>
      </p:sp>
      <p:sp>
        <p:nvSpPr>
          <p:cNvPr id="66612" name="Freeform 50"/>
          <p:cNvSpPr>
            <a:spLocks/>
          </p:cNvSpPr>
          <p:nvPr/>
        </p:nvSpPr>
        <p:spPr bwMode="auto">
          <a:xfrm>
            <a:off x="2481265" y="5184944"/>
            <a:ext cx="185737" cy="158700"/>
          </a:xfrm>
          <a:custGeom>
            <a:avLst/>
            <a:gdLst>
              <a:gd name="T0" fmla="*/ 2147483647 w 103"/>
              <a:gd name="T1" fmla="*/ 2147483647 h 72"/>
              <a:gd name="T2" fmla="*/ 2147483647 w 103"/>
              <a:gd name="T3" fmla="*/ 0 h 72"/>
              <a:gd name="T4" fmla="*/ 2147483647 w 103"/>
              <a:gd name="T5" fmla="*/ 2147483647 h 72"/>
              <a:gd name="T6" fmla="*/ 2147483647 w 103"/>
              <a:gd name="T7" fmla="*/ 2147483647 h 72"/>
              <a:gd name="T8" fmla="*/ 2147483647 w 103"/>
              <a:gd name="T9" fmla="*/ 2147483647 h 72"/>
              <a:gd name="T10" fmla="*/ 2147483647 w 103"/>
              <a:gd name="T11" fmla="*/ 2147483647 h 72"/>
              <a:gd name="T12" fmla="*/ 2147483647 w 103"/>
              <a:gd name="T13" fmla="*/ 2147483647 h 72"/>
              <a:gd name="T14" fmla="*/ 2147483647 w 103"/>
              <a:gd name="T15" fmla="*/ 2147483647 h 72"/>
              <a:gd name="T16" fmla="*/ 2147483647 w 103"/>
              <a:gd name="T17" fmla="*/ 2147483647 h 72"/>
              <a:gd name="T18" fmla="*/ 2147483647 w 103"/>
              <a:gd name="T19" fmla="*/ 2147483647 h 72"/>
              <a:gd name="T20" fmla="*/ 2147483647 w 103"/>
              <a:gd name="T21" fmla="*/ 2147483647 h 72"/>
              <a:gd name="T22" fmla="*/ 2147483647 w 103"/>
              <a:gd name="T23" fmla="*/ 2147483647 h 72"/>
              <a:gd name="T24" fmla="*/ 2147483647 w 103"/>
              <a:gd name="T25" fmla="*/ 2147483647 h 72"/>
              <a:gd name="T26" fmla="*/ 2147483647 w 103"/>
              <a:gd name="T27" fmla="*/ 2147483647 h 72"/>
              <a:gd name="T28" fmla="*/ 2147483647 w 103"/>
              <a:gd name="T29" fmla="*/ 2147483647 h 72"/>
              <a:gd name="T30" fmla="*/ 2147483647 w 103"/>
              <a:gd name="T31" fmla="*/ 2147483647 h 72"/>
              <a:gd name="T32" fmla="*/ 2147483647 w 103"/>
              <a:gd name="T33" fmla="*/ 2147483647 h 72"/>
              <a:gd name="T34" fmla="*/ 2147483647 w 103"/>
              <a:gd name="T35" fmla="*/ 2147483647 h 72"/>
              <a:gd name="T36" fmla="*/ 2147483647 w 103"/>
              <a:gd name="T37" fmla="*/ 2147483647 h 72"/>
              <a:gd name="T38" fmla="*/ 2147483647 w 103"/>
              <a:gd name="T39" fmla="*/ 2147483647 h 72"/>
              <a:gd name="T40" fmla="*/ 0 w 103"/>
              <a:gd name="T41" fmla="*/ 2147483647 h 72"/>
              <a:gd name="T42" fmla="*/ 0 w 103"/>
              <a:gd name="T43" fmla="*/ 2147483647 h 72"/>
              <a:gd name="T44" fmla="*/ 0 w 103"/>
              <a:gd name="T45" fmla="*/ 2147483647 h 72"/>
              <a:gd name="T46" fmla="*/ 0 w 103"/>
              <a:gd name="T47" fmla="*/ 2147483647 h 72"/>
              <a:gd name="T48" fmla="*/ 0 w 103"/>
              <a:gd name="T49" fmla="*/ 2147483647 h 72"/>
              <a:gd name="T50" fmla="*/ 2147483647 w 103"/>
              <a:gd name="T51" fmla="*/ 2147483647 h 72"/>
              <a:gd name="T52" fmla="*/ 2147483647 w 103"/>
              <a:gd name="T53" fmla="*/ 2147483647 h 72"/>
              <a:gd name="T54" fmla="*/ 2147483647 w 103"/>
              <a:gd name="T55" fmla="*/ 2147483647 h 72"/>
              <a:gd name="T56" fmla="*/ 2147483647 w 103"/>
              <a:gd name="T57" fmla="*/ 2147483647 h 72"/>
              <a:gd name="T58" fmla="*/ 2147483647 w 103"/>
              <a:gd name="T59" fmla="*/ 2147483647 h 72"/>
              <a:gd name="T60" fmla="*/ 2147483647 w 103"/>
              <a:gd name="T61" fmla="*/ 2147483647 h 72"/>
              <a:gd name="T62" fmla="*/ 2147483647 w 103"/>
              <a:gd name="T63" fmla="*/ 2147483647 h 72"/>
              <a:gd name="T64" fmla="*/ 2147483647 w 103"/>
              <a:gd name="T65" fmla="*/ 2147483647 h 72"/>
              <a:gd name="T66" fmla="*/ 2147483647 w 103"/>
              <a:gd name="T67" fmla="*/ 2147483647 h 72"/>
              <a:gd name="T68" fmla="*/ 2147483647 w 103"/>
              <a:gd name="T69" fmla="*/ 2147483647 h 72"/>
              <a:gd name="T70" fmla="*/ 2147483647 w 103"/>
              <a:gd name="T71" fmla="*/ 2147483647 h 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3"/>
              <a:gd name="T109" fmla="*/ 0 h 72"/>
              <a:gd name="T110" fmla="*/ 103 w 103"/>
              <a:gd name="T111" fmla="*/ 72 h 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3" h="72">
                <a:moveTo>
                  <a:pt x="18" y="7"/>
                </a:moveTo>
                <a:lnTo>
                  <a:pt x="70" y="0"/>
                </a:lnTo>
                <a:lnTo>
                  <a:pt x="103" y="33"/>
                </a:lnTo>
                <a:lnTo>
                  <a:pt x="92" y="71"/>
                </a:lnTo>
                <a:lnTo>
                  <a:pt x="23" y="72"/>
                </a:lnTo>
                <a:lnTo>
                  <a:pt x="23" y="71"/>
                </a:lnTo>
                <a:lnTo>
                  <a:pt x="21" y="71"/>
                </a:lnTo>
                <a:lnTo>
                  <a:pt x="17" y="69"/>
                </a:lnTo>
                <a:lnTo>
                  <a:pt x="16" y="68"/>
                </a:lnTo>
                <a:lnTo>
                  <a:pt x="13" y="67"/>
                </a:lnTo>
                <a:lnTo>
                  <a:pt x="11" y="65"/>
                </a:lnTo>
                <a:lnTo>
                  <a:pt x="10" y="64"/>
                </a:lnTo>
                <a:lnTo>
                  <a:pt x="9" y="64"/>
                </a:lnTo>
                <a:lnTo>
                  <a:pt x="7" y="64"/>
                </a:lnTo>
                <a:lnTo>
                  <a:pt x="7" y="62"/>
                </a:lnTo>
                <a:lnTo>
                  <a:pt x="6" y="62"/>
                </a:lnTo>
                <a:lnTo>
                  <a:pt x="5" y="61"/>
                </a:lnTo>
                <a:lnTo>
                  <a:pt x="2" y="60"/>
                </a:lnTo>
                <a:lnTo>
                  <a:pt x="0" y="57"/>
                </a:lnTo>
                <a:lnTo>
                  <a:pt x="0" y="55"/>
                </a:lnTo>
                <a:lnTo>
                  <a:pt x="2" y="54"/>
                </a:lnTo>
                <a:lnTo>
                  <a:pt x="2" y="51"/>
                </a:lnTo>
                <a:lnTo>
                  <a:pt x="3" y="47"/>
                </a:lnTo>
                <a:lnTo>
                  <a:pt x="5" y="44"/>
                </a:lnTo>
                <a:lnTo>
                  <a:pt x="6" y="40"/>
                </a:lnTo>
                <a:lnTo>
                  <a:pt x="7" y="35"/>
                </a:lnTo>
                <a:lnTo>
                  <a:pt x="13" y="22"/>
                </a:lnTo>
                <a:lnTo>
                  <a:pt x="14" y="18"/>
                </a:lnTo>
                <a:lnTo>
                  <a:pt x="16" y="11"/>
                </a:lnTo>
                <a:lnTo>
                  <a:pt x="17" y="7"/>
                </a:lnTo>
                <a:lnTo>
                  <a:pt x="18" y="7"/>
                </a:lnTo>
              </a:path>
            </a:pathLst>
          </a:custGeom>
          <a:noFill/>
          <a:ln w="1588">
            <a:solidFill>
              <a:srgbClr val="1F1A17"/>
            </a:solidFill>
            <a:prstDash val="solid"/>
            <a:round/>
            <a:headEnd/>
            <a:tailEnd/>
          </a:ln>
        </p:spPr>
        <p:txBody>
          <a:bodyPr/>
          <a:lstStyle/>
          <a:p>
            <a:endParaRPr lang="en-US">
              <a:latin typeface="Arial" pitchFamily="34" charset="0"/>
              <a:cs typeface="Arial" pitchFamily="34" charset="0"/>
            </a:endParaRPr>
          </a:p>
        </p:txBody>
      </p:sp>
      <p:sp>
        <p:nvSpPr>
          <p:cNvPr id="66613" name="Freeform 51"/>
          <p:cNvSpPr>
            <a:spLocks/>
          </p:cNvSpPr>
          <p:nvPr/>
        </p:nvSpPr>
        <p:spPr bwMode="auto">
          <a:xfrm>
            <a:off x="2525713" y="5096072"/>
            <a:ext cx="68262" cy="103684"/>
          </a:xfrm>
          <a:custGeom>
            <a:avLst/>
            <a:gdLst>
              <a:gd name="T0" fmla="*/ 2147483647 w 38"/>
              <a:gd name="T1" fmla="*/ 0 h 47"/>
              <a:gd name="T2" fmla="*/ 2147483647 w 38"/>
              <a:gd name="T3" fmla="*/ 2147483647 h 47"/>
              <a:gd name="T4" fmla="*/ 2147483647 w 38"/>
              <a:gd name="T5" fmla="*/ 2147483647 h 47"/>
              <a:gd name="T6" fmla="*/ 2147483647 w 38"/>
              <a:gd name="T7" fmla="*/ 2147483647 h 47"/>
              <a:gd name="T8" fmla="*/ 2147483647 w 38"/>
              <a:gd name="T9" fmla="*/ 2147483647 h 47"/>
              <a:gd name="T10" fmla="*/ 2147483647 w 38"/>
              <a:gd name="T11" fmla="*/ 2147483647 h 47"/>
              <a:gd name="T12" fmla="*/ 2147483647 w 38"/>
              <a:gd name="T13" fmla="*/ 2147483647 h 47"/>
              <a:gd name="T14" fmla="*/ 2147483647 w 38"/>
              <a:gd name="T15" fmla="*/ 2147483647 h 47"/>
              <a:gd name="T16" fmla="*/ 2147483647 w 38"/>
              <a:gd name="T17" fmla="*/ 2147483647 h 47"/>
              <a:gd name="T18" fmla="*/ 2147483647 w 38"/>
              <a:gd name="T19" fmla="*/ 2147483647 h 47"/>
              <a:gd name="T20" fmla="*/ 2147483647 w 38"/>
              <a:gd name="T21" fmla="*/ 2147483647 h 47"/>
              <a:gd name="T22" fmla="*/ 2147483647 w 38"/>
              <a:gd name="T23" fmla="*/ 2147483647 h 47"/>
              <a:gd name="T24" fmla="*/ 2147483647 w 38"/>
              <a:gd name="T25" fmla="*/ 2147483647 h 47"/>
              <a:gd name="T26" fmla="*/ 2147483647 w 38"/>
              <a:gd name="T27" fmla="*/ 2147483647 h 47"/>
              <a:gd name="T28" fmla="*/ 2147483647 w 38"/>
              <a:gd name="T29" fmla="*/ 2147483647 h 47"/>
              <a:gd name="T30" fmla="*/ 2147483647 w 38"/>
              <a:gd name="T31" fmla="*/ 2147483647 h 47"/>
              <a:gd name="T32" fmla="*/ 2147483647 w 38"/>
              <a:gd name="T33" fmla="*/ 2147483647 h 47"/>
              <a:gd name="T34" fmla="*/ 2147483647 w 38"/>
              <a:gd name="T35" fmla="*/ 2147483647 h 47"/>
              <a:gd name="T36" fmla="*/ 2147483647 w 38"/>
              <a:gd name="T37" fmla="*/ 2147483647 h 47"/>
              <a:gd name="T38" fmla="*/ 2147483647 w 38"/>
              <a:gd name="T39" fmla="*/ 2147483647 h 47"/>
              <a:gd name="T40" fmla="*/ 2147483647 w 38"/>
              <a:gd name="T41" fmla="*/ 2147483647 h 47"/>
              <a:gd name="T42" fmla="*/ 2147483647 w 38"/>
              <a:gd name="T43" fmla="*/ 2147483647 h 47"/>
              <a:gd name="T44" fmla="*/ 2147483647 w 38"/>
              <a:gd name="T45" fmla="*/ 2147483647 h 47"/>
              <a:gd name="T46" fmla="*/ 2147483647 w 38"/>
              <a:gd name="T47" fmla="*/ 2147483647 h 47"/>
              <a:gd name="T48" fmla="*/ 2147483647 w 38"/>
              <a:gd name="T49" fmla="*/ 2147483647 h 47"/>
              <a:gd name="T50" fmla="*/ 2147483647 w 38"/>
              <a:gd name="T51" fmla="*/ 2147483647 h 47"/>
              <a:gd name="T52" fmla="*/ 2147483647 w 38"/>
              <a:gd name="T53" fmla="*/ 2147483647 h 47"/>
              <a:gd name="T54" fmla="*/ 2147483647 w 38"/>
              <a:gd name="T55" fmla="*/ 2147483647 h 47"/>
              <a:gd name="T56" fmla="*/ 2147483647 w 38"/>
              <a:gd name="T57" fmla="*/ 2147483647 h 47"/>
              <a:gd name="T58" fmla="*/ 2147483647 w 38"/>
              <a:gd name="T59" fmla="*/ 2147483647 h 47"/>
              <a:gd name="T60" fmla="*/ 2147483647 w 38"/>
              <a:gd name="T61" fmla="*/ 2147483647 h 47"/>
              <a:gd name="T62" fmla="*/ 2147483647 w 38"/>
              <a:gd name="T63" fmla="*/ 2147483647 h 47"/>
              <a:gd name="T64" fmla="*/ 2147483647 w 38"/>
              <a:gd name="T65" fmla="*/ 2147483647 h 47"/>
              <a:gd name="T66" fmla="*/ 2147483647 w 38"/>
              <a:gd name="T67" fmla="*/ 2147483647 h 47"/>
              <a:gd name="T68" fmla="*/ 0 w 38"/>
              <a:gd name="T69" fmla="*/ 2147483647 h 47"/>
              <a:gd name="T70" fmla="*/ 0 w 38"/>
              <a:gd name="T71" fmla="*/ 2147483647 h 47"/>
              <a:gd name="T72" fmla="*/ 2147483647 w 38"/>
              <a:gd name="T73" fmla="*/ 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
              <a:gd name="T112" fmla="*/ 0 h 47"/>
              <a:gd name="T113" fmla="*/ 38 w 38"/>
              <a:gd name="T114" fmla="*/ 47 h 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 h="47">
                <a:moveTo>
                  <a:pt x="31" y="0"/>
                </a:moveTo>
                <a:lnTo>
                  <a:pt x="31" y="4"/>
                </a:lnTo>
                <a:lnTo>
                  <a:pt x="31" y="5"/>
                </a:lnTo>
                <a:lnTo>
                  <a:pt x="31" y="12"/>
                </a:lnTo>
                <a:lnTo>
                  <a:pt x="32" y="14"/>
                </a:lnTo>
                <a:lnTo>
                  <a:pt x="32" y="17"/>
                </a:lnTo>
                <a:lnTo>
                  <a:pt x="32" y="18"/>
                </a:lnTo>
                <a:lnTo>
                  <a:pt x="32" y="19"/>
                </a:lnTo>
                <a:lnTo>
                  <a:pt x="34" y="21"/>
                </a:lnTo>
                <a:lnTo>
                  <a:pt x="34" y="22"/>
                </a:lnTo>
                <a:lnTo>
                  <a:pt x="35" y="22"/>
                </a:lnTo>
                <a:lnTo>
                  <a:pt x="35" y="23"/>
                </a:lnTo>
                <a:lnTo>
                  <a:pt x="36" y="23"/>
                </a:lnTo>
                <a:lnTo>
                  <a:pt x="38" y="23"/>
                </a:lnTo>
                <a:lnTo>
                  <a:pt x="34" y="28"/>
                </a:lnTo>
                <a:lnTo>
                  <a:pt x="32" y="28"/>
                </a:lnTo>
                <a:lnTo>
                  <a:pt x="32" y="26"/>
                </a:lnTo>
                <a:lnTo>
                  <a:pt x="28" y="26"/>
                </a:lnTo>
                <a:lnTo>
                  <a:pt x="28" y="28"/>
                </a:lnTo>
                <a:lnTo>
                  <a:pt x="28" y="29"/>
                </a:lnTo>
                <a:lnTo>
                  <a:pt x="24" y="36"/>
                </a:lnTo>
                <a:lnTo>
                  <a:pt x="0" y="47"/>
                </a:lnTo>
                <a:lnTo>
                  <a:pt x="0" y="14"/>
                </a:lnTo>
                <a:lnTo>
                  <a:pt x="31" y="0"/>
                </a:lnTo>
                <a:close/>
              </a:path>
            </a:pathLst>
          </a:custGeom>
          <a:solidFill>
            <a:srgbClr val="6BA9D6"/>
          </a:solidFill>
          <a:ln w="9525">
            <a:noFill/>
            <a:round/>
            <a:headEnd/>
            <a:tailEnd/>
          </a:ln>
        </p:spPr>
        <p:txBody>
          <a:bodyPr/>
          <a:lstStyle/>
          <a:p>
            <a:endParaRPr lang="en-US">
              <a:latin typeface="Arial" pitchFamily="34" charset="0"/>
              <a:cs typeface="Arial" pitchFamily="34" charset="0"/>
            </a:endParaRPr>
          </a:p>
        </p:txBody>
      </p:sp>
      <p:sp>
        <p:nvSpPr>
          <p:cNvPr id="66614" name="Freeform 52"/>
          <p:cNvSpPr>
            <a:spLocks/>
          </p:cNvSpPr>
          <p:nvPr/>
        </p:nvSpPr>
        <p:spPr bwMode="auto">
          <a:xfrm>
            <a:off x="2490790" y="5032593"/>
            <a:ext cx="52387" cy="232761"/>
          </a:xfrm>
          <a:custGeom>
            <a:avLst/>
            <a:gdLst>
              <a:gd name="T0" fmla="*/ 2147483647 w 29"/>
              <a:gd name="T1" fmla="*/ 2147483647 h 104"/>
              <a:gd name="T2" fmla="*/ 2147483647 w 29"/>
              <a:gd name="T3" fmla="*/ 2147483647 h 104"/>
              <a:gd name="T4" fmla="*/ 2147483647 w 29"/>
              <a:gd name="T5" fmla="*/ 2147483647 h 104"/>
              <a:gd name="T6" fmla="*/ 2147483647 w 29"/>
              <a:gd name="T7" fmla="*/ 2147483647 h 104"/>
              <a:gd name="T8" fmla="*/ 2147483647 w 29"/>
              <a:gd name="T9" fmla="*/ 2147483647 h 104"/>
              <a:gd name="T10" fmla="*/ 2147483647 w 29"/>
              <a:gd name="T11" fmla="*/ 2147483647 h 104"/>
              <a:gd name="T12" fmla="*/ 2147483647 w 29"/>
              <a:gd name="T13" fmla="*/ 2147483647 h 104"/>
              <a:gd name="T14" fmla="*/ 2147483647 w 29"/>
              <a:gd name="T15" fmla="*/ 2147483647 h 104"/>
              <a:gd name="T16" fmla="*/ 2147483647 w 29"/>
              <a:gd name="T17" fmla="*/ 2147483647 h 104"/>
              <a:gd name="T18" fmla="*/ 2147483647 w 29"/>
              <a:gd name="T19" fmla="*/ 2147483647 h 104"/>
              <a:gd name="T20" fmla="*/ 2147483647 w 29"/>
              <a:gd name="T21" fmla="*/ 2147483647 h 104"/>
              <a:gd name="T22" fmla="*/ 2147483647 w 29"/>
              <a:gd name="T23" fmla="*/ 2147483647 h 104"/>
              <a:gd name="T24" fmla="*/ 2147483647 w 29"/>
              <a:gd name="T25" fmla="*/ 2147483647 h 104"/>
              <a:gd name="T26" fmla="*/ 2147483647 w 29"/>
              <a:gd name="T27" fmla="*/ 2147483647 h 104"/>
              <a:gd name="T28" fmla="*/ 2147483647 w 29"/>
              <a:gd name="T29" fmla="*/ 2147483647 h 104"/>
              <a:gd name="T30" fmla="*/ 2147483647 w 29"/>
              <a:gd name="T31" fmla="*/ 2147483647 h 104"/>
              <a:gd name="T32" fmla="*/ 2147483647 w 29"/>
              <a:gd name="T33" fmla="*/ 2147483647 h 104"/>
              <a:gd name="T34" fmla="*/ 2147483647 w 29"/>
              <a:gd name="T35" fmla="*/ 2147483647 h 104"/>
              <a:gd name="T36" fmla="*/ 2147483647 w 29"/>
              <a:gd name="T37" fmla="*/ 2147483647 h 104"/>
              <a:gd name="T38" fmla="*/ 2147483647 w 29"/>
              <a:gd name="T39" fmla="*/ 2147483647 h 104"/>
              <a:gd name="T40" fmla="*/ 2147483647 w 29"/>
              <a:gd name="T41" fmla="*/ 2147483647 h 104"/>
              <a:gd name="T42" fmla="*/ 2147483647 w 29"/>
              <a:gd name="T43" fmla="*/ 2147483647 h 104"/>
              <a:gd name="T44" fmla="*/ 2147483647 w 29"/>
              <a:gd name="T45" fmla="*/ 2147483647 h 104"/>
              <a:gd name="T46" fmla="*/ 2147483647 w 29"/>
              <a:gd name="T47" fmla="*/ 2147483647 h 104"/>
              <a:gd name="T48" fmla="*/ 2147483647 w 29"/>
              <a:gd name="T49" fmla="*/ 2147483647 h 104"/>
              <a:gd name="T50" fmla="*/ 2147483647 w 29"/>
              <a:gd name="T51" fmla="*/ 2147483647 h 104"/>
              <a:gd name="T52" fmla="*/ 2147483647 w 29"/>
              <a:gd name="T53" fmla="*/ 2147483647 h 104"/>
              <a:gd name="T54" fmla="*/ 2147483647 w 29"/>
              <a:gd name="T55" fmla="*/ 2147483647 h 104"/>
              <a:gd name="T56" fmla="*/ 2147483647 w 29"/>
              <a:gd name="T57" fmla="*/ 2147483647 h 104"/>
              <a:gd name="T58" fmla="*/ 2147483647 w 29"/>
              <a:gd name="T59" fmla="*/ 2147483647 h 104"/>
              <a:gd name="T60" fmla="*/ 2147483647 w 29"/>
              <a:gd name="T61" fmla="*/ 2147483647 h 104"/>
              <a:gd name="T62" fmla="*/ 2147483647 w 29"/>
              <a:gd name="T63" fmla="*/ 2147483647 h 104"/>
              <a:gd name="T64" fmla="*/ 2147483647 w 29"/>
              <a:gd name="T65" fmla="*/ 2147483647 h 104"/>
              <a:gd name="T66" fmla="*/ 2147483647 w 29"/>
              <a:gd name="T67" fmla="*/ 2147483647 h 1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104"/>
              <a:gd name="T104" fmla="*/ 29 w 29"/>
              <a:gd name="T105" fmla="*/ 104 h 10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104">
                <a:moveTo>
                  <a:pt x="8" y="0"/>
                </a:moveTo>
                <a:lnTo>
                  <a:pt x="8" y="2"/>
                </a:lnTo>
                <a:lnTo>
                  <a:pt x="9" y="3"/>
                </a:lnTo>
                <a:lnTo>
                  <a:pt x="9" y="4"/>
                </a:lnTo>
                <a:lnTo>
                  <a:pt x="11" y="7"/>
                </a:lnTo>
                <a:lnTo>
                  <a:pt x="12" y="11"/>
                </a:lnTo>
                <a:lnTo>
                  <a:pt x="13" y="15"/>
                </a:lnTo>
                <a:lnTo>
                  <a:pt x="13" y="18"/>
                </a:lnTo>
                <a:lnTo>
                  <a:pt x="15" y="22"/>
                </a:lnTo>
                <a:lnTo>
                  <a:pt x="16" y="24"/>
                </a:lnTo>
                <a:lnTo>
                  <a:pt x="16" y="25"/>
                </a:lnTo>
                <a:lnTo>
                  <a:pt x="18" y="28"/>
                </a:lnTo>
                <a:lnTo>
                  <a:pt x="18" y="29"/>
                </a:lnTo>
                <a:lnTo>
                  <a:pt x="18" y="32"/>
                </a:lnTo>
                <a:lnTo>
                  <a:pt x="19" y="35"/>
                </a:lnTo>
                <a:lnTo>
                  <a:pt x="20" y="38"/>
                </a:lnTo>
                <a:lnTo>
                  <a:pt x="20" y="40"/>
                </a:lnTo>
                <a:lnTo>
                  <a:pt x="20" y="42"/>
                </a:lnTo>
                <a:lnTo>
                  <a:pt x="20" y="45"/>
                </a:lnTo>
                <a:lnTo>
                  <a:pt x="22" y="46"/>
                </a:lnTo>
                <a:lnTo>
                  <a:pt x="23" y="51"/>
                </a:lnTo>
                <a:lnTo>
                  <a:pt x="25" y="60"/>
                </a:lnTo>
                <a:lnTo>
                  <a:pt x="25" y="64"/>
                </a:lnTo>
                <a:lnTo>
                  <a:pt x="26" y="68"/>
                </a:lnTo>
                <a:lnTo>
                  <a:pt x="26" y="72"/>
                </a:lnTo>
                <a:lnTo>
                  <a:pt x="27" y="75"/>
                </a:lnTo>
                <a:lnTo>
                  <a:pt x="27" y="78"/>
                </a:lnTo>
                <a:lnTo>
                  <a:pt x="27" y="82"/>
                </a:lnTo>
                <a:lnTo>
                  <a:pt x="27" y="85"/>
                </a:lnTo>
                <a:lnTo>
                  <a:pt x="29" y="89"/>
                </a:lnTo>
                <a:lnTo>
                  <a:pt x="29" y="93"/>
                </a:lnTo>
                <a:lnTo>
                  <a:pt x="29" y="96"/>
                </a:lnTo>
                <a:lnTo>
                  <a:pt x="29" y="101"/>
                </a:lnTo>
                <a:lnTo>
                  <a:pt x="29" y="103"/>
                </a:lnTo>
                <a:lnTo>
                  <a:pt x="29" y="104"/>
                </a:lnTo>
                <a:lnTo>
                  <a:pt x="27" y="104"/>
                </a:lnTo>
                <a:lnTo>
                  <a:pt x="26" y="104"/>
                </a:lnTo>
                <a:lnTo>
                  <a:pt x="26" y="103"/>
                </a:lnTo>
                <a:lnTo>
                  <a:pt x="25" y="101"/>
                </a:lnTo>
                <a:lnTo>
                  <a:pt x="25" y="100"/>
                </a:lnTo>
                <a:lnTo>
                  <a:pt x="25" y="99"/>
                </a:lnTo>
                <a:lnTo>
                  <a:pt x="23" y="96"/>
                </a:lnTo>
                <a:lnTo>
                  <a:pt x="22" y="93"/>
                </a:lnTo>
                <a:lnTo>
                  <a:pt x="20" y="89"/>
                </a:lnTo>
                <a:lnTo>
                  <a:pt x="20" y="85"/>
                </a:lnTo>
                <a:lnTo>
                  <a:pt x="18" y="81"/>
                </a:lnTo>
                <a:lnTo>
                  <a:pt x="18" y="75"/>
                </a:lnTo>
                <a:lnTo>
                  <a:pt x="13" y="65"/>
                </a:lnTo>
                <a:lnTo>
                  <a:pt x="11" y="53"/>
                </a:lnTo>
                <a:lnTo>
                  <a:pt x="8" y="47"/>
                </a:lnTo>
                <a:lnTo>
                  <a:pt x="6" y="42"/>
                </a:lnTo>
                <a:lnTo>
                  <a:pt x="5" y="36"/>
                </a:lnTo>
                <a:lnTo>
                  <a:pt x="4" y="31"/>
                </a:lnTo>
                <a:lnTo>
                  <a:pt x="2" y="27"/>
                </a:lnTo>
                <a:lnTo>
                  <a:pt x="1" y="21"/>
                </a:lnTo>
                <a:lnTo>
                  <a:pt x="0" y="17"/>
                </a:lnTo>
                <a:lnTo>
                  <a:pt x="1" y="13"/>
                </a:lnTo>
                <a:lnTo>
                  <a:pt x="8" y="0"/>
                </a:lnTo>
                <a:close/>
              </a:path>
            </a:pathLst>
          </a:custGeom>
          <a:solidFill>
            <a:srgbClr val="29166F"/>
          </a:solidFill>
          <a:ln w="9525">
            <a:noFill/>
            <a:round/>
            <a:headEnd/>
            <a:tailEnd/>
          </a:ln>
        </p:spPr>
        <p:txBody>
          <a:bodyPr/>
          <a:lstStyle/>
          <a:p>
            <a:endParaRPr lang="en-US">
              <a:latin typeface="Arial" pitchFamily="34" charset="0"/>
              <a:cs typeface="Arial" pitchFamily="34" charset="0"/>
            </a:endParaRPr>
          </a:p>
        </p:txBody>
      </p:sp>
      <p:sp>
        <p:nvSpPr>
          <p:cNvPr id="66615" name="Freeform 53"/>
          <p:cNvSpPr>
            <a:spLocks/>
          </p:cNvSpPr>
          <p:nvPr/>
        </p:nvSpPr>
        <p:spPr bwMode="auto">
          <a:xfrm>
            <a:off x="2519363" y="5193409"/>
            <a:ext cx="23812" cy="71944"/>
          </a:xfrm>
          <a:custGeom>
            <a:avLst/>
            <a:gdLst>
              <a:gd name="T0" fmla="*/ 2147483647 w 13"/>
              <a:gd name="T1" fmla="*/ 0 h 32"/>
              <a:gd name="T2" fmla="*/ 2147483647 w 13"/>
              <a:gd name="T3" fmla="*/ 2147483647 h 32"/>
              <a:gd name="T4" fmla="*/ 2147483647 w 13"/>
              <a:gd name="T5" fmla="*/ 2147483647 h 32"/>
              <a:gd name="T6" fmla="*/ 2147483647 w 13"/>
              <a:gd name="T7" fmla="*/ 2147483647 h 32"/>
              <a:gd name="T8" fmla="*/ 2147483647 w 13"/>
              <a:gd name="T9" fmla="*/ 2147483647 h 32"/>
              <a:gd name="T10" fmla="*/ 2147483647 w 13"/>
              <a:gd name="T11" fmla="*/ 2147483647 h 32"/>
              <a:gd name="T12" fmla="*/ 2147483647 w 13"/>
              <a:gd name="T13" fmla="*/ 2147483647 h 32"/>
              <a:gd name="T14" fmla="*/ 2147483647 w 13"/>
              <a:gd name="T15" fmla="*/ 2147483647 h 32"/>
              <a:gd name="T16" fmla="*/ 2147483647 w 13"/>
              <a:gd name="T17" fmla="*/ 2147483647 h 32"/>
              <a:gd name="T18" fmla="*/ 2147483647 w 13"/>
              <a:gd name="T19" fmla="*/ 2147483647 h 32"/>
              <a:gd name="T20" fmla="*/ 2147483647 w 13"/>
              <a:gd name="T21" fmla="*/ 2147483647 h 32"/>
              <a:gd name="T22" fmla="*/ 2147483647 w 13"/>
              <a:gd name="T23" fmla="*/ 2147483647 h 32"/>
              <a:gd name="T24" fmla="*/ 2147483647 w 13"/>
              <a:gd name="T25" fmla="*/ 2147483647 h 32"/>
              <a:gd name="T26" fmla="*/ 2147483647 w 13"/>
              <a:gd name="T27" fmla="*/ 2147483647 h 32"/>
              <a:gd name="T28" fmla="*/ 2147483647 w 13"/>
              <a:gd name="T29" fmla="*/ 2147483647 h 32"/>
              <a:gd name="T30" fmla="*/ 2147483647 w 13"/>
              <a:gd name="T31" fmla="*/ 2147483647 h 32"/>
              <a:gd name="T32" fmla="*/ 2147483647 w 13"/>
              <a:gd name="T33" fmla="*/ 2147483647 h 32"/>
              <a:gd name="T34" fmla="*/ 2147483647 w 13"/>
              <a:gd name="T35" fmla="*/ 2147483647 h 32"/>
              <a:gd name="T36" fmla="*/ 2147483647 w 13"/>
              <a:gd name="T37" fmla="*/ 2147483647 h 32"/>
              <a:gd name="T38" fmla="*/ 2147483647 w 13"/>
              <a:gd name="T39" fmla="*/ 2147483647 h 32"/>
              <a:gd name="T40" fmla="*/ 2147483647 w 13"/>
              <a:gd name="T41" fmla="*/ 2147483647 h 32"/>
              <a:gd name="T42" fmla="*/ 2147483647 w 13"/>
              <a:gd name="T43" fmla="*/ 2147483647 h 32"/>
              <a:gd name="T44" fmla="*/ 2147483647 w 13"/>
              <a:gd name="T45" fmla="*/ 2147483647 h 32"/>
              <a:gd name="T46" fmla="*/ 2147483647 w 13"/>
              <a:gd name="T47" fmla="*/ 2147483647 h 32"/>
              <a:gd name="T48" fmla="*/ 2147483647 w 13"/>
              <a:gd name="T49" fmla="*/ 2147483647 h 32"/>
              <a:gd name="T50" fmla="*/ 2147483647 w 13"/>
              <a:gd name="T51" fmla="*/ 2147483647 h 32"/>
              <a:gd name="T52" fmla="*/ 2147483647 w 13"/>
              <a:gd name="T53" fmla="*/ 2147483647 h 32"/>
              <a:gd name="T54" fmla="*/ 2147483647 w 13"/>
              <a:gd name="T55" fmla="*/ 2147483647 h 32"/>
              <a:gd name="T56" fmla="*/ 2147483647 w 13"/>
              <a:gd name="T57" fmla="*/ 2147483647 h 32"/>
              <a:gd name="T58" fmla="*/ 2147483647 w 13"/>
              <a:gd name="T59" fmla="*/ 2147483647 h 32"/>
              <a:gd name="T60" fmla="*/ 2147483647 w 13"/>
              <a:gd name="T61" fmla="*/ 2147483647 h 32"/>
              <a:gd name="T62" fmla="*/ 2147483647 w 13"/>
              <a:gd name="T63" fmla="*/ 2147483647 h 32"/>
              <a:gd name="T64" fmla="*/ 2147483647 w 13"/>
              <a:gd name="T65" fmla="*/ 2147483647 h 32"/>
              <a:gd name="T66" fmla="*/ 2147483647 w 13"/>
              <a:gd name="T67" fmla="*/ 2147483647 h 32"/>
              <a:gd name="T68" fmla="*/ 2147483647 w 13"/>
              <a:gd name="T69" fmla="*/ 2147483647 h 32"/>
              <a:gd name="T70" fmla="*/ 2147483647 w 13"/>
              <a:gd name="T71" fmla="*/ 2147483647 h 32"/>
              <a:gd name="T72" fmla="*/ 2147483647 w 13"/>
              <a:gd name="T73" fmla="*/ 2147483647 h 32"/>
              <a:gd name="T74" fmla="*/ 2147483647 w 13"/>
              <a:gd name="T75" fmla="*/ 2147483647 h 32"/>
              <a:gd name="T76" fmla="*/ 2147483647 w 13"/>
              <a:gd name="T77" fmla="*/ 2147483647 h 32"/>
              <a:gd name="T78" fmla="*/ 0 w 13"/>
              <a:gd name="T79" fmla="*/ 2147483647 h 32"/>
              <a:gd name="T80" fmla="*/ 2147483647 w 13"/>
              <a:gd name="T81" fmla="*/ 0 h 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
              <a:gd name="T124" fmla="*/ 0 h 32"/>
              <a:gd name="T125" fmla="*/ 13 w 13"/>
              <a:gd name="T126" fmla="*/ 32 h 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 h="32">
                <a:moveTo>
                  <a:pt x="10" y="0"/>
                </a:moveTo>
                <a:lnTo>
                  <a:pt x="11" y="4"/>
                </a:lnTo>
                <a:lnTo>
                  <a:pt x="11" y="6"/>
                </a:lnTo>
                <a:lnTo>
                  <a:pt x="11" y="9"/>
                </a:lnTo>
                <a:lnTo>
                  <a:pt x="11" y="10"/>
                </a:lnTo>
                <a:lnTo>
                  <a:pt x="11" y="11"/>
                </a:lnTo>
                <a:lnTo>
                  <a:pt x="13" y="13"/>
                </a:lnTo>
                <a:lnTo>
                  <a:pt x="13" y="15"/>
                </a:lnTo>
                <a:lnTo>
                  <a:pt x="13" y="17"/>
                </a:lnTo>
                <a:lnTo>
                  <a:pt x="13" y="21"/>
                </a:lnTo>
                <a:lnTo>
                  <a:pt x="13" y="22"/>
                </a:lnTo>
                <a:lnTo>
                  <a:pt x="13" y="29"/>
                </a:lnTo>
                <a:lnTo>
                  <a:pt x="13" y="32"/>
                </a:lnTo>
                <a:lnTo>
                  <a:pt x="11" y="32"/>
                </a:lnTo>
                <a:lnTo>
                  <a:pt x="10" y="32"/>
                </a:lnTo>
                <a:lnTo>
                  <a:pt x="10" y="31"/>
                </a:lnTo>
                <a:lnTo>
                  <a:pt x="10" y="29"/>
                </a:lnTo>
                <a:lnTo>
                  <a:pt x="9" y="29"/>
                </a:lnTo>
                <a:lnTo>
                  <a:pt x="9" y="28"/>
                </a:lnTo>
                <a:lnTo>
                  <a:pt x="9" y="27"/>
                </a:lnTo>
                <a:lnTo>
                  <a:pt x="7" y="24"/>
                </a:lnTo>
                <a:lnTo>
                  <a:pt x="7" y="22"/>
                </a:lnTo>
                <a:lnTo>
                  <a:pt x="4" y="17"/>
                </a:lnTo>
                <a:lnTo>
                  <a:pt x="4" y="15"/>
                </a:lnTo>
                <a:lnTo>
                  <a:pt x="4" y="14"/>
                </a:lnTo>
                <a:lnTo>
                  <a:pt x="4" y="13"/>
                </a:lnTo>
                <a:lnTo>
                  <a:pt x="3" y="11"/>
                </a:lnTo>
                <a:lnTo>
                  <a:pt x="2" y="6"/>
                </a:lnTo>
                <a:lnTo>
                  <a:pt x="2" y="3"/>
                </a:lnTo>
                <a:lnTo>
                  <a:pt x="0" y="2"/>
                </a:lnTo>
                <a:lnTo>
                  <a:pt x="10" y="0"/>
                </a:lnTo>
                <a:close/>
              </a:path>
            </a:pathLst>
          </a:custGeom>
          <a:solidFill>
            <a:srgbClr val="29166F"/>
          </a:solidFill>
          <a:ln w="9525">
            <a:noFill/>
            <a:round/>
            <a:headEnd/>
            <a:tailEnd/>
          </a:ln>
        </p:spPr>
        <p:txBody>
          <a:bodyPr/>
          <a:lstStyle/>
          <a:p>
            <a:endParaRPr lang="en-US">
              <a:latin typeface="Arial" pitchFamily="34" charset="0"/>
              <a:cs typeface="Arial" pitchFamily="34" charset="0"/>
            </a:endParaRPr>
          </a:p>
        </p:txBody>
      </p:sp>
      <p:sp>
        <p:nvSpPr>
          <p:cNvPr id="66616" name="Freeform 54"/>
          <p:cNvSpPr>
            <a:spLocks/>
          </p:cNvSpPr>
          <p:nvPr/>
        </p:nvSpPr>
        <p:spPr bwMode="auto">
          <a:xfrm>
            <a:off x="2681290" y="5066448"/>
            <a:ext cx="198437" cy="126961"/>
          </a:xfrm>
          <a:custGeom>
            <a:avLst/>
            <a:gdLst>
              <a:gd name="T0" fmla="*/ 2147483647 w 111"/>
              <a:gd name="T1" fmla="*/ 2147483647 h 57"/>
              <a:gd name="T2" fmla="*/ 2147483647 w 111"/>
              <a:gd name="T3" fmla="*/ 2147483647 h 57"/>
              <a:gd name="T4" fmla="*/ 2147483647 w 111"/>
              <a:gd name="T5" fmla="*/ 2147483647 h 57"/>
              <a:gd name="T6" fmla="*/ 2147483647 w 111"/>
              <a:gd name="T7" fmla="*/ 2147483647 h 57"/>
              <a:gd name="T8" fmla="*/ 2147483647 w 111"/>
              <a:gd name="T9" fmla="*/ 2147483647 h 57"/>
              <a:gd name="T10" fmla="*/ 2147483647 w 111"/>
              <a:gd name="T11" fmla="*/ 2147483647 h 57"/>
              <a:gd name="T12" fmla="*/ 2147483647 w 111"/>
              <a:gd name="T13" fmla="*/ 2147483647 h 57"/>
              <a:gd name="T14" fmla="*/ 2147483647 w 111"/>
              <a:gd name="T15" fmla="*/ 2147483647 h 57"/>
              <a:gd name="T16" fmla="*/ 2147483647 w 111"/>
              <a:gd name="T17" fmla="*/ 2147483647 h 57"/>
              <a:gd name="T18" fmla="*/ 2147483647 w 111"/>
              <a:gd name="T19" fmla="*/ 2147483647 h 57"/>
              <a:gd name="T20" fmla="*/ 2147483647 w 111"/>
              <a:gd name="T21" fmla="*/ 2147483647 h 57"/>
              <a:gd name="T22" fmla="*/ 2147483647 w 111"/>
              <a:gd name="T23" fmla="*/ 2147483647 h 57"/>
              <a:gd name="T24" fmla="*/ 2147483647 w 111"/>
              <a:gd name="T25" fmla="*/ 2147483647 h 57"/>
              <a:gd name="T26" fmla="*/ 2147483647 w 111"/>
              <a:gd name="T27" fmla="*/ 2147483647 h 57"/>
              <a:gd name="T28" fmla="*/ 2147483647 w 111"/>
              <a:gd name="T29" fmla="*/ 2147483647 h 57"/>
              <a:gd name="T30" fmla="*/ 2147483647 w 111"/>
              <a:gd name="T31" fmla="*/ 2147483647 h 57"/>
              <a:gd name="T32" fmla="*/ 2147483647 w 111"/>
              <a:gd name="T33" fmla="*/ 2147483647 h 57"/>
              <a:gd name="T34" fmla="*/ 2147483647 w 111"/>
              <a:gd name="T35" fmla="*/ 2147483647 h 57"/>
              <a:gd name="T36" fmla="*/ 2147483647 w 111"/>
              <a:gd name="T37" fmla="*/ 2147483647 h 57"/>
              <a:gd name="T38" fmla="*/ 2147483647 w 111"/>
              <a:gd name="T39" fmla="*/ 2147483647 h 57"/>
              <a:gd name="T40" fmla="*/ 2147483647 w 111"/>
              <a:gd name="T41" fmla="*/ 2147483647 h 57"/>
              <a:gd name="T42" fmla="*/ 2147483647 w 111"/>
              <a:gd name="T43" fmla="*/ 2147483647 h 57"/>
              <a:gd name="T44" fmla="*/ 2147483647 w 111"/>
              <a:gd name="T45" fmla="*/ 2147483647 h 57"/>
              <a:gd name="T46" fmla="*/ 2147483647 w 111"/>
              <a:gd name="T47" fmla="*/ 2147483647 h 57"/>
              <a:gd name="T48" fmla="*/ 2147483647 w 111"/>
              <a:gd name="T49" fmla="*/ 2147483647 h 57"/>
              <a:gd name="T50" fmla="*/ 0 w 111"/>
              <a:gd name="T51" fmla="*/ 0 h 57"/>
              <a:gd name="T52" fmla="*/ 2147483647 w 111"/>
              <a:gd name="T53" fmla="*/ 0 h 57"/>
              <a:gd name="T54" fmla="*/ 2147483647 w 111"/>
              <a:gd name="T55" fmla="*/ 0 h 57"/>
              <a:gd name="T56" fmla="*/ 2147483647 w 111"/>
              <a:gd name="T57" fmla="*/ 2147483647 h 57"/>
              <a:gd name="T58" fmla="*/ 2147483647 w 111"/>
              <a:gd name="T59" fmla="*/ 2147483647 h 57"/>
              <a:gd name="T60" fmla="*/ 2147483647 w 111"/>
              <a:gd name="T61" fmla="*/ 2147483647 h 57"/>
              <a:gd name="T62" fmla="*/ 2147483647 w 111"/>
              <a:gd name="T63" fmla="*/ 2147483647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57"/>
              <a:gd name="T98" fmla="*/ 111 w 111"/>
              <a:gd name="T99" fmla="*/ 57 h 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57">
                <a:moveTo>
                  <a:pt x="111" y="54"/>
                </a:moveTo>
                <a:lnTo>
                  <a:pt x="97" y="53"/>
                </a:lnTo>
                <a:lnTo>
                  <a:pt x="89" y="57"/>
                </a:lnTo>
                <a:lnTo>
                  <a:pt x="70" y="52"/>
                </a:lnTo>
                <a:lnTo>
                  <a:pt x="70" y="53"/>
                </a:lnTo>
                <a:lnTo>
                  <a:pt x="68" y="53"/>
                </a:lnTo>
                <a:lnTo>
                  <a:pt x="67" y="53"/>
                </a:lnTo>
                <a:lnTo>
                  <a:pt x="66" y="53"/>
                </a:lnTo>
                <a:lnTo>
                  <a:pt x="63" y="53"/>
                </a:lnTo>
                <a:lnTo>
                  <a:pt x="60" y="54"/>
                </a:lnTo>
                <a:lnTo>
                  <a:pt x="59" y="54"/>
                </a:lnTo>
                <a:lnTo>
                  <a:pt x="57" y="54"/>
                </a:lnTo>
                <a:lnTo>
                  <a:pt x="54" y="56"/>
                </a:lnTo>
                <a:lnTo>
                  <a:pt x="53" y="56"/>
                </a:lnTo>
                <a:lnTo>
                  <a:pt x="52" y="56"/>
                </a:lnTo>
                <a:lnTo>
                  <a:pt x="50" y="57"/>
                </a:lnTo>
                <a:lnTo>
                  <a:pt x="49" y="57"/>
                </a:lnTo>
                <a:lnTo>
                  <a:pt x="48" y="57"/>
                </a:lnTo>
                <a:lnTo>
                  <a:pt x="50" y="53"/>
                </a:lnTo>
                <a:lnTo>
                  <a:pt x="61" y="45"/>
                </a:lnTo>
                <a:lnTo>
                  <a:pt x="0" y="0"/>
                </a:lnTo>
                <a:lnTo>
                  <a:pt x="9" y="0"/>
                </a:lnTo>
                <a:lnTo>
                  <a:pt x="14" y="0"/>
                </a:lnTo>
                <a:lnTo>
                  <a:pt x="67" y="27"/>
                </a:lnTo>
                <a:lnTo>
                  <a:pt x="88" y="27"/>
                </a:lnTo>
                <a:lnTo>
                  <a:pt x="110" y="34"/>
                </a:lnTo>
                <a:lnTo>
                  <a:pt x="111" y="54"/>
                </a:lnTo>
                <a:close/>
              </a:path>
            </a:pathLst>
          </a:custGeom>
          <a:solidFill>
            <a:srgbClr val="393633"/>
          </a:solidFill>
          <a:ln w="9525">
            <a:noFill/>
            <a:round/>
            <a:headEnd/>
            <a:tailEnd/>
          </a:ln>
        </p:spPr>
        <p:txBody>
          <a:bodyPr/>
          <a:lstStyle/>
          <a:p>
            <a:endParaRPr lang="en-US">
              <a:latin typeface="Arial" pitchFamily="34" charset="0"/>
              <a:cs typeface="Arial" pitchFamily="34" charset="0"/>
            </a:endParaRPr>
          </a:p>
        </p:txBody>
      </p:sp>
      <p:sp>
        <p:nvSpPr>
          <p:cNvPr id="66617" name="Freeform 55"/>
          <p:cNvSpPr>
            <a:spLocks/>
          </p:cNvSpPr>
          <p:nvPr/>
        </p:nvSpPr>
        <p:spPr bwMode="auto">
          <a:xfrm>
            <a:off x="2700340" y="4905632"/>
            <a:ext cx="179387" cy="277197"/>
          </a:xfrm>
          <a:custGeom>
            <a:avLst/>
            <a:gdLst>
              <a:gd name="T0" fmla="*/ 2147483647 w 100"/>
              <a:gd name="T1" fmla="*/ 0 h 125"/>
              <a:gd name="T2" fmla="*/ 2147483647 w 100"/>
              <a:gd name="T3" fmla="*/ 2147483647 h 125"/>
              <a:gd name="T4" fmla="*/ 2147483647 w 100"/>
              <a:gd name="T5" fmla="*/ 2147483647 h 125"/>
              <a:gd name="T6" fmla="*/ 2147483647 w 100"/>
              <a:gd name="T7" fmla="*/ 2147483647 h 125"/>
              <a:gd name="T8" fmla="*/ 0 w 100"/>
              <a:gd name="T9" fmla="*/ 2147483647 h 125"/>
              <a:gd name="T10" fmla="*/ 2147483647 w 100"/>
              <a:gd name="T11" fmla="*/ 2147483647 h 125"/>
              <a:gd name="T12" fmla="*/ 2147483647 w 100"/>
              <a:gd name="T13" fmla="*/ 2147483647 h 125"/>
              <a:gd name="T14" fmla="*/ 2147483647 w 100"/>
              <a:gd name="T15" fmla="*/ 2147483647 h 125"/>
              <a:gd name="T16" fmla="*/ 2147483647 w 100"/>
              <a:gd name="T17" fmla="*/ 2147483647 h 125"/>
              <a:gd name="T18" fmla="*/ 2147483647 w 100"/>
              <a:gd name="T19" fmla="*/ 2147483647 h 125"/>
              <a:gd name="T20" fmla="*/ 2147483647 w 100"/>
              <a:gd name="T21" fmla="*/ 2147483647 h 125"/>
              <a:gd name="T22" fmla="*/ 2147483647 w 100"/>
              <a:gd name="T23" fmla="*/ 2147483647 h 125"/>
              <a:gd name="T24" fmla="*/ 2147483647 w 100"/>
              <a:gd name="T25" fmla="*/ 2147483647 h 125"/>
              <a:gd name="T26" fmla="*/ 2147483647 w 100"/>
              <a:gd name="T27" fmla="*/ 2147483647 h 125"/>
              <a:gd name="T28" fmla="*/ 2147483647 w 100"/>
              <a:gd name="T29" fmla="*/ 2147483647 h 125"/>
              <a:gd name="T30" fmla="*/ 2147483647 w 100"/>
              <a:gd name="T31" fmla="*/ 2147483647 h 125"/>
              <a:gd name="T32" fmla="*/ 2147483647 w 100"/>
              <a:gd name="T33" fmla="*/ 2147483647 h 125"/>
              <a:gd name="T34" fmla="*/ 2147483647 w 100"/>
              <a:gd name="T35" fmla="*/ 2147483647 h 125"/>
              <a:gd name="T36" fmla="*/ 2147483647 w 100"/>
              <a:gd name="T37" fmla="*/ 2147483647 h 125"/>
              <a:gd name="T38" fmla="*/ 2147483647 w 100"/>
              <a:gd name="T39" fmla="*/ 2147483647 h 125"/>
              <a:gd name="T40" fmla="*/ 2147483647 w 100"/>
              <a:gd name="T41" fmla="*/ 2147483647 h 125"/>
              <a:gd name="T42" fmla="*/ 2147483647 w 100"/>
              <a:gd name="T43" fmla="*/ 2147483647 h 125"/>
              <a:gd name="T44" fmla="*/ 2147483647 w 100"/>
              <a:gd name="T45" fmla="*/ 2147483647 h 125"/>
              <a:gd name="T46" fmla="*/ 2147483647 w 100"/>
              <a:gd name="T47" fmla="*/ 2147483647 h 125"/>
              <a:gd name="T48" fmla="*/ 2147483647 w 100"/>
              <a:gd name="T49" fmla="*/ 2147483647 h 125"/>
              <a:gd name="T50" fmla="*/ 2147483647 w 100"/>
              <a:gd name="T51" fmla="*/ 2147483647 h 125"/>
              <a:gd name="T52" fmla="*/ 2147483647 w 100"/>
              <a:gd name="T53" fmla="*/ 2147483647 h 125"/>
              <a:gd name="T54" fmla="*/ 2147483647 w 100"/>
              <a:gd name="T55" fmla="*/ 2147483647 h 125"/>
              <a:gd name="T56" fmla="*/ 2147483647 w 100"/>
              <a:gd name="T57" fmla="*/ 0 h 1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0"/>
              <a:gd name="T88" fmla="*/ 0 h 125"/>
              <a:gd name="T89" fmla="*/ 100 w 100"/>
              <a:gd name="T90" fmla="*/ 125 h 1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0" h="125">
                <a:moveTo>
                  <a:pt x="78" y="0"/>
                </a:moveTo>
                <a:lnTo>
                  <a:pt x="100" y="1"/>
                </a:lnTo>
                <a:lnTo>
                  <a:pt x="100" y="107"/>
                </a:lnTo>
                <a:lnTo>
                  <a:pt x="80" y="125"/>
                </a:lnTo>
                <a:lnTo>
                  <a:pt x="0" y="76"/>
                </a:lnTo>
                <a:lnTo>
                  <a:pt x="7" y="71"/>
                </a:lnTo>
                <a:lnTo>
                  <a:pt x="10" y="72"/>
                </a:lnTo>
                <a:lnTo>
                  <a:pt x="12" y="73"/>
                </a:lnTo>
                <a:lnTo>
                  <a:pt x="14" y="73"/>
                </a:lnTo>
                <a:lnTo>
                  <a:pt x="17" y="76"/>
                </a:lnTo>
                <a:lnTo>
                  <a:pt x="25" y="80"/>
                </a:lnTo>
                <a:lnTo>
                  <a:pt x="30" y="82"/>
                </a:lnTo>
                <a:lnTo>
                  <a:pt x="34" y="83"/>
                </a:lnTo>
                <a:lnTo>
                  <a:pt x="37" y="86"/>
                </a:lnTo>
                <a:lnTo>
                  <a:pt x="45" y="89"/>
                </a:lnTo>
                <a:lnTo>
                  <a:pt x="48" y="90"/>
                </a:lnTo>
                <a:lnTo>
                  <a:pt x="50" y="91"/>
                </a:lnTo>
                <a:lnTo>
                  <a:pt x="52" y="93"/>
                </a:lnTo>
                <a:lnTo>
                  <a:pt x="53" y="93"/>
                </a:lnTo>
                <a:lnTo>
                  <a:pt x="57" y="93"/>
                </a:lnTo>
                <a:lnTo>
                  <a:pt x="59" y="91"/>
                </a:lnTo>
                <a:lnTo>
                  <a:pt x="63" y="91"/>
                </a:lnTo>
                <a:lnTo>
                  <a:pt x="64" y="91"/>
                </a:lnTo>
                <a:lnTo>
                  <a:pt x="68" y="91"/>
                </a:lnTo>
                <a:lnTo>
                  <a:pt x="78" y="0"/>
                </a:lnTo>
                <a:close/>
              </a:path>
            </a:pathLst>
          </a:custGeom>
          <a:solidFill>
            <a:srgbClr val="282C2F"/>
          </a:solidFill>
          <a:ln w="9525">
            <a:noFill/>
            <a:round/>
            <a:headEnd/>
            <a:tailEnd/>
          </a:ln>
        </p:spPr>
        <p:txBody>
          <a:bodyPr/>
          <a:lstStyle/>
          <a:p>
            <a:endParaRPr lang="en-US">
              <a:latin typeface="Arial" pitchFamily="34" charset="0"/>
              <a:cs typeface="Arial" pitchFamily="34" charset="0"/>
            </a:endParaRPr>
          </a:p>
        </p:txBody>
      </p:sp>
      <p:sp>
        <p:nvSpPr>
          <p:cNvPr id="66618" name="Freeform 56"/>
          <p:cNvSpPr>
            <a:spLocks/>
          </p:cNvSpPr>
          <p:nvPr/>
        </p:nvSpPr>
        <p:spPr bwMode="auto">
          <a:xfrm>
            <a:off x="2722565" y="5184946"/>
            <a:ext cx="117475" cy="80409"/>
          </a:xfrm>
          <a:custGeom>
            <a:avLst/>
            <a:gdLst>
              <a:gd name="T0" fmla="*/ 2147483647 w 66"/>
              <a:gd name="T1" fmla="*/ 2147483647 h 36"/>
              <a:gd name="T2" fmla="*/ 2147483647 w 66"/>
              <a:gd name="T3" fmla="*/ 2147483647 h 36"/>
              <a:gd name="T4" fmla="*/ 2147483647 w 66"/>
              <a:gd name="T5" fmla="*/ 2147483647 h 36"/>
              <a:gd name="T6" fmla="*/ 2147483647 w 66"/>
              <a:gd name="T7" fmla="*/ 2147483647 h 36"/>
              <a:gd name="T8" fmla="*/ 2147483647 w 66"/>
              <a:gd name="T9" fmla="*/ 2147483647 h 36"/>
              <a:gd name="T10" fmla="*/ 2147483647 w 66"/>
              <a:gd name="T11" fmla="*/ 2147483647 h 36"/>
              <a:gd name="T12" fmla="*/ 2147483647 w 66"/>
              <a:gd name="T13" fmla="*/ 2147483647 h 36"/>
              <a:gd name="T14" fmla="*/ 2147483647 w 66"/>
              <a:gd name="T15" fmla="*/ 2147483647 h 36"/>
              <a:gd name="T16" fmla="*/ 2147483647 w 66"/>
              <a:gd name="T17" fmla="*/ 2147483647 h 36"/>
              <a:gd name="T18" fmla="*/ 2147483647 w 66"/>
              <a:gd name="T19" fmla="*/ 2147483647 h 36"/>
              <a:gd name="T20" fmla="*/ 2147483647 w 66"/>
              <a:gd name="T21" fmla="*/ 2147483647 h 36"/>
              <a:gd name="T22" fmla="*/ 2147483647 w 66"/>
              <a:gd name="T23" fmla="*/ 2147483647 h 36"/>
              <a:gd name="T24" fmla="*/ 2147483647 w 66"/>
              <a:gd name="T25" fmla="*/ 2147483647 h 36"/>
              <a:gd name="T26" fmla="*/ 2147483647 w 66"/>
              <a:gd name="T27" fmla="*/ 2147483647 h 36"/>
              <a:gd name="T28" fmla="*/ 2147483647 w 66"/>
              <a:gd name="T29" fmla="*/ 2147483647 h 36"/>
              <a:gd name="T30" fmla="*/ 2147483647 w 66"/>
              <a:gd name="T31" fmla="*/ 2147483647 h 36"/>
              <a:gd name="T32" fmla="*/ 2147483647 w 66"/>
              <a:gd name="T33" fmla="*/ 2147483647 h 36"/>
              <a:gd name="T34" fmla="*/ 2147483647 w 66"/>
              <a:gd name="T35" fmla="*/ 2147483647 h 36"/>
              <a:gd name="T36" fmla="*/ 2147483647 w 66"/>
              <a:gd name="T37" fmla="*/ 2147483647 h 36"/>
              <a:gd name="T38" fmla="*/ 2147483647 w 66"/>
              <a:gd name="T39" fmla="*/ 2147483647 h 36"/>
              <a:gd name="T40" fmla="*/ 2147483647 w 66"/>
              <a:gd name="T41" fmla="*/ 2147483647 h 36"/>
              <a:gd name="T42" fmla="*/ 2147483647 w 66"/>
              <a:gd name="T43" fmla="*/ 2147483647 h 36"/>
              <a:gd name="T44" fmla="*/ 2147483647 w 66"/>
              <a:gd name="T45" fmla="*/ 2147483647 h 36"/>
              <a:gd name="T46" fmla="*/ 2147483647 w 66"/>
              <a:gd name="T47" fmla="*/ 2147483647 h 36"/>
              <a:gd name="T48" fmla="*/ 2147483647 w 66"/>
              <a:gd name="T49" fmla="*/ 2147483647 h 36"/>
              <a:gd name="T50" fmla="*/ 2147483647 w 66"/>
              <a:gd name="T51" fmla="*/ 2147483647 h 36"/>
              <a:gd name="T52" fmla="*/ 2147483647 w 66"/>
              <a:gd name="T53" fmla="*/ 2147483647 h 36"/>
              <a:gd name="T54" fmla="*/ 2147483647 w 66"/>
              <a:gd name="T55" fmla="*/ 2147483647 h 36"/>
              <a:gd name="T56" fmla="*/ 2147483647 w 66"/>
              <a:gd name="T57" fmla="*/ 2147483647 h 36"/>
              <a:gd name="T58" fmla="*/ 2147483647 w 66"/>
              <a:gd name="T59" fmla="*/ 2147483647 h 36"/>
              <a:gd name="T60" fmla="*/ 2147483647 w 66"/>
              <a:gd name="T61" fmla="*/ 2147483647 h 36"/>
              <a:gd name="T62" fmla="*/ 2147483647 w 66"/>
              <a:gd name="T63" fmla="*/ 2147483647 h 36"/>
              <a:gd name="T64" fmla="*/ 2147483647 w 66"/>
              <a:gd name="T65" fmla="*/ 2147483647 h 36"/>
              <a:gd name="T66" fmla="*/ 2147483647 w 66"/>
              <a:gd name="T67" fmla="*/ 2147483647 h 36"/>
              <a:gd name="T68" fmla="*/ 2147483647 w 66"/>
              <a:gd name="T69" fmla="*/ 2147483647 h 36"/>
              <a:gd name="T70" fmla="*/ 2147483647 w 66"/>
              <a:gd name="T71" fmla="*/ 2147483647 h 36"/>
              <a:gd name="T72" fmla="*/ 2147483647 w 66"/>
              <a:gd name="T73" fmla="*/ 2147483647 h 36"/>
              <a:gd name="T74" fmla="*/ 2147483647 w 66"/>
              <a:gd name="T75" fmla="*/ 2147483647 h 36"/>
              <a:gd name="T76" fmla="*/ 2147483647 w 66"/>
              <a:gd name="T77" fmla="*/ 2147483647 h 36"/>
              <a:gd name="T78" fmla="*/ 2147483647 w 66"/>
              <a:gd name="T79" fmla="*/ 2147483647 h 36"/>
              <a:gd name="T80" fmla="*/ 2147483647 w 66"/>
              <a:gd name="T81" fmla="*/ 2147483647 h 36"/>
              <a:gd name="T82" fmla="*/ 2147483647 w 66"/>
              <a:gd name="T83" fmla="*/ 2147483647 h 36"/>
              <a:gd name="T84" fmla="*/ 2147483647 w 66"/>
              <a:gd name="T85" fmla="*/ 2147483647 h 36"/>
              <a:gd name="T86" fmla="*/ 2147483647 w 66"/>
              <a:gd name="T87" fmla="*/ 0 h 36"/>
              <a:gd name="T88" fmla="*/ 2147483647 w 66"/>
              <a:gd name="T89" fmla="*/ 0 h 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6"/>
              <a:gd name="T136" fmla="*/ 0 h 36"/>
              <a:gd name="T137" fmla="*/ 66 w 66"/>
              <a:gd name="T138" fmla="*/ 36 h 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6" h="36">
                <a:moveTo>
                  <a:pt x="66" y="0"/>
                </a:moveTo>
                <a:lnTo>
                  <a:pt x="65" y="1"/>
                </a:lnTo>
                <a:lnTo>
                  <a:pt x="63" y="1"/>
                </a:lnTo>
                <a:lnTo>
                  <a:pt x="62" y="1"/>
                </a:lnTo>
                <a:lnTo>
                  <a:pt x="59" y="3"/>
                </a:lnTo>
                <a:lnTo>
                  <a:pt x="56" y="4"/>
                </a:lnTo>
                <a:lnTo>
                  <a:pt x="55" y="4"/>
                </a:lnTo>
                <a:lnTo>
                  <a:pt x="54" y="4"/>
                </a:lnTo>
                <a:lnTo>
                  <a:pt x="52" y="4"/>
                </a:lnTo>
                <a:lnTo>
                  <a:pt x="51" y="6"/>
                </a:lnTo>
                <a:lnTo>
                  <a:pt x="49" y="6"/>
                </a:lnTo>
                <a:lnTo>
                  <a:pt x="31" y="4"/>
                </a:lnTo>
                <a:lnTo>
                  <a:pt x="31" y="6"/>
                </a:lnTo>
                <a:lnTo>
                  <a:pt x="30" y="6"/>
                </a:lnTo>
                <a:lnTo>
                  <a:pt x="29" y="7"/>
                </a:lnTo>
                <a:lnTo>
                  <a:pt x="27" y="7"/>
                </a:lnTo>
                <a:lnTo>
                  <a:pt x="26" y="8"/>
                </a:lnTo>
                <a:lnTo>
                  <a:pt x="25" y="10"/>
                </a:lnTo>
                <a:lnTo>
                  <a:pt x="23" y="11"/>
                </a:lnTo>
                <a:lnTo>
                  <a:pt x="22" y="14"/>
                </a:lnTo>
                <a:lnTo>
                  <a:pt x="20" y="15"/>
                </a:lnTo>
                <a:lnTo>
                  <a:pt x="19" y="17"/>
                </a:lnTo>
                <a:lnTo>
                  <a:pt x="18" y="18"/>
                </a:lnTo>
                <a:lnTo>
                  <a:pt x="18" y="19"/>
                </a:lnTo>
                <a:lnTo>
                  <a:pt x="16" y="21"/>
                </a:lnTo>
                <a:lnTo>
                  <a:pt x="15" y="22"/>
                </a:lnTo>
                <a:lnTo>
                  <a:pt x="13" y="24"/>
                </a:lnTo>
                <a:lnTo>
                  <a:pt x="11" y="26"/>
                </a:lnTo>
                <a:lnTo>
                  <a:pt x="9" y="28"/>
                </a:lnTo>
                <a:lnTo>
                  <a:pt x="9" y="29"/>
                </a:lnTo>
                <a:lnTo>
                  <a:pt x="2" y="35"/>
                </a:lnTo>
                <a:lnTo>
                  <a:pt x="2" y="36"/>
                </a:lnTo>
                <a:lnTo>
                  <a:pt x="1" y="36"/>
                </a:lnTo>
                <a:lnTo>
                  <a:pt x="0" y="36"/>
                </a:lnTo>
                <a:lnTo>
                  <a:pt x="1" y="36"/>
                </a:lnTo>
                <a:lnTo>
                  <a:pt x="1" y="35"/>
                </a:lnTo>
                <a:lnTo>
                  <a:pt x="2" y="35"/>
                </a:lnTo>
                <a:lnTo>
                  <a:pt x="4" y="33"/>
                </a:lnTo>
                <a:lnTo>
                  <a:pt x="5" y="33"/>
                </a:lnTo>
                <a:lnTo>
                  <a:pt x="5" y="32"/>
                </a:lnTo>
                <a:lnTo>
                  <a:pt x="8" y="29"/>
                </a:lnTo>
                <a:lnTo>
                  <a:pt x="9" y="28"/>
                </a:lnTo>
                <a:lnTo>
                  <a:pt x="11" y="26"/>
                </a:lnTo>
                <a:lnTo>
                  <a:pt x="13" y="24"/>
                </a:lnTo>
                <a:lnTo>
                  <a:pt x="15" y="22"/>
                </a:lnTo>
                <a:lnTo>
                  <a:pt x="15" y="21"/>
                </a:lnTo>
                <a:lnTo>
                  <a:pt x="16" y="19"/>
                </a:lnTo>
                <a:lnTo>
                  <a:pt x="18" y="18"/>
                </a:lnTo>
                <a:lnTo>
                  <a:pt x="19" y="17"/>
                </a:lnTo>
                <a:lnTo>
                  <a:pt x="22" y="14"/>
                </a:lnTo>
                <a:lnTo>
                  <a:pt x="22" y="13"/>
                </a:lnTo>
                <a:lnTo>
                  <a:pt x="23" y="11"/>
                </a:lnTo>
                <a:lnTo>
                  <a:pt x="25" y="10"/>
                </a:lnTo>
                <a:lnTo>
                  <a:pt x="27" y="6"/>
                </a:lnTo>
                <a:lnTo>
                  <a:pt x="29" y="6"/>
                </a:lnTo>
                <a:lnTo>
                  <a:pt x="30" y="4"/>
                </a:lnTo>
                <a:lnTo>
                  <a:pt x="31" y="4"/>
                </a:lnTo>
                <a:lnTo>
                  <a:pt x="49" y="4"/>
                </a:lnTo>
                <a:lnTo>
                  <a:pt x="51" y="4"/>
                </a:lnTo>
                <a:lnTo>
                  <a:pt x="52" y="4"/>
                </a:lnTo>
                <a:lnTo>
                  <a:pt x="54" y="4"/>
                </a:lnTo>
                <a:lnTo>
                  <a:pt x="55" y="4"/>
                </a:lnTo>
                <a:lnTo>
                  <a:pt x="58" y="3"/>
                </a:lnTo>
                <a:lnTo>
                  <a:pt x="59" y="1"/>
                </a:lnTo>
                <a:lnTo>
                  <a:pt x="61" y="1"/>
                </a:lnTo>
                <a:lnTo>
                  <a:pt x="63" y="0"/>
                </a:lnTo>
                <a:lnTo>
                  <a:pt x="65" y="0"/>
                </a:lnTo>
                <a:lnTo>
                  <a:pt x="66" y="0"/>
                </a:lnTo>
                <a:close/>
              </a:path>
            </a:pathLst>
          </a:custGeom>
          <a:solidFill>
            <a:srgbClr val="1F1A17"/>
          </a:solidFill>
          <a:ln w="9525">
            <a:noFill/>
            <a:round/>
            <a:headEnd/>
            <a:tailEnd/>
          </a:ln>
        </p:spPr>
        <p:txBody>
          <a:bodyPr/>
          <a:lstStyle/>
          <a:p>
            <a:endParaRPr lang="en-US">
              <a:latin typeface="Arial" pitchFamily="34" charset="0"/>
              <a:cs typeface="Arial" pitchFamily="34" charset="0"/>
            </a:endParaRPr>
          </a:p>
        </p:txBody>
      </p:sp>
      <p:sp>
        <p:nvSpPr>
          <p:cNvPr id="66619" name="Freeform 57"/>
          <p:cNvSpPr>
            <a:spLocks/>
          </p:cNvSpPr>
          <p:nvPr/>
        </p:nvSpPr>
        <p:spPr bwMode="auto">
          <a:xfrm>
            <a:off x="2668590" y="4818874"/>
            <a:ext cx="174625" cy="292010"/>
          </a:xfrm>
          <a:custGeom>
            <a:avLst/>
            <a:gdLst>
              <a:gd name="T0" fmla="*/ 2147483647 w 98"/>
              <a:gd name="T1" fmla="*/ 2147483647 h 132"/>
              <a:gd name="T2" fmla="*/ 2147483647 w 98"/>
              <a:gd name="T3" fmla="*/ 0 h 132"/>
              <a:gd name="T4" fmla="*/ 2147483647 w 98"/>
              <a:gd name="T5" fmla="*/ 0 h 132"/>
              <a:gd name="T6" fmla="*/ 0 w 98"/>
              <a:gd name="T7" fmla="*/ 2147483647 h 132"/>
              <a:gd name="T8" fmla="*/ 2147483647 w 98"/>
              <a:gd name="T9" fmla="*/ 2147483647 h 132"/>
              <a:gd name="T10" fmla="*/ 2147483647 w 98"/>
              <a:gd name="T11" fmla="*/ 2147483647 h 132"/>
              <a:gd name="T12" fmla="*/ 2147483647 w 98"/>
              <a:gd name="T13" fmla="*/ 2147483647 h 132"/>
              <a:gd name="T14" fmla="*/ 2147483647 w 98"/>
              <a:gd name="T15" fmla="*/ 2147483647 h 132"/>
              <a:gd name="T16" fmla="*/ 2147483647 w 98"/>
              <a:gd name="T17" fmla="*/ 2147483647 h 132"/>
              <a:gd name="T18" fmla="*/ 2147483647 w 98"/>
              <a:gd name="T19" fmla="*/ 2147483647 h 132"/>
              <a:gd name="T20" fmla="*/ 2147483647 w 98"/>
              <a:gd name="T21" fmla="*/ 2147483647 h 132"/>
              <a:gd name="T22" fmla="*/ 2147483647 w 98"/>
              <a:gd name="T23" fmla="*/ 2147483647 h 132"/>
              <a:gd name="T24" fmla="*/ 2147483647 w 98"/>
              <a:gd name="T25" fmla="*/ 2147483647 h 132"/>
              <a:gd name="T26" fmla="*/ 2147483647 w 98"/>
              <a:gd name="T27" fmla="*/ 2147483647 h 132"/>
              <a:gd name="T28" fmla="*/ 2147483647 w 98"/>
              <a:gd name="T29" fmla="*/ 2147483647 h 132"/>
              <a:gd name="T30" fmla="*/ 2147483647 w 98"/>
              <a:gd name="T31" fmla="*/ 2147483647 h 132"/>
              <a:gd name="T32" fmla="*/ 2147483647 w 98"/>
              <a:gd name="T33" fmla="*/ 2147483647 h 132"/>
              <a:gd name="T34" fmla="*/ 2147483647 w 98"/>
              <a:gd name="T35" fmla="*/ 2147483647 h 132"/>
              <a:gd name="T36" fmla="*/ 2147483647 w 98"/>
              <a:gd name="T37" fmla="*/ 2147483647 h 132"/>
              <a:gd name="T38" fmla="*/ 2147483647 w 98"/>
              <a:gd name="T39" fmla="*/ 2147483647 h 132"/>
              <a:gd name="T40" fmla="*/ 2147483647 w 98"/>
              <a:gd name="T41" fmla="*/ 2147483647 h 132"/>
              <a:gd name="T42" fmla="*/ 2147483647 w 98"/>
              <a:gd name="T43" fmla="*/ 2147483647 h 1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8"/>
              <a:gd name="T67" fmla="*/ 0 h 132"/>
              <a:gd name="T68" fmla="*/ 98 w 98"/>
              <a:gd name="T69" fmla="*/ 132 h 1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8" h="132">
                <a:moveTo>
                  <a:pt x="98" y="20"/>
                </a:moveTo>
                <a:lnTo>
                  <a:pt x="18" y="0"/>
                </a:lnTo>
                <a:lnTo>
                  <a:pt x="10" y="0"/>
                </a:lnTo>
                <a:lnTo>
                  <a:pt x="0" y="93"/>
                </a:lnTo>
                <a:lnTo>
                  <a:pt x="2" y="94"/>
                </a:lnTo>
                <a:lnTo>
                  <a:pt x="3" y="96"/>
                </a:lnTo>
                <a:lnTo>
                  <a:pt x="5" y="96"/>
                </a:lnTo>
                <a:lnTo>
                  <a:pt x="10" y="100"/>
                </a:lnTo>
                <a:lnTo>
                  <a:pt x="12" y="101"/>
                </a:lnTo>
                <a:lnTo>
                  <a:pt x="14" y="103"/>
                </a:lnTo>
                <a:lnTo>
                  <a:pt x="20" y="106"/>
                </a:lnTo>
                <a:lnTo>
                  <a:pt x="21" y="108"/>
                </a:lnTo>
                <a:lnTo>
                  <a:pt x="24" y="110"/>
                </a:lnTo>
                <a:lnTo>
                  <a:pt x="28" y="111"/>
                </a:lnTo>
                <a:lnTo>
                  <a:pt x="28" y="112"/>
                </a:lnTo>
                <a:lnTo>
                  <a:pt x="30" y="112"/>
                </a:lnTo>
                <a:lnTo>
                  <a:pt x="31" y="112"/>
                </a:lnTo>
                <a:lnTo>
                  <a:pt x="31" y="114"/>
                </a:lnTo>
                <a:lnTo>
                  <a:pt x="70" y="132"/>
                </a:lnTo>
                <a:lnTo>
                  <a:pt x="88" y="130"/>
                </a:lnTo>
                <a:lnTo>
                  <a:pt x="98" y="20"/>
                </a:lnTo>
                <a:close/>
              </a:path>
            </a:pathLst>
          </a:custGeom>
          <a:solidFill>
            <a:srgbClr val="FFF500"/>
          </a:solidFill>
          <a:ln w="9525">
            <a:noFill/>
            <a:round/>
            <a:headEnd/>
            <a:tailEnd/>
          </a:ln>
        </p:spPr>
        <p:txBody>
          <a:bodyPr/>
          <a:lstStyle/>
          <a:p>
            <a:endParaRPr lang="en-US">
              <a:latin typeface="Arial" pitchFamily="34" charset="0"/>
              <a:cs typeface="Arial" pitchFamily="34" charset="0"/>
            </a:endParaRPr>
          </a:p>
        </p:txBody>
      </p:sp>
      <p:sp>
        <p:nvSpPr>
          <p:cNvPr id="66620" name="Freeform 58"/>
          <p:cNvSpPr>
            <a:spLocks/>
          </p:cNvSpPr>
          <p:nvPr/>
        </p:nvSpPr>
        <p:spPr bwMode="auto">
          <a:xfrm>
            <a:off x="2668588" y="4818874"/>
            <a:ext cx="150812" cy="292010"/>
          </a:xfrm>
          <a:custGeom>
            <a:avLst/>
            <a:gdLst>
              <a:gd name="T0" fmla="*/ 2147483647 w 84"/>
              <a:gd name="T1" fmla="*/ 2147483647 h 132"/>
              <a:gd name="T2" fmla="*/ 2147483647 w 84"/>
              <a:gd name="T3" fmla="*/ 0 h 132"/>
              <a:gd name="T4" fmla="*/ 0 w 84"/>
              <a:gd name="T5" fmla="*/ 2147483647 h 132"/>
              <a:gd name="T6" fmla="*/ 2147483647 w 84"/>
              <a:gd name="T7" fmla="*/ 2147483647 h 132"/>
              <a:gd name="T8" fmla="*/ 2147483647 w 84"/>
              <a:gd name="T9" fmla="*/ 2147483647 h 132"/>
              <a:gd name="T10" fmla="*/ 2147483647 w 84"/>
              <a:gd name="T11" fmla="*/ 2147483647 h 132"/>
              <a:gd name="T12" fmla="*/ 2147483647 w 84"/>
              <a:gd name="T13" fmla="*/ 2147483647 h 132"/>
              <a:gd name="T14" fmla="*/ 2147483647 w 84"/>
              <a:gd name="T15" fmla="*/ 2147483647 h 132"/>
              <a:gd name="T16" fmla="*/ 2147483647 w 84"/>
              <a:gd name="T17" fmla="*/ 2147483647 h 132"/>
              <a:gd name="T18" fmla="*/ 2147483647 w 84"/>
              <a:gd name="T19" fmla="*/ 2147483647 h 132"/>
              <a:gd name="T20" fmla="*/ 2147483647 w 84"/>
              <a:gd name="T21" fmla="*/ 2147483647 h 132"/>
              <a:gd name="T22" fmla="*/ 2147483647 w 84"/>
              <a:gd name="T23" fmla="*/ 2147483647 h 132"/>
              <a:gd name="T24" fmla="*/ 2147483647 w 84"/>
              <a:gd name="T25" fmla="*/ 2147483647 h 132"/>
              <a:gd name="T26" fmla="*/ 2147483647 w 84"/>
              <a:gd name="T27" fmla="*/ 2147483647 h 132"/>
              <a:gd name="T28" fmla="*/ 2147483647 w 84"/>
              <a:gd name="T29" fmla="*/ 2147483647 h 132"/>
              <a:gd name="T30" fmla="*/ 2147483647 w 84"/>
              <a:gd name="T31" fmla="*/ 2147483647 h 132"/>
              <a:gd name="T32" fmla="*/ 2147483647 w 84"/>
              <a:gd name="T33" fmla="*/ 2147483647 h 132"/>
              <a:gd name="T34" fmla="*/ 2147483647 w 84"/>
              <a:gd name="T35" fmla="*/ 2147483647 h 132"/>
              <a:gd name="T36" fmla="*/ 2147483647 w 84"/>
              <a:gd name="T37" fmla="*/ 2147483647 h 132"/>
              <a:gd name="T38" fmla="*/ 2147483647 w 84"/>
              <a:gd name="T39" fmla="*/ 2147483647 h 132"/>
              <a:gd name="T40" fmla="*/ 2147483647 w 84"/>
              <a:gd name="T41" fmla="*/ 2147483647 h 132"/>
              <a:gd name="T42" fmla="*/ 2147483647 w 84"/>
              <a:gd name="T43" fmla="*/ 2147483647 h 132"/>
              <a:gd name="T44" fmla="*/ 2147483647 w 84"/>
              <a:gd name="T45" fmla="*/ 2147483647 h 132"/>
              <a:gd name="T46" fmla="*/ 2147483647 w 84"/>
              <a:gd name="T47" fmla="*/ 2147483647 h 132"/>
              <a:gd name="T48" fmla="*/ 2147483647 w 84"/>
              <a:gd name="T49" fmla="*/ 2147483647 h 132"/>
              <a:gd name="T50" fmla="*/ 2147483647 w 84"/>
              <a:gd name="T51" fmla="*/ 2147483647 h 132"/>
              <a:gd name="T52" fmla="*/ 2147483647 w 84"/>
              <a:gd name="T53" fmla="*/ 2147483647 h 132"/>
              <a:gd name="T54" fmla="*/ 2147483647 w 84"/>
              <a:gd name="T55" fmla="*/ 2147483647 h 132"/>
              <a:gd name="T56" fmla="*/ 2147483647 w 84"/>
              <a:gd name="T57" fmla="*/ 2147483647 h 132"/>
              <a:gd name="T58" fmla="*/ 2147483647 w 84"/>
              <a:gd name="T59" fmla="*/ 2147483647 h 132"/>
              <a:gd name="T60" fmla="*/ 2147483647 w 84"/>
              <a:gd name="T61" fmla="*/ 2147483647 h 1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
              <a:gd name="T94" fmla="*/ 0 h 132"/>
              <a:gd name="T95" fmla="*/ 84 w 84"/>
              <a:gd name="T96" fmla="*/ 132 h 1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 h="132">
                <a:moveTo>
                  <a:pt x="84" y="20"/>
                </a:moveTo>
                <a:lnTo>
                  <a:pt x="10" y="0"/>
                </a:lnTo>
                <a:lnTo>
                  <a:pt x="0" y="93"/>
                </a:lnTo>
                <a:lnTo>
                  <a:pt x="2" y="94"/>
                </a:lnTo>
                <a:lnTo>
                  <a:pt x="5" y="96"/>
                </a:lnTo>
                <a:lnTo>
                  <a:pt x="6" y="99"/>
                </a:lnTo>
                <a:lnTo>
                  <a:pt x="9" y="99"/>
                </a:lnTo>
                <a:lnTo>
                  <a:pt x="10" y="101"/>
                </a:lnTo>
                <a:lnTo>
                  <a:pt x="13" y="103"/>
                </a:lnTo>
                <a:lnTo>
                  <a:pt x="14" y="104"/>
                </a:lnTo>
                <a:lnTo>
                  <a:pt x="18" y="106"/>
                </a:lnTo>
                <a:lnTo>
                  <a:pt x="21" y="107"/>
                </a:lnTo>
                <a:lnTo>
                  <a:pt x="24" y="110"/>
                </a:lnTo>
                <a:lnTo>
                  <a:pt x="25" y="110"/>
                </a:lnTo>
                <a:lnTo>
                  <a:pt x="28" y="111"/>
                </a:lnTo>
                <a:lnTo>
                  <a:pt x="30" y="112"/>
                </a:lnTo>
                <a:lnTo>
                  <a:pt x="32" y="114"/>
                </a:lnTo>
                <a:lnTo>
                  <a:pt x="36" y="117"/>
                </a:lnTo>
                <a:lnTo>
                  <a:pt x="39" y="117"/>
                </a:lnTo>
                <a:lnTo>
                  <a:pt x="41" y="118"/>
                </a:lnTo>
                <a:lnTo>
                  <a:pt x="43" y="119"/>
                </a:lnTo>
                <a:lnTo>
                  <a:pt x="45" y="121"/>
                </a:lnTo>
                <a:lnTo>
                  <a:pt x="48" y="122"/>
                </a:lnTo>
                <a:lnTo>
                  <a:pt x="50" y="122"/>
                </a:lnTo>
                <a:lnTo>
                  <a:pt x="55" y="125"/>
                </a:lnTo>
                <a:lnTo>
                  <a:pt x="57" y="126"/>
                </a:lnTo>
                <a:lnTo>
                  <a:pt x="59" y="128"/>
                </a:lnTo>
                <a:lnTo>
                  <a:pt x="61" y="128"/>
                </a:lnTo>
                <a:lnTo>
                  <a:pt x="66" y="130"/>
                </a:lnTo>
                <a:lnTo>
                  <a:pt x="71" y="132"/>
                </a:lnTo>
                <a:lnTo>
                  <a:pt x="84" y="20"/>
                </a:lnTo>
                <a:close/>
              </a:path>
            </a:pathLst>
          </a:custGeom>
          <a:solidFill>
            <a:srgbClr val="607787"/>
          </a:solidFill>
          <a:ln w="9525">
            <a:noFill/>
            <a:round/>
            <a:headEnd/>
            <a:tailEnd/>
          </a:ln>
        </p:spPr>
        <p:txBody>
          <a:bodyPr/>
          <a:lstStyle/>
          <a:p>
            <a:endParaRPr lang="en-US">
              <a:latin typeface="Arial" pitchFamily="34" charset="0"/>
              <a:cs typeface="Arial" pitchFamily="34" charset="0"/>
            </a:endParaRPr>
          </a:p>
        </p:txBody>
      </p:sp>
      <p:sp>
        <p:nvSpPr>
          <p:cNvPr id="66621" name="Freeform 59"/>
          <p:cNvSpPr>
            <a:spLocks/>
          </p:cNvSpPr>
          <p:nvPr/>
        </p:nvSpPr>
        <p:spPr bwMode="auto">
          <a:xfrm>
            <a:off x="2795590" y="4859079"/>
            <a:ext cx="47625" cy="251805"/>
          </a:xfrm>
          <a:custGeom>
            <a:avLst/>
            <a:gdLst>
              <a:gd name="T0" fmla="*/ 2147483647 w 27"/>
              <a:gd name="T1" fmla="*/ 2147483647 h 114"/>
              <a:gd name="T2" fmla="*/ 2147483647 w 27"/>
              <a:gd name="T3" fmla="*/ 0 h 114"/>
              <a:gd name="T4" fmla="*/ 0 w 27"/>
              <a:gd name="T5" fmla="*/ 2147483647 h 114"/>
              <a:gd name="T6" fmla="*/ 2147483647 w 27"/>
              <a:gd name="T7" fmla="*/ 2147483647 h 114"/>
              <a:gd name="T8" fmla="*/ 2147483647 w 27"/>
              <a:gd name="T9" fmla="*/ 2147483647 h 114"/>
              <a:gd name="T10" fmla="*/ 0 60000 65536"/>
              <a:gd name="T11" fmla="*/ 0 60000 65536"/>
              <a:gd name="T12" fmla="*/ 0 60000 65536"/>
              <a:gd name="T13" fmla="*/ 0 60000 65536"/>
              <a:gd name="T14" fmla="*/ 0 60000 65536"/>
              <a:gd name="T15" fmla="*/ 0 w 27"/>
              <a:gd name="T16" fmla="*/ 0 h 114"/>
              <a:gd name="T17" fmla="*/ 27 w 27"/>
              <a:gd name="T18" fmla="*/ 114 h 114"/>
            </a:gdLst>
            <a:ahLst/>
            <a:cxnLst>
              <a:cxn ang="T10">
                <a:pos x="T0" y="T1"/>
              </a:cxn>
              <a:cxn ang="T11">
                <a:pos x="T2" y="T3"/>
              </a:cxn>
              <a:cxn ang="T12">
                <a:pos x="T4" y="T5"/>
              </a:cxn>
              <a:cxn ang="T13">
                <a:pos x="T6" y="T7"/>
              </a:cxn>
              <a:cxn ang="T14">
                <a:pos x="T8" y="T9"/>
              </a:cxn>
            </a:cxnLst>
            <a:rect l="T15" t="T16" r="T17" b="T18"/>
            <a:pathLst>
              <a:path w="27" h="114">
                <a:moveTo>
                  <a:pt x="27" y="2"/>
                </a:moveTo>
                <a:lnTo>
                  <a:pt x="13" y="0"/>
                </a:lnTo>
                <a:lnTo>
                  <a:pt x="0" y="114"/>
                </a:lnTo>
                <a:lnTo>
                  <a:pt x="17" y="112"/>
                </a:lnTo>
                <a:lnTo>
                  <a:pt x="27" y="2"/>
                </a:lnTo>
                <a:close/>
              </a:path>
            </a:pathLst>
          </a:custGeom>
          <a:solidFill>
            <a:srgbClr val="35383A"/>
          </a:solidFill>
          <a:ln w="9525">
            <a:noFill/>
            <a:round/>
            <a:headEnd/>
            <a:tailEnd/>
          </a:ln>
        </p:spPr>
        <p:txBody>
          <a:bodyPr/>
          <a:lstStyle/>
          <a:p>
            <a:endParaRPr lang="en-US">
              <a:latin typeface="Arial" pitchFamily="34" charset="0"/>
              <a:cs typeface="Arial" pitchFamily="34" charset="0"/>
            </a:endParaRPr>
          </a:p>
        </p:txBody>
      </p:sp>
      <p:sp>
        <p:nvSpPr>
          <p:cNvPr id="66622" name="Freeform 60"/>
          <p:cNvSpPr>
            <a:spLocks/>
          </p:cNvSpPr>
          <p:nvPr/>
        </p:nvSpPr>
        <p:spPr bwMode="auto">
          <a:xfrm>
            <a:off x="2808288" y="4859079"/>
            <a:ext cx="25400" cy="103684"/>
          </a:xfrm>
          <a:custGeom>
            <a:avLst/>
            <a:gdLst>
              <a:gd name="T0" fmla="*/ 0 w 14"/>
              <a:gd name="T1" fmla="*/ 2147483647 h 47"/>
              <a:gd name="T2" fmla="*/ 2147483647 w 14"/>
              <a:gd name="T3" fmla="*/ 2147483647 h 47"/>
              <a:gd name="T4" fmla="*/ 2147483647 w 14"/>
              <a:gd name="T5" fmla="*/ 0 h 47"/>
              <a:gd name="T6" fmla="*/ 0 w 14"/>
              <a:gd name="T7" fmla="*/ 2147483647 h 47"/>
              <a:gd name="T8" fmla="*/ 0 60000 65536"/>
              <a:gd name="T9" fmla="*/ 0 60000 65536"/>
              <a:gd name="T10" fmla="*/ 0 60000 65536"/>
              <a:gd name="T11" fmla="*/ 0 60000 65536"/>
              <a:gd name="T12" fmla="*/ 0 w 14"/>
              <a:gd name="T13" fmla="*/ 0 h 47"/>
              <a:gd name="T14" fmla="*/ 14 w 14"/>
              <a:gd name="T15" fmla="*/ 47 h 47"/>
            </a:gdLst>
            <a:ahLst/>
            <a:cxnLst>
              <a:cxn ang="T8">
                <a:pos x="T0" y="T1"/>
              </a:cxn>
              <a:cxn ang="T9">
                <a:pos x="T2" y="T3"/>
              </a:cxn>
              <a:cxn ang="T10">
                <a:pos x="T4" y="T5"/>
              </a:cxn>
              <a:cxn ang="T11">
                <a:pos x="T6" y="T7"/>
              </a:cxn>
            </a:cxnLst>
            <a:rect l="T12" t="T13" r="T14" b="T15"/>
            <a:pathLst>
              <a:path w="14" h="47">
                <a:moveTo>
                  <a:pt x="0" y="47"/>
                </a:moveTo>
                <a:lnTo>
                  <a:pt x="14" y="2"/>
                </a:lnTo>
                <a:lnTo>
                  <a:pt x="6" y="0"/>
                </a:lnTo>
                <a:lnTo>
                  <a:pt x="0" y="47"/>
                </a:lnTo>
                <a:close/>
              </a:path>
            </a:pathLst>
          </a:custGeom>
          <a:solidFill>
            <a:srgbClr val="6E7579"/>
          </a:solidFill>
          <a:ln w="9525">
            <a:noFill/>
            <a:round/>
            <a:headEnd/>
            <a:tailEnd/>
          </a:ln>
        </p:spPr>
        <p:txBody>
          <a:bodyPr/>
          <a:lstStyle/>
          <a:p>
            <a:endParaRPr lang="en-US">
              <a:latin typeface="Arial" pitchFamily="34" charset="0"/>
              <a:cs typeface="Arial" pitchFamily="34" charset="0"/>
            </a:endParaRPr>
          </a:p>
        </p:txBody>
      </p:sp>
      <p:sp>
        <p:nvSpPr>
          <p:cNvPr id="66624" name="Freeform 62"/>
          <p:cNvSpPr>
            <a:spLocks/>
          </p:cNvSpPr>
          <p:nvPr/>
        </p:nvSpPr>
        <p:spPr bwMode="auto">
          <a:xfrm>
            <a:off x="2724152" y="4833688"/>
            <a:ext cx="119063" cy="139657"/>
          </a:xfrm>
          <a:custGeom>
            <a:avLst/>
            <a:gdLst>
              <a:gd name="T0" fmla="*/ 2147483647 w 67"/>
              <a:gd name="T1" fmla="*/ 0 h 63"/>
              <a:gd name="T2" fmla="*/ 2147483647 w 67"/>
              <a:gd name="T3" fmla="*/ 0 h 63"/>
              <a:gd name="T4" fmla="*/ 0 w 67"/>
              <a:gd name="T5" fmla="*/ 2147483647 h 63"/>
              <a:gd name="T6" fmla="*/ 2147483647 w 67"/>
              <a:gd name="T7" fmla="*/ 2147483647 h 63"/>
              <a:gd name="T8" fmla="*/ 2147483647 w 67"/>
              <a:gd name="T9" fmla="*/ 2147483647 h 63"/>
              <a:gd name="T10" fmla="*/ 2147483647 w 67"/>
              <a:gd name="T11" fmla="*/ 2147483647 h 63"/>
              <a:gd name="T12" fmla="*/ 2147483647 w 67"/>
              <a:gd name="T13" fmla="*/ 2147483647 h 63"/>
              <a:gd name="T14" fmla="*/ 2147483647 w 67"/>
              <a:gd name="T15" fmla="*/ 2147483647 h 63"/>
              <a:gd name="T16" fmla="*/ 2147483647 w 67"/>
              <a:gd name="T17" fmla="*/ 2147483647 h 63"/>
              <a:gd name="T18" fmla="*/ 2147483647 w 67"/>
              <a:gd name="T19" fmla="*/ 2147483647 h 63"/>
              <a:gd name="T20" fmla="*/ 2147483647 w 67"/>
              <a:gd name="T21" fmla="*/ 2147483647 h 63"/>
              <a:gd name="T22" fmla="*/ 2147483647 w 67"/>
              <a:gd name="T23" fmla="*/ 2147483647 h 63"/>
              <a:gd name="T24" fmla="*/ 2147483647 w 67"/>
              <a:gd name="T25" fmla="*/ 2147483647 h 63"/>
              <a:gd name="T26" fmla="*/ 2147483647 w 67"/>
              <a:gd name="T27" fmla="*/ 2147483647 h 63"/>
              <a:gd name="T28" fmla="*/ 2147483647 w 67"/>
              <a:gd name="T29" fmla="*/ 2147483647 h 63"/>
              <a:gd name="T30" fmla="*/ 2147483647 w 67"/>
              <a:gd name="T31" fmla="*/ 2147483647 h 63"/>
              <a:gd name="T32" fmla="*/ 2147483647 w 67"/>
              <a:gd name="T33" fmla="*/ 2147483647 h 63"/>
              <a:gd name="T34" fmla="*/ 2147483647 w 67"/>
              <a:gd name="T35" fmla="*/ 2147483647 h 63"/>
              <a:gd name="T36" fmla="*/ 2147483647 w 67"/>
              <a:gd name="T37" fmla="*/ 2147483647 h 63"/>
              <a:gd name="T38" fmla="*/ 2147483647 w 67"/>
              <a:gd name="T39" fmla="*/ 2147483647 h 63"/>
              <a:gd name="T40" fmla="*/ 2147483647 w 67"/>
              <a:gd name="T41" fmla="*/ 2147483647 h 63"/>
              <a:gd name="T42" fmla="*/ 2147483647 w 67"/>
              <a:gd name="T43" fmla="*/ 2147483647 h 63"/>
              <a:gd name="T44" fmla="*/ 2147483647 w 67"/>
              <a:gd name="T45" fmla="*/ 0 h 6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7"/>
              <a:gd name="T70" fmla="*/ 0 h 63"/>
              <a:gd name="T71" fmla="*/ 67 w 67"/>
              <a:gd name="T72" fmla="*/ 63 h 6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7" h="63">
                <a:moveTo>
                  <a:pt x="15" y="0"/>
                </a:moveTo>
                <a:lnTo>
                  <a:pt x="1" y="0"/>
                </a:lnTo>
                <a:lnTo>
                  <a:pt x="0" y="3"/>
                </a:lnTo>
                <a:lnTo>
                  <a:pt x="1" y="11"/>
                </a:lnTo>
                <a:lnTo>
                  <a:pt x="39" y="22"/>
                </a:lnTo>
                <a:lnTo>
                  <a:pt x="36" y="60"/>
                </a:lnTo>
                <a:lnTo>
                  <a:pt x="40" y="63"/>
                </a:lnTo>
                <a:lnTo>
                  <a:pt x="42" y="63"/>
                </a:lnTo>
                <a:lnTo>
                  <a:pt x="43" y="63"/>
                </a:lnTo>
                <a:lnTo>
                  <a:pt x="44" y="63"/>
                </a:lnTo>
                <a:lnTo>
                  <a:pt x="44" y="61"/>
                </a:lnTo>
                <a:lnTo>
                  <a:pt x="46" y="61"/>
                </a:lnTo>
                <a:lnTo>
                  <a:pt x="46" y="60"/>
                </a:lnTo>
                <a:lnTo>
                  <a:pt x="47" y="60"/>
                </a:lnTo>
                <a:lnTo>
                  <a:pt x="51" y="13"/>
                </a:lnTo>
                <a:lnTo>
                  <a:pt x="67" y="13"/>
                </a:lnTo>
                <a:lnTo>
                  <a:pt x="15" y="0"/>
                </a:lnTo>
                <a:close/>
              </a:path>
            </a:pathLst>
          </a:custGeom>
          <a:solidFill>
            <a:srgbClr val="A0AEB9"/>
          </a:solidFill>
          <a:ln w="9525">
            <a:noFill/>
            <a:round/>
            <a:headEnd/>
            <a:tailEnd/>
          </a:ln>
        </p:spPr>
        <p:txBody>
          <a:bodyPr/>
          <a:lstStyle/>
          <a:p>
            <a:endParaRPr lang="en-US">
              <a:latin typeface="Arial" pitchFamily="34" charset="0"/>
              <a:cs typeface="Arial" pitchFamily="34" charset="0"/>
            </a:endParaRPr>
          </a:p>
        </p:txBody>
      </p:sp>
      <p:sp>
        <p:nvSpPr>
          <p:cNvPr id="66625" name="Freeform 63"/>
          <p:cNvSpPr>
            <a:spLocks noEditPoints="1"/>
          </p:cNvSpPr>
          <p:nvPr/>
        </p:nvSpPr>
        <p:spPr bwMode="auto">
          <a:xfrm>
            <a:off x="2724152" y="4833688"/>
            <a:ext cx="119063" cy="139657"/>
          </a:xfrm>
          <a:custGeom>
            <a:avLst/>
            <a:gdLst>
              <a:gd name="T0" fmla="*/ 2147483647 w 67"/>
              <a:gd name="T1" fmla="*/ 0 h 63"/>
              <a:gd name="T2" fmla="*/ 2147483647 w 67"/>
              <a:gd name="T3" fmla="*/ 2147483647 h 63"/>
              <a:gd name="T4" fmla="*/ 0 w 67"/>
              <a:gd name="T5" fmla="*/ 2147483647 h 63"/>
              <a:gd name="T6" fmla="*/ 2147483647 w 67"/>
              <a:gd name="T7" fmla="*/ 2147483647 h 63"/>
              <a:gd name="T8" fmla="*/ 2147483647 w 67"/>
              <a:gd name="T9" fmla="*/ 2147483647 h 63"/>
              <a:gd name="T10" fmla="*/ 2147483647 w 67"/>
              <a:gd name="T11" fmla="*/ 2147483647 h 63"/>
              <a:gd name="T12" fmla="*/ 2147483647 w 67"/>
              <a:gd name="T13" fmla="*/ 2147483647 h 63"/>
              <a:gd name="T14" fmla="*/ 2147483647 w 67"/>
              <a:gd name="T15" fmla="*/ 2147483647 h 63"/>
              <a:gd name="T16" fmla="*/ 2147483647 w 67"/>
              <a:gd name="T17" fmla="*/ 2147483647 h 63"/>
              <a:gd name="T18" fmla="*/ 2147483647 w 67"/>
              <a:gd name="T19" fmla="*/ 2147483647 h 63"/>
              <a:gd name="T20" fmla="*/ 2147483647 w 67"/>
              <a:gd name="T21" fmla="*/ 2147483647 h 63"/>
              <a:gd name="T22" fmla="*/ 2147483647 w 67"/>
              <a:gd name="T23" fmla="*/ 2147483647 h 63"/>
              <a:gd name="T24" fmla="*/ 2147483647 w 67"/>
              <a:gd name="T25" fmla="*/ 2147483647 h 63"/>
              <a:gd name="T26" fmla="*/ 2147483647 w 67"/>
              <a:gd name="T27" fmla="*/ 2147483647 h 63"/>
              <a:gd name="T28" fmla="*/ 2147483647 w 67"/>
              <a:gd name="T29" fmla="*/ 2147483647 h 63"/>
              <a:gd name="T30" fmla="*/ 2147483647 w 67"/>
              <a:gd name="T31" fmla="*/ 2147483647 h 63"/>
              <a:gd name="T32" fmla="*/ 2147483647 w 67"/>
              <a:gd name="T33" fmla="*/ 2147483647 h 63"/>
              <a:gd name="T34" fmla="*/ 2147483647 w 67"/>
              <a:gd name="T35" fmla="*/ 2147483647 h 63"/>
              <a:gd name="T36" fmla="*/ 2147483647 w 67"/>
              <a:gd name="T37" fmla="*/ 2147483647 h 63"/>
              <a:gd name="T38" fmla="*/ 2147483647 w 67"/>
              <a:gd name="T39" fmla="*/ 2147483647 h 63"/>
              <a:gd name="T40" fmla="*/ 2147483647 w 67"/>
              <a:gd name="T41" fmla="*/ 2147483647 h 63"/>
              <a:gd name="T42" fmla="*/ 2147483647 w 67"/>
              <a:gd name="T43" fmla="*/ 2147483647 h 63"/>
              <a:gd name="T44" fmla="*/ 2147483647 w 67"/>
              <a:gd name="T45" fmla="*/ 2147483647 h 63"/>
              <a:gd name="T46" fmla="*/ 2147483647 w 67"/>
              <a:gd name="T47" fmla="*/ 2147483647 h 63"/>
              <a:gd name="T48" fmla="*/ 2147483647 w 67"/>
              <a:gd name="T49" fmla="*/ 2147483647 h 63"/>
              <a:gd name="T50" fmla="*/ 2147483647 w 67"/>
              <a:gd name="T51" fmla="*/ 2147483647 h 63"/>
              <a:gd name="T52" fmla="*/ 2147483647 w 67"/>
              <a:gd name="T53" fmla="*/ 2147483647 h 63"/>
              <a:gd name="T54" fmla="*/ 2147483647 w 67"/>
              <a:gd name="T55" fmla="*/ 2147483647 h 63"/>
              <a:gd name="T56" fmla="*/ 2147483647 w 67"/>
              <a:gd name="T57" fmla="*/ 2147483647 h 63"/>
              <a:gd name="T58" fmla="*/ 2147483647 w 67"/>
              <a:gd name="T59" fmla="*/ 2147483647 h 63"/>
              <a:gd name="T60" fmla="*/ 2147483647 w 67"/>
              <a:gd name="T61" fmla="*/ 2147483647 h 63"/>
              <a:gd name="T62" fmla="*/ 2147483647 w 67"/>
              <a:gd name="T63" fmla="*/ 2147483647 h 63"/>
              <a:gd name="T64" fmla="*/ 2147483647 w 67"/>
              <a:gd name="T65" fmla="*/ 2147483647 h 63"/>
              <a:gd name="T66" fmla="*/ 2147483647 w 67"/>
              <a:gd name="T67" fmla="*/ 0 h 63"/>
              <a:gd name="T68" fmla="*/ 2147483647 w 67"/>
              <a:gd name="T69" fmla="*/ 2147483647 h 63"/>
              <a:gd name="T70" fmla="*/ 2147483647 w 67"/>
              <a:gd name="T71" fmla="*/ 2147483647 h 63"/>
              <a:gd name="T72" fmla="*/ 2147483647 w 67"/>
              <a:gd name="T73" fmla="*/ 2147483647 h 63"/>
              <a:gd name="T74" fmla="*/ 2147483647 w 67"/>
              <a:gd name="T75" fmla="*/ 2147483647 h 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
              <a:gd name="T115" fmla="*/ 0 h 63"/>
              <a:gd name="T116" fmla="*/ 67 w 67"/>
              <a:gd name="T117" fmla="*/ 63 h 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 h="63">
                <a:moveTo>
                  <a:pt x="8" y="0"/>
                </a:moveTo>
                <a:lnTo>
                  <a:pt x="1" y="2"/>
                </a:lnTo>
                <a:lnTo>
                  <a:pt x="0" y="4"/>
                </a:lnTo>
                <a:lnTo>
                  <a:pt x="1" y="13"/>
                </a:lnTo>
                <a:lnTo>
                  <a:pt x="39" y="22"/>
                </a:lnTo>
                <a:lnTo>
                  <a:pt x="36" y="60"/>
                </a:lnTo>
                <a:lnTo>
                  <a:pt x="40" y="63"/>
                </a:lnTo>
                <a:lnTo>
                  <a:pt x="42" y="63"/>
                </a:lnTo>
                <a:lnTo>
                  <a:pt x="43" y="63"/>
                </a:lnTo>
                <a:lnTo>
                  <a:pt x="44" y="63"/>
                </a:lnTo>
                <a:lnTo>
                  <a:pt x="44" y="61"/>
                </a:lnTo>
                <a:lnTo>
                  <a:pt x="47" y="60"/>
                </a:lnTo>
                <a:lnTo>
                  <a:pt x="53" y="13"/>
                </a:lnTo>
                <a:lnTo>
                  <a:pt x="54" y="13"/>
                </a:lnTo>
                <a:lnTo>
                  <a:pt x="51" y="13"/>
                </a:lnTo>
                <a:lnTo>
                  <a:pt x="50" y="11"/>
                </a:lnTo>
                <a:lnTo>
                  <a:pt x="48" y="11"/>
                </a:lnTo>
                <a:lnTo>
                  <a:pt x="47" y="11"/>
                </a:lnTo>
                <a:lnTo>
                  <a:pt x="46" y="10"/>
                </a:lnTo>
                <a:lnTo>
                  <a:pt x="44" y="10"/>
                </a:lnTo>
                <a:lnTo>
                  <a:pt x="43" y="10"/>
                </a:lnTo>
                <a:lnTo>
                  <a:pt x="42" y="10"/>
                </a:lnTo>
                <a:lnTo>
                  <a:pt x="40" y="10"/>
                </a:lnTo>
                <a:lnTo>
                  <a:pt x="40" y="9"/>
                </a:lnTo>
                <a:lnTo>
                  <a:pt x="39" y="9"/>
                </a:lnTo>
                <a:lnTo>
                  <a:pt x="37" y="9"/>
                </a:lnTo>
                <a:lnTo>
                  <a:pt x="8" y="0"/>
                </a:lnTo>
                <a:close/>
                <a:moveTo>
                  <a:pt x="67" y="13"/>
                </a:moveTo>
                <a:lnTo>
                  <a:pt x="67" y="13"/>
                </a:lnTo>
                <a:lnTo>
                  <a:pt x="54" y="10"/>
                </a:lnTo>
                <a:lnTo>
                  <a:pt x="67" y="13"/>
                </a:lnTo>
                <a:close/>
              </a:path>
            </a:pathLst>
          </a:custGeom>
          <a:solidFill>
            <a:srgbClr val="BBC1C8"/>
          </a:solidFill>
          <a:ln w="9525">
            <a:noFill/>
            <a:round/>
            <a:headEnd/>
            <a:tailEnd/>
          </a:ln>
        </p:spPr>
        <p:txBody>
          <a:bodyPr/>
          <a:lstStyle/>
          <a:p>
            <a:endParaRPr lang="en-US">
              <a:latin typeface="Arial" pitchFamily="34" charset="0"/>
              <a:cs typeface="Arial" pitchFamily="34" charset="0"/>
            </a:endParaRPr>
          </a:p>
        </p:txBody>
      </p:sp>
      <p:sp>
        <p:nvSpPr>
          <p:cNvPr id="66626" name="Freeform 64"/>
          <p:cNvSpPr>
            <a:spLocks/>
          </p:cNvSpPr>
          <p:nvPr/>
        </p:nvSpPr>
        <p:spPr bwMode="auto">
          <a:xfrm>
            <a:off x="2655890" y="5263238"/>
            <a:ext cx="104775" cy="90989"/>
          </a:xfrm>
          <a:custGeom>
            <a:avLst/>
            <a:gdLst>
              <a:gd name="T0" fmla="*/ 2147483647 w 59"/>
              <a:gd name="T1" fmla="*/ 2147483647 h 41"/>
              <a:gd name="T2" fmla="*/ 2147483647 w 59"/>
              <a:gd name="T3" fmla="*/ 2147483647 h 41"/>
              <a:gd name="T4" fmla="*/ 2147483647 w 59"/>
              <a:gd name="T5" fmla="*/ 2147483647 h 41"/>
              <a:gd name="T6" fmla="*/ 2147483647 w 59"/>
              <a:gd name="T7" fmla="*/ 2147483647 h 41"/>
              <a:gd name="T8" fmla="*/ 2147483647 w 59"/>
              <a:gd name="T9" fmla="*/ 2147483647 h 41"/>
              <a:gd name="T10" fmla="*/ 2147483647 w 59"/>
              <a:gd name="T11" fmla="*/ 2147483647 h 41"/>
              <a:gd name="T12" fmla="*/ 2147483647 w 59"/>
              <a:gd name="T13" fmla="*/ 2147483647 h 41"/>
              <a:gd name="T14" fmla="*/ 2147483647 w 59"/>
              <a:gd name="T15" fmla="*/ 2147483647 h 41"/>
              <a:gd name="T16" fmla="*/ 2147483647 w 59"/>
              <a:gd name="T17" fmla="*/ 2147483647 h 41"/>
              <a:gd name="T18" fmla="*/ 2147483647 w 59"/>
              <a:gd name="T19" fmla="*/ 2147483647 h 41"/>
              <a:gd name="T20" fmla="*/ 2147483647 w 59"/>
              <a:gd name="T21" fmla="*/ 0 h 41"/>
              <a:gd name="T22" fmla="*/ 2147483647 w 59"/>
              <a:gd name="T23" fmla="*/ 2147483647 h 41"/>
              <a:gd name="T24" fmla="*/ 2147483647 w 59"/>
              <a:gd name="T25" fmla="*/ 2147483647 h 41"/>
              <a:gd name="T26" fmla="*/ 2147483647 w 59"/>
              <a:gd name="T27" fmla="*/ 2147483647 h 41"/>
              <a:gd name="T28" fmla="*/ 2147483647 w 59"/>
              <a:gd name="T29" fmla="*/ 2147483647 h 41"/>
              <a:gd name="T30" fmla="*/ 2147483647 w 59"/>
              <a:gd name="T31" fmla="*/ 2147483647 h 41"/>
              <a:gd name="T32" fmla="*/ 2147483647 w 59"/>
              <a:gd name="T33" fmla="*/ 2147483647 h 41"/>
              <a:gd name="T34" fmla="*/ 2147483647 w 59"/>
              <a:gd name="T35" fmla="*/ 2147483647 h 41"/>
              <a:gd name="T36" fmla="*/ 2147483647 w 59"/>
              <a:gd name="T37" fmla="*/ 2147483647 h 41"/>
              <a:gd name="T38" fmla="*/ 2147483647 w 59"/>
              <a:gd name="T39" fmla="*/ 2147483647 h 41"/>
              <a:gd name="T40" fmla="*/ 2147483647 w 59"/>
              <a:gd name="T41" fmla="*/ 2147483647 h 41"/>
              <a:gd name="T42" fmla="*/ 2147483647 w 59"/>
              <a:gd name="T43" fmla="*/ 2147483647 h 41"/>
              <a:gd name="T44" fmla="*/ 2147483647 w 59"/>
              <a:gd name="T45" fmla="*/ 2147483647 h 41"/>
              <a:gd name="T46" fmla="*/ 2147483647 w 59"/>
              <a:gd name="T47" fmla="*/ 2147483647 h 41"/>
              <a:gd name="T48" fmla="*/ 2147483647 w 59"/>
              <a:gd name="T49" fmla="*/ 2147483647 h 41"/>
              <a:gd name="T50" fmla="*/ 2147483647 w 59"/>
              <a:gd name="T51" fmla="*/ 2147483647 h 41"/>
              <a:gd name="T52" fmla="*/ 2147483647 w 59"/>
              <a:gd name="T53" fmla="*/ 2147483647 h 41"/>
              <a:gd name="T54" fmla="*/ 2147483647 w 59"/>
              <a:gd name="T55" fmla="*/ 2147483647 h 41"/>
              <a:gd name="T56" fmla="*/ 2147483647 w 59"/>
              <a:gd name="T57" fmla="*/ 2147483647 h 41"/>
              <a:gd name="T58" fmla="*/ 2147483647 w 59"/>
              <a:gd name="T59" fmla="*/ 2147483647 h 41"/>
              <a:gd name="T60" fmla="*/ 2147483647 w 59"/>
              <a:gd name="T61" fmla="*/ 2147483647 h 41"/>
              <a:gd name="T62" fmla="*/ 2147483647 w 59"/>
              <a:gd name="T63" fmla="*/ 2147483647 h 41"/>
              <a:gd name="T64" fmla="*/ 2147483647 w 59"/>
              <a:gd name="T65" fmla="*/ 2147483647 h 41"/>
              <a:gd name="T66" fmla="*/ 2147483647 w 59"/>
              <a:gd name="T67" fmla="*/ 2147483647 h 41"/>
              <a:gd name="T68" fmla="*/ 2147483647 w 59"/>
              <a:gd name="T69" fmla="*/ 2147483647 h 41"/>
              <a:gd name="T70" fmla="*/ 2147483647 w 59"/>
              <a:gd name="T71" fmla="*/ 2147483647 h 41"/>
              <a:gd name="T72" fmla="*/ 2147483647 w 59"/>
              <a:gd name="T73" fmla="*/ 2147483647 h 41"/>
              <a:gd name="T74" fmla="*/ 2147483647 w 59"/>
              <a:gd name="T75" fmla="*/ 2147483647 h 41"/>
              <a:gd name="T76" fmla="*/ 2147483647 w 59"/>
              <a:gd name="T77" fmla="*/ 2147483647 h 41"/>
              <a:gd name="T78" fmla="*/ 2147483647 w 59"/>
              <a:gd name="T79" fmla="*/ 2147483647 h 41"/>
              <a:gd name="T80" fmla="*/ 2147483647 w 59"/>
              <a:gd name="T81" fmla="*/ 2147483647 h 41"/>
              <a:gd name="T82" fmla="*/ 2147483647 w 59"/>
              <a:gd name="T83" fmla="*/ 2147483647 h 41"/>
              <a:gd name="T84" fmla="*/ 2147483647 w 59"/>
              <a:gd name="T85" fmla="*/ 2147483647 h 41"/>
              <a:gd name="T86" fmla="*/ 2147483647 w 59"/>
              <a:gd name="T87" fmla="*/ 2147483647 h 41"/>
              <a:gd name="T88" fmla="*/ 2147483647 w 59"/>
              <a:gd name="T89" fmla="*/ 2147483647 h 41"/>
              <a:gd name="T90" fmla="*/ 2147483647 w 59"/>
              <a:gd name="T91" fmla="*/ 2147483647 h 41"/>
              <a:gd name="T92" fmla="*/ 2147483647 w 59"/>
              <a:gd name="T93" fmla="*/ 2147483647 h 41"/>
              <a:gd name="T94" fmla="*/ 2147483647 w 59"/>
              <a:gd name="T95" fmla="*/ 2147483647 h 41"/>
              <a:gd name="T96" fmla="*/ 2147483647 w 59"/>
              <a:gd name="T97" fmla="*/ 2147483647 h 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9"/>
              <a:gd name="T148" fmla="*/ 0 h 41"/>
              <a:gd name="T149" fmla="*/ 59 w 59"/>
              <a:gd name="T150" fmla="*/ 41 h 4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9" h="41">
                <a:moveTo>
                  <a:pt x="0" y="22"/>
                </a:moveTo>
                <a:lnTo>
                  <a:pt x="12" y="15"/>
                </a:lnTo>
                <a:lnTo>
                  <a:pt x="13" y="14"/>
                </a:lnTo>
                <a:lnTo>
                  <a:pt x="14" y="12"/>
                </a:lnTo>
                <a:lnTo>
                  <a:pt x="14" y="11"/>
                </a:lnTo>
                <a:lnTo>
                  <a:pt x="17" y="9"/>
                </a:lnTo>
                <a:lnTo>
                  <a:pt x="19" y="8"/>
                </a:lnTo>
                <a:lnTo>
                  <a:pt x="19" y="7"/>
                </a:lnTo>
                <a:lnTo>
                  <a:pt x="20" y="7"/>
                </a:lnTo>
                <a:lnTo>
                  <a:pt x="21" y="5"/>
                </a:lnTo>
                <a:lnTo>
                  <a:pt x="23" y="5"/>
                </a:lnTo>
                <a:lnTo>
                  <a:pt x="24" y="4"/>
                </a:lnTo>
                <a:lnTo>
                  <a:pt x="25" y="4"/>
                </a:lnTo>
                <a:lnTo>
                  <a:pt x="28" y="2"/>
                </a:lnTo>
                <a:lnTo>
                  <a:pt x="30" y="2"/>
                </a:lnTo>
                <a:lnTo>
                  <a:pt x="31" y="1"/>
                </a:lnTo>
                <a:lnTo>
                  <a:pt x="32" y="1"/>
                </a:lnTo>
                <a:lnTo>
                  <a:pt x="34" y="1"/>
                </a:lnTo>
                <a:lnTo>
                  <a:pt x="35" y="1"/>
                </a:lnTo>
                <a:lnTo>
                  <a:pt x="37" y="1"/>
                </a:lnTo>
                <a:lnTo>
                  <a:pt x="39" y="1"/>
                </a:lnTo>
                <a:lnTo>
                  <a:pt x="41" y="0"/>
                </a:lnTo>
                <a:lnTo>
                  <a:pt x="42" y="0"/>
                </a:lnTo>
                <a:lnTo>
                  <a:pt x="42" y="1"/>
                </a:lnTo>
                <a:lnTo>
                  <a:pt x="43" y="1"/>
                </a:lnTo>
                <a:lnTo>
                  <a:pt x="45" y="1"/>
                </a:lnTo>
                <a:lnTo>
                  <a:pt x="46" y="1"/>
                </a:lnTo>
                <a:lnTo>
                  <a:pt x="48" y="1"/>
                </a:lnTo>
                <a:lnTo>
                  <a:pt x="48" y="2"/>
                </a:lnTo>
                <a:lnTo>
                  <a:pt x="49" y="2"/>
                </a:lnTo>
                <a:lnTo>
                  <a:pt x="50" y="2"/>
                </a:lnTo>
                <a:lnTo>
                  <a:pt x="53" y="2"/>
                </a:lnTo>
                <a:lnTo>
                  <a:pt x="53" y="4"/>
                </a:lnTo>
                <a:lnTo>
                  <a:pt x="55" y="4"/>
                </a:lnTo>
                <a:lnTo>
                  <a:pt x="55" y="5"/>
                </a:lnTo>
                <a:lnTo>
                  <a:pt x="53" y="5"/>
                </a:lnTo>
                <a:lnTo>
                  <a:pt x="53" y="7"/>
                </a:lnTo>
                <a:lnTo>
                  <a:pt x="52" y="7"/>
                </a:lnTo>
                <a:lnTo>
                  <a:pt x="53" y="7"/>
                </a:lnTo>
                <a:lnTo>
                  <a:pt x="55" y="8"/>
                </a:lnTo>
                <a:lnTo>
                  <a:pt x="56" y="8"/>
                </a:lnTo>
                <a:lnTo>
                  <a:pt x="57" y="8"/>
                </a:lnTo>
                <a:lnTo>
                  <a:pt x="57" y="9"/>
                </a:lnTo>
                <a:lnTo>
                  <a:pt x="59" y="9"/>
                </a:lnTo>
                <a:lnTo>
                  <a:pt x="59" y="11"/>
                </a:lnTo>
                <a:lnTo>
                  <a:pt x="59" y="12"/>
                </a:lnTo>
                <a:lnTo>
                  <a:pt x="57" y="12"/>
                </a:lnTo>
                <a:lnTo>
                  <a:pt x="56" y="15"/>
                </a:lnTo>
                <a:lnTo>
                  <a:pt x="59" y="15"/>
                </a:lnTo>
                <a:lnTo>
                  <a:pt x="57" y="16"/>
                </a:lnTo>
                <a:lnTo>
                  <a:pt x="57" y="18"/>
                </a:lnTo>
                <a:lnTo>
                  <a:pt x="56" y="18"/>
                </a:lnTo>
                <a:lnTo>
                  <a:pt x="56" y="19"/>
                </a:lnTo>
                <a:lnTo>
                  <a:pt x="55" y="19"/>
                </a:lnTo>
                <a:lnTo>
                  <a:pt x="53" y="19"/>
                </a:lnTo>
                <a:lnTo>
                  <a:pt x="52" y="20"/>
                </a:lnTo>
                <a:lnTo>
                  <a:pt x="52" y="22"/>
                </a:lnTo>
                <a:lnTo>
                  <a:pt x="53" y="22"/>
                </a:lnTo>
                <a:lnTo>
                  <a:pt x="55" y="22"/>
                </a:lnTo>
                <a:lnTo>
                  <a:pt x="55" y="23"/>
                </a:lnTo>
                <a:lnTo>
                  <a:pt x="56" y="23"/>
                </a:lnTo>
                <a:lnTo>
                  <a:pt x="56" y="25"/>
                </a:lnTo>
                <a:lnTo>
                  <a:pt x="56" y="26"/>
                </a:lnTo>
                <a:lnTo>
                  <a:pt x="55" y="26"/>
                </a:lnTo>
                <a:lnTo>
                  <a:pt x="53" y="27"/>
                </a:lnTo>
                <a:lnTo>
                  <a:pt x="52" y="27"/>
                </a:lnTo>
                <a:lnTo>
                  <a:pt x="50" y="27"/>
                </a:lnTo>
                <a:lnTo>
                  <a:pt x="49" y="29"/>
                </a:lnTo>
                <a:lnTo>
                  <a:pt x="48" y="29"/>
                </a:lnTo>
                <a:lnTo>
                  <a:pt x="45" y="29"/>
                </a:lnTo>
                <a:lnTo>
                  <a:pt x="43" y="29"/>
                </a:lnTo>
                <a:lnTo>
                  <a:pt x="41" y="30"/>
                </a:lnTo>
                <a:lnTo>
                  <a:pt x="39" y="30"/>
                </a:lnTo>
                <a:lnTo>
                  <a:pt x="38" y="32"/>
                </a:lnTo>
                <a:lnTo>
                  <a:pt x="34" y="32"/>
                </a:lnTo>
                <a:lnTo>
                  <a:pt x="31" y="33"/>
                </a:lnTo>
                <a:lnTo>
                  <a:pt x="28" y="33"/>
                </a:lnTo>
                <a:lnTo>
                  <a:pt x="27" y="34"/>
                </a:lnTo>
                <a:lnTo>
                  <a:pt x="24" y="34"/>
                </a:lnTo>
                <a:lnTo>
                  <a:pt x="20" y="36"/>
                </a:lnTo>
                <a:lnTo>
                  <a:pt x="17" y="36"/>
                </a:lnTo>
                <a:lnTo>
                  <a:pt x="16" y="37"/>
                </a:lnTo>
                <a:lnTo>
                  <a:pt x="14" y="37"/>
                </a:lnTo>
                <a:lnTo>
                  <a:pt x="12" y="38"/>
                </a:lnTo>
                <a:lnTo>
                  <a:pt x="10" y="38"/>
                </a:lnTo>
                <a:lnTo>
                  <a:pt x="10" y="40"/>
                </a:lnTo>
                <a:lnTo>
                  <a:pt x="9" y="40"/>
                </a:lnTo>
                <a:lnTo>
                  <a:pt x="7" y="41"/>
                </a:lnTo>
                <a:lnTo>
                  <a:pt x="0" y="22"/>
                </a:lnTo>
                <a:close/>
              </a:path>
            </a:pathLst>
          </a:custGeom>
          <a:solidFill>
            <a:srgbClr val="F1BE8F"/>
          </a:solidFill>
          <a:ln w="9525">
            <a:noFill/>
            <a:round/>
            <a:headEnd/>
            <a:tailEnd/>
          </a:ln>
        </p:spPr>
        <p:txBody>
          <a:bodyPr/>
          <a:lstStyle/>
          <a:p>
            <a:endParaRPr lang="en-US">
              <a:latin typeface="Arial" pitchFamily="34" charset="0"/>
              <a:cs typeface="Arial" pitchFamily="34" charset="0"/>
            </a:endParaRPr>
          </a:p>
        </p:txBody>
      </p:sp>
      <p:sp>
        <p:nvSpPr>
          <p:cNvPr id="66627" name="Freeform 65"/>
          <p:cNvSpPr>
            <a:spLocks/>
          </p:cNvSpPr>
          <p:nvPr/>
        </p:nvSpPr>
        <p:spPr bwMode="auto">
          <a:xfrm>
            <a:off x="2654300" y="5286513"/>
            <a:ext cx="44450" cy="48668"/>
          </a:xfrm>
          <a:custGeom>
            <a:avLst/>
            <a:gdLst>
              <a:gd name="T0" fmla="*/ 2147483647 w 25"/>
              <a:gd name="T1" fmla="*/ 2147483647 h 22"/>
              <a:gd name="T2" fmla="*/ 2147483647 w 25"/>
              <a:gd name="T3" fmla="*/ 2147483647 h 22"/>
              <a:gd name="T4" fmla="*/ 2147483647 w 25"/>
              <a:gd name="T5" fmla="*/ 2147483647 h 22"/>
              <a:gd name="T6" fmla="*/ 2147483647 w 25"/>
              <a:gd name="T7" fmla="*/ 2147483647 h 22"/>
              <a:gd name="T8" fmla="*/ 2147483647 w 25"/>
              <a:gd name="T9" fmla="*/ 2147483647 h 22"/>
              <a:gd name="T10" fmla="*/ 2147483647 w 25"/>
              <a:gd name="T11" fmla="*/ 2147483647 h 22"/>
              <a:gd name="T12" fmla="*/ 2147483647 w 25"/>
              <a:gd name="T13" fmla="*/ 2147483647 h 22"/>
              <a:gd name="T14" fmla="*/ 2147483647 w 25"/>
              <a:gd name="T15" fmla="*/ 2147483647 h 22"/>
              <a:gd name="T16" fmla="*/ 2147483647 w 25"/>
              <a:gd name="T17" fmla="*/ 2147483647 h 22"/>
              <a:gd name="T18" fmla="*/ 2147483647 w 25"/>
              <a:gd name="T19" fmla="*/ 2147483647 h 22"/>
              <a:gd name="T20" fmla="*/ 2147483647 w 25"/>
              <a:gd name="T21" fmla="*/ 2147483647 h 22"/>
              <a:gd name="T22" fmla="*/ 2147483647 w 25"/>
              <a:gd name="T23" fmla="*/ 2147483647 h 22"/>
              <a:gd name="T24" fmla="*/ 2147483647 w 25"/>
              <a:gd name="T25" fmla="*/ 2147483647 h 22"/>
              <a:gd name="T26" fmla="*/ 2147483647 w 25"/>
              <a:gd name="T27" fmla="*/ 2147483647 h 22"/>
              <a:gd name="T28" fmla="*/ 2147483647 w 25"/>
              <a:gd name="T29" fmla="*/ 2147483647 h 22"/>
              <a:gd name="T30" fmla="*/ 2147483647 w 25"/>
              <a:gd name="T31" fmla="*/ 2147483647 h 22"/>
              <a:gd name="T32" fmla="*/ 2147483647 w 25"/>
              <a:gd name="T33" fmla="*/ 2147483647 h 22"/>
              <a:gd name="T34" fmla="*/ 2147483647 w 25"/>
              <a:gd name="T35" fmla="*/ 2147483647 h 22"/>
              <a:gd name="T36" fmla="*/ 2147483647 w 25"/>
              <a:gd name="T37" fmla="*/ 2147483647 h 22"/>
              <a:gd name="T38" fmla="*/ 2147483647 w 25"/>
              <a:gd name="T39" fmla="*/ 2147483647 h 22"/>
              <a:gd name="T40" fmla="*/ 2147483647 w 25"/>
              <a:gd name="T41" fmla="*/ 2147483647 h 22"/>
              <a:gd name="T42" fmla="*/ 2147483647 w 25"/>
              <a:gd name="T43" fmla="*/ 2147483647 h 22"/>
              <a:gd name="T44" fmla="*/ 2147483647 w 25"/>
              <a:gd name="T45" fmla="*/ 2147483647 h 22"/>
              <a:gd name="T46" fmla="*/ 2147483647 w 25"/>
              <a:gd name="T47" fmla="*/ 2147483647 h 22"/>
              <a:gd name="T48" fmla="*/ 2147483647 w 25"/>
              <a:gd name="T49" fmla="*/ 2147483647 h 22"/>
              <a:gd name="T50" fmla="*/ 2147483647 w 25"/>
              <a:gd name="T51" fmla="*/ 2147483647 h 22"/>
              <a:gd name="T52" fmla="*/ 2147483647 w 25"/>
              <a:gd name="T53" fmla="*/ 2147483647 h 22"/>
              <a:gd name="T54" fmla="*/ 2147483647 w 25"/>
              <a:gd name="T55" fmla="*/ 2147483647 h 22"/>
              <a:gd name="T56" fmla="*/ 2147483647 w 25"/>
              <a:gd name="T57" fmla="*/ 2147483647 h 22"/>
              <a:gd name="T58" fmla="*/ 2147483647 w 25"/>
              <a:gd name="T59" fmla="*/ 2147483647 h 22"/>
              <a:gd name="T60" fmla="*/ 2147483647 w 25"/>
              <a:gd name="T61" fmla="*/ 2147483647 h 22"/>
              <a:gd name="T62" fmla="*/ 2147483647 w 25"/>
              <a:gd name="T63" fmla="*/ 2147483647 h 22"/>
              <a:gd name="T64" fmla="*/ 2147483647 w 25"/>
              <a:gd name="T65" fmla="*/ 2147483647 h 22"/>
              <a:gd name="T66" fmla="*/ 2147483647 w 25"/>
              <a:gd name="T67" fmla="*/ 2147483647 h 22"/>
              <a:gd name="T68" fmla="*/ 2147483647 w 25"/>
              <a:gd name="T69" fmla="*/ 2147483647 h 22"/>
              <a:gd name="T70" fmla="*/ 2147483647 w 25"/>
              <a:gd name="T71" fmla="*/ 2147483647 h 22"/>
              <a:gd name="T72" fmla="*/ 2147483647 w 25"/>
              <a:gd name="T73" fmla="*/ 2147483647 h 22"/>
              <a:gd name="T74" fmla="*/ 2147483647 w 25"/>
              <a:gd name="T75" fmla="*/ 2147483647 h 22"/>
              <a:gd name="T76" fmla="*/ 2147483647 w 25"/>
              <a:gd name="T77" fmla="*/ 2147483647 h 22"/>
              <a:gd name="T78" fmla="*/ 2147483647 w 25"/>
              <a:gd name="T79" fmla="*/ 2147483647 h 22"/>
              <a:gd name="T80" fmla="*/ 2147483647 w 25"/>
              <a:gd name="T81" fmla="*/ 2147483647 h 22"/>
              <a:gd name="T82" fmla="*/ 2147483647 w 25"/>
              <a:gd name="T83" fmla="*/ 2147483647 h 22"/>
              <a:gd name="T84" fmla="*/ 2147483647 w 25"/>
              <a:gd name="T85" fmla="*/ 2147483647 h 22"/>
              <a:gd name="T86" fmla="*/ 2147483647 w 25"/>
              <a:gd name="T87" fmla="*/ 0 h 22"/>
              <a:gd name="T88" fmla="*/ 2147483647 w 25"/>
              <a:gd name="T89" fmla="*/ 0 h 22"/>
              <a:gd name="T90" fmla="*/ 2147483647 w 25"/>
              <a:gd name="T91" fmla="*/ 2147483647 h 22"/>
              <a:gd name="T92" fmla="*/ 2147483647 w 25"/>
              <a:gd name="T93" fmla="*/ 2147483647 h 22"/>
              <a:gd name="T94" fmla="*/ 2147483647 w 25"/>
              <a:gd name="T95" fmla="*/ 2147483647 h 22"/>
              <a:gd name="T96" fmla="*/ 2147483647 w 25"/>
              <a:gd name="T97" fmla="*/ 2147483647 h 22"/>
              <a:gd name="T98" fmla="*/ 2147483647 w 25"/>
              <a:gd name="T99" fmla="*/ 2147483647 h 22"/>
              <a:gd name="T100" fmla="*/ 2147483647 w 25"/>
              <a:gd name="T101" fmla="*/ 2147483647 h 22"/>
              <a:gd name="T102" fmla="*/ 2147483647 w 25"/>
              <a:gd name="T103" fmla="*/ 2147483647 h 22"/>
              <a:gd name="T104" fmla="*/ 2147483647 w 25"/>
              <a:gd name="T105" fmla="*/ 2147483647 h 22"/>
              <a:gd name="T106" fmla="*/ 2147483647 w 25"/>
              <a:gd name="T107" fmla="*/ 2147483647 h 22"/>
              <a:gd name="T108" fmla="*/ 2147483647 w 25"/>
              <a:gd name="T109" fmla="*/ 2147483647 h 22"/>
              <a:gd name="T110" fmla="*/ 2147483647 w 25"/>
              <a:gd name="T111" fmla="*/ 2147483647 h 22"/>
              <a:gd name="T112" fmla="*/ 2147483647 w 25"/>
              <a:gd name="T113" fmla="*/ 2147483647 h 22"/>
              <a:gd name="T114" fmla="*/ 2147483647 w 25"/>
              <a:gd name="T115" fmla="*/ 2147483647 h 22"/>
              <a:gd name="T116" fmla="*/ 2147483647 w 25"/>
              <a:gd name="T117" fmla="*/ 2147483647 h 22"/>
              <a:gd name="T118" fmla="*/ 0 w 25"/>
              <a:gd name="T119" fmla="*/ 2147483647 h 22"/>
              <a:gd name="T120" fmla="*/ 2147483647 w 25"/>
              <a:gd name="T121" fmla="*/ 2147483647 h 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
              <a:gd name="T184" fmla="*/ 0 h 22"/>
              <a:gd name="T185" fmla="*/ 25 w 25"/>
              <a:gd name="T186" fmla="*/ 22 h 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 h="22">
                <a:moveTo>
                  <a:pt x="6" y="22"/>
                </a:moveTo>
                <a:lnTo>
                  <a:pt x="6" y="22"/>
                </a:lnTo>
                <a:lnTo>
                  <a:pt x="7" y="22"/>
                </a:lnTo>
                <a:lnTo>
                  <a:pt x="8" y="21"/>
                </a:lnTo>
                <a:lnTo>
                  <a:pt x="10" y="21"/>
                </a:lnTo>
                <a:lnTo>
                  <a:pt x="11" y="21"/>
                </a:lnTo>
                <a:lnTo>
                  <a:pt x="13" y="21"/>
                </a:lnTo>
                <a:lnTo>
                  <a:pt x="14" y="21"/>
                </a:lnTo>
                <a:lnTo>
                  <a:pt x="14" y="19"/>
                </a:lnTo>
                <a:lnTo>
                  <a:pt x="15" y="19"/>
                </a:lnTo>
                <a:lnTo>
                  <a:pt x="17" y="19"/>
                </a:lnTo>
                <a:lnTo>
                  <a:pt x="20" y="18"/>
                </a:lnTo>
                <a:lnTo>
                  <a:pt x="21" y="18"/>
                </a:lnTo>
                <a:lnTo>
                  <a:pt x="22" y="16"/>
                </a:lnTo>
                <a:lnTo>
                  <a:pt x="24" y="15"/>
                </a:lnTo>
                <a:lnTo>
                  <a:pt x="25" y="14"/>
                </a:lnTo>
                <a:lnTo>
                  <a:pt x="25" y="11"/>
                </a:lnTo>
                <a:lnTo>
                  <a:pt x="25" y="9"/>
                </a:lnTo>
                <a:lnTo>
                  <a:pt x="24" y="9"/>
                </a:lnTo>
                <a:lnTo>
                  <a:pt x="22" y="8"/>
                </a:lnTo>
                <a:lnTo>
                  <a:pt x="22" y="7"/>
                </a:lnTo>
                <a:lnTo>
                  <a:pt x="24" y="7"/>
                </a:lnTo>
                <a:lnTo>
                  <a:pt x="25" y="7"/>
                </a:lnTo>
                <a:lnTo>
                  <a:pt x="25" y="5"/>
                </a:lnTo>
                <a:lnTo>
                  <a:pt x="25" y="4"/>
                </a:lnTo>
                <a:lnTo>
                  <a:pt x="24" y="4"/>
                </a:lnTo>
                <a:lnTo>
                  <a:pt x="22" y="4"/>
                </a:lnTo>
                <a:lnTo>
                  <a:pt x="22" y="3"/>
                </a:lnTo>
                <a:lnTo>
                  <a:pt x="24" y="3"/>
                </a:lnTo>
                <a:lnTo>
                  <a:pt x="24" y="1"/>
                </a:lnTo>
                <a:lnTo>
                  <a:pt x="22" y="1"/>
                </a:lnTo>
                <a:lnTo>
                  <a:pt x="22" y="0"/>
                </a:lnTo>
                <a:lnTo>
                  <a:pt x="21" y="0"/>
                </a:lnTo>
                <a:lnTo>
                  <a:pt x="21" y="1"/>
                </a:lnTo>
                <a:lnTo>
                  <a:pt x="20" y="1"/>
                </a:lnTo>
                <a:lnTo>
                  <a:pt x="18" y="1"/>
                </a:lnTo>
                <a:lnTo>
                  <a:pt x="17" y="1"/>
                </a:lnTo>
                <a:lnTo>
                  <a:pt x="15" y="3"/>
                </a:lnTo>
                <a:lnTo>
                  <a:pt x="14" y="3"/>
                </a:lnTo>
                <a:lnTo>
                  <a:pt x="13" y="4"/>
                </a:lnTo>
                <a:lnTo>
                  <a:pt x="0" y="11"/>
                </a:lnTo>
                <a:lnTo>
                  <a:pt x="6" y="22"/>
                </a:lnTo>
                <a:close/>
              </a:path>
            </a:pathLst>
          </a:custGeom>
          <a:solidFill>
            <a:srgbClr val="BB7D4B"/>
          </a:solidFill>
          <a:ln w="9525">
            <a:noFill/>
            <a:round/>
            <a:headEnd/>
            <a:tailEnd/>
          </a:ln>
        </p:spPr>
        <p:txBody>
          <a:bodyPr/>
          <a:lstStyle/>
          <a:p>
            <a:endParaRPr lang="en-US">
              <a:latin typeface="Arial" pitchFamily="34" charset="0"/>
              <a:cs typeface="Arial" pitchFamily="34" charset="0"/>
            </a:endParaRPr>
          </a:p>
        </p:txBody>
      </p:sp>
      <p:sp>
        <p:nvSpPr>
          <p:cNvPr id="66628" name="Freeform 66"/>
          <p:cNvSpPr>
            <a:spLocks/>
          </p:cNvSpPr>
          <p:nvPr/>
        </p:nvSpPr>
        <p:spPr bwMode="auto">
          <a:xfrm>
            <a:off x="2698750" y="5254773"/>
            <a:ext cx="52388" cy="38088"/>
          </a:xfrm>
          <a:custGeom>
            <a:avLst/>
            <a:gdLst>
              <a:gd name="T0" fmla="*/ 2147483647 w 29"/>
              <a:gd name="T1" fmla="*/ 2147483647 h 17"/>
              <a:gd name="T2" fmla="*/ 2147483647 w 29"/>
              <a:gd name="T3" fmla="*/ 2147483647 h 17"/>
              <a:gd name="T4" fmla="*/ 2147483647 w 29"/>
              <a:gd name="T5" fmla="*/ 2147483647 h 17"/>
              <a:gd name="T6" fmla="*/ 2147483647 w 29"/>
              <a:gd name="T7" fmla="*/ 2147483647 h 17"/>
              <a:gd name="T8" fmla="*/ 2147483647 w 29"/>
              <a:gd name="T9" fmla="*/ 2147483647 h 17"/>
              <a:gd name="T10" fmla="*/ 2147483647 w 29"/>
              <a:gd name="T11" fmla="*/ 2147483647 h 17"/>
              <a:gd name="T12" fmla="*/ 2147483647 w 29"/>
              <a:gd name="T13" fmla="*/ 2147483647 h 17"/>
              <a:gd name="T14" fmla="*/ 2147483647 w 29"/>
              <a:gd name="T15" fmla="*/ 2147483647 h 17"/>
              <a:gd name="T16" fmla="*/ 2147483647 w 29"/>
              <a:gd name="T17" fmla="*/ 2147483647 h 17"/>
              <a:gd name="T18" fmla="*/ 2147483647 w 29"/>
              <a:gd name="T19" fmla="*/ 2147483647 h 17"/>
              <a:gd name="T20" fmla="*/ 2147483647 w 29"/>
              <a:gd name="T21" fmla="*/ 2147483647 h 17"/>
              <a:gd name="T22" fmla="*/ 2147483647 w 29"/>
              <a:gd name="T23" fmla="*/ 2147483647 h 17"/>
              <a:gd name="T24" fmla="*/ 2147483647 w 29"/>
              <a:gd name="T25" fmla="*/ 2147483647 h 17"/>
              <a:gd name="T26" fmla="*/ 2147483647 w 29"/>
              <a:gd name="T27" fmla="*/ 2147483647 h 17"/>
              <a:gd name="T28" fmla="*/ 2147483647 w 29"/>
              <a:gd name="T29" fmla="*/ 2147483647 h 17"/>
              <a:gd name="T30" fmla="*/ 2147483647 w 29"/>
              <a:gd name="T31" fmla="*/ 2147483647 h 17"/>
              <a:gd name="T32" fmla="*/ 2147483647 w 29"/>
              <a:gd name="T33" fmla="*/ 2147483647 h 17"/>
              <a:gd name="T34" fmla="*/ 2147483647 w 29"/>
              <a:gd name="T35" fmla="*/ 2147483647 h 17"/>
              <a:gd name="T36" fmla="*/ 2147483647 w 29"/>
              <a:gd name="T37" fmla="*/ 2147483647 h 17"/>
              <a:gd name="T38" fmla="*/ 2147483647 w 29"/>
              <a:gd name="T39" fmla="*/ 2147483647 h 17"/>
              <a:gd name="T40" fmla="*/ 2147483647 w 29"/>
              <a:gd name="T41" fmla="*/ 2147483647 h 17"/>
              <a:gd name="T42" fmla="*/ 2147483647 w 29"/>
              <a:gd name="T43" fmla="*/ 2147483647 h 17"/>
              <a:gd name="T44" fmla="*/ 2147483647 w 29"/>
              <a:gd name="T45" fmla="*/ 2147483647 h 17"/>
              <a:gd name="T46" fmla="*/ 2147483647 w 29"/>
              <a:gd name="T47" fmla="*/ 2147483647 h 17"/>
              <a:gd name="T48" fmla="*/ 2147483647 w 29"/>
              <a:gd name="T49" fmla="*/ 2147483647 h 17"/>
              <a:gd name="T50" fmla="*/ 2147483647 w 29"/>
              <a:gd name="T51" fmla="*/ 2147483647 h 17"/>
              <a:gd name="T52" fmla="*/ 2147483647 w 29"/>
              <a:gd name="T53" fmla="*/ 2147483647 h 17"/>
              <a:gd name="T54" fmla="*/ 2147483647 w 29"/>
              <a:gd name="T55" fmla="*/ 2147483647 h 17"/>
              <a:gd name="T56" fmla="*/ 2147483647 w 29"/>
              <a:gd name="T57" fmla="*/ 2147483647 h 17"/>
              <a:gd name="T58" fmla="*/ 2147483647 w 29"/>
              <a:gd name="T59" fmla="*/ 2147483647 h 17"/>
              <a:gd name="T60" fmla="*/ 2147483647 w 29"/>
              <a:gd name="T61" fmla="*/ 2147483647 h 17"/>
              <a:gd name="T62" fmla="*/ 2147483647 w 29"/>
              <a:gd name="T63" fmla="*/ 2147483647 h 17"/>
              <a:gd name="T64" fmla="*/ 2147483647 w 29"/>
              <a:gd name="T65" fmla="*/ 2147483647 h 17"/>
              <a:gd name="T66" fmla="*/ 2147483647 w 29"/>
              <a:gd name="T67" fmla="*/ 2147483647 h 17"/>
              <a:gd name="T68" fmla="*/ 2147483647 w 29"/>
              <a:gd name="T69" fmla="*/ 2147483647 h 17"/>
              <a:gd name="T70" fmla="*/ 2147483647 w 29"/>
              <a:gd name="T71" fmla="*/ 2147483647 h 17"/>
              <a:gd name="T72" fmla="*/ 2147483647 w 29"/>
              <a:gd name="T73" fmla="*/ 2147483647 h 17"/>
              <a:gd name="T74" fmla="*/ 2147483647 w 29"/>
              <a:gd name="T75" fmla="*/ 2147483647 h 17"/>
              <a:gd name="T76" fmla="*/ 2147483647 w 29"/>
              <a:gd name="T77" fmla="*/ 2147483647 h 17"/>
              <a:gd name="T78" fmla="*/ 2147483647 w 29"/>
              <a:gd name="T79" fmla="*/ 2147483647 h 17"/>
              <a:gd name="T80" fmla="*/ 2147483647 w 29"/>
              <a:gd name="T81" fmla="*/ 0 h 17"/>
              <a:gd name="T82" fmla="*/ 2147483647 w 29"/>
              <a:gd name="T83" fmla="*/ 2147483647 h 17"/>
              <a:gd name="T84" fmla="*/ 2147483647 w 29"/>
              <a:gd name="T85" fmla="*/ 2147483647 h 17"/>
              <a:gd name="T86" fmla="*/ 2147483647 w 29"/>
              <a:gd name="T87" fmla="*/ 2147483647 h 17"/>
              <a:gd name="T88" fmla="*/ 2147483647 w 29"/>
              <a:gd name="T89" fmla="*/ 2147483647 h 17"/>
              <a:gd name="T90" fmla="*/ 2147483647 w 29"/>
              <a:gd name="T91" fmla="*/ 2147483647 h 17"/>
              <a:gd name="T92" fmla="*/ 2147483647 w 29"/>
              <a:gd name="T93" fmla="*/ 2147483647 h 17"/>
              <a:gd name="T94" fmla="*/ 0 w 29"/>
              <a:gd name="T95" fmla="*/ 2147483647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
              <a:gd name="T145" fmla="*/ 0 h 17"/>
              <a:gd name="T146" fmla="*/ 29 w 29"/>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 h="17">
                <a:moveTo>
                  <a:pt x="0" y="8"/>
                </a:moveTo>
                <a:lnTo>
                  <a:pt x="1" y="8"/>
                </a:lnTo>
                <a:lnTo>
                  <a:pt x="1" y="10"/>
                </a:lnTo>
                <a:lnTo>
                  <a:pt x="1" y="11"/>
                </a:lnTo>
                <a:lnTo>
                  <a:pt x="3" y="11"/>
                </a:lnTo>
                <a:lnTo>
                  <a:pt x="3" y="12"/>
                </a:lnTo>
                <a:lnTo>
                  <a:pt x="4" y="12"/>
                </a:lnTo>
                <a:lnTo>
                  <a:pt x="4" y="14"/>
                </a:lnTo>
                <a:lnTo>
                  <a:pt x="4" y="15"/>
                </a:lnTo>
                <a:lnTo>
                  <a:pt x="6" y="15"/>
                </a:lnTo>
                <a:lnTo>
                  <a:pt x="6" y="17"/>
                </a:lnTo>
                <a:lnTo>
                  <a:pt x="7" y="17"/>
                </a:lnTo>
                <a:lnTo>
                  <a:pt x="8" y="17"/>
                </a:lnTo>
                <a:lnTo>
                  <a:pt x="10" y="17"/>
                </a:lnTo>
                <a:lnTo>
                  <a:pt x="10" y="15"/>
                </a:lnTo>
                <a:lnTo>
                  <a:pt x="10" y="14"/>
                </a:lnTo>
                <a:lnTo>
                  <a:pt x="11" y="14"/>
                </a:lnTo>
                <a:lnTo>
                  <a:pt x="11" y="12"/>
                </a:lnTo>
                <a:lnTo>
                  <a:pt x="10" y="12"/>
                </a:lnTo>
                <a:lnTo>
                  <a:pt x="8" y="11"/>
                </a:lnTo>
                <a:lnTo>
                  <a:pt x="7" y="11"/>
                </a:lnTo>
                <a:lnTo>
                  <a:pt x="7" y="10"/>
                </a:lnTo>
                <a:lnTo>
                  <a:pt x="7" y="8"/>
                </a:lnTo>
                <a:lnTo>
                  <a:pt x="7" y="7"/>
                </a:lnTo>
                <a:lnTo>
                  <a:pt x="8" y="7"/>
                </a:lnTo>
                <a:lnTo>
                  <a:pt x="10" y="7"/>
                </a:lnTo>
                <a:lnTo>
                  <a:pt x="10" y="5"/>
                </a:lnTo>
                <a:lnTo>
                  <a:pt x="11" y="5"/>
                </a:lnTo>
                <a:lnTo>
                  <a:pt x="13" y="5"/>
                </a:lnTo>
                <a:lnTo>
                  <a:pt x="15" y="5"/>
                </a:lnTo>
                <a:lnTo>
                  <a:pt x="17" y="7"/>
                </a:lnTo>
                <a:lnTo>
                  <a:pt x="18" y="7"/>
                </a:lnTo>
                <a:lnTo>
                  <a:pt x="18" y="8"/>
                </a:lnTo>
                <a:lnTo>
                  <a:pt x="19" y="8"/>
                </a:lnTo>
                <a:lnTo>
                  <a:pt x="21" y="8"/>
                </a:lnTo>
                <a:lnTo>
                  <a:pt x="22" y="8"/>
                </a:lnTo>
                <a:lnTo>
                  <a:pt x="28" y="8"/>
                </a:lnTo>
                <a:lnTo>
                  <a:pt x="29" y="5"/>
                </a:lnTo>
                <a:lnTo>
                  <a:pt x="28" y="5"/>
                </a:lnTo>
                <a:lnTo>
                  <a:pt x="26" y="4"/>
                </a:lnTo>
                <a:lnTo>
                  <a:pt x="25" y="3"/>
                </a:lnTo>
                <a:lnTo>
                  <a:pt x="24" y="1"/>
                </a:lnTo>
                <a:lnTo>
                  <a:pt x="22" y="1"/>
                </a:lnTo>
                <a:lnTo>
                  <a:pt x="21" y="1"/>
                </a:lnTo>
                <a:lnTo>
                  <a:pt x="21" y="0"/>
                </a:lnTo>
                <a:lnTo>
                  <a:pt x="10" y="0"/>
                </a:lnTo>
                <a:lnTo>
                  <a:pt x="10" y="1"/>
                </a:lnTo>
                <a:lnTo>
                  <a:pt x="8" y="1"/>
                </a:lnTo>
                <a:lnTo>
                  <a:pt x="7" y="1"/>
                </a:lnTo>
                <a:lnTo>
                  <a:pt x="6" y="3"/>
                </a:lnTo>
                <a:lnTo>
                  <a:pt x="4" y="4"/>
                </a:lnTo>
                <a:lnTo>
                  <a:pt x="3" y="5"/>
                </a:lnTo>
                <a:lnTo>
                  <a:pt x="0" y="8"/>
                </a:lnTo>
                <a:close/>
              </a:path>
            </a:pathLst>
          </a:custGeom>
          <a:solidFill>
            <a:srgbClr val="BB7D4B"/>
          </a:solidFill>
          <a:ln w="9525">
            <a:noFill/>
            <a:round/>
            <a:headEnd/>
            <a:tailEnd/>
          </a:ln>
        </p:spPr>
        <p:txBody>
          <a:bodyPr/>
          <a:lstStyle/>
          <a:p>
            <a:endParaRPr lang="en-US">
              <a:latin typeface="Arial" pitchFamily="34" charset="0"/>
              <a:cs typeface="Arial" pitchFamily="34" charset="0"/>
            </a:endParaRPr>
          </a:p>
        </p:txBody>
      </p:sp>
      <p:sp>
        <p:nvSpPr>
          <p:cNvPr id="66629" name="Freeform 67"/>
          <p:cNvSpPr>
            <a:spLocks/>
          </p:cNvSpPr>
          <p:nvPr/>
        </p:nvSpPr>
        <p:spPr bwMode="auto">
          <a:xfrm>
            <a:off x="2725740" y="5278051"/>
            <a:ext cx="34925" cy="10579"/>
          </a:xfrm>
          <a:custGeom>
            <a:avLst/>
            <a:gdLst>
              <a:gd name="T0" fmla="*/ 0 w 20"/>
              <a:gd name="T1" fmla="*/ 2147483647 h 5"/>
              <a:gd name="T2" fmla="*/ 0 w 20"/>
              <a:gd name="T3" fmla="*/ 2147483647 h 5"/>
              <a:gd name="T4" fmla="*/ 0 w 20"/>
              <a:gd name="T5" fmla="*/ 2147483647 h 5"/>
              <a:gd name="T6" fmla="*/ 0 w 20"/>
              <a:gd name="T7" fmla="*/ 2147483647 h 5"/>
              <a:gd name="T8" fmla="*/ 0 w 20"/>
              <a:gd name="T9" fmla="*/ 2147483647 h 5"/>
              <a:gd name="T10" fmla="*/ 0 w 20"/>
              <a:gd name="T11" fmla="*/ 2147483647 h 5"/>
              <a:gd name="T12" fmla="*/ 2147483647 w 20"/>
              <a:gd name="T13" fmla="*/ 2147483647 h 5"/>
              <a:gd name="T14" fmla="*/ 2147483647 w 20"/>
              <a:gd name="T15" fmla="*/ 2147483647 h 5"/>
              <a:gd name="T16" fmla="*/ 2147483647 w 20"/>
              <a:gd name="T17" fmla="*/ 2147483647 h 5"/>
              <a:gd name="T18" fmla="*/ 2147483647 w 20"/>
              <a:gd name="T19" fmla="*/ 2147483647 h 5"/>
              <a:gd name="T20" fmla="*/ 2147483647 w 20"/>
              <a:gd name="T21" fmla="*/ 2147483647 h 5"/>
              <a:gd name="T22" fmla="*/ 2147483647 w 20"/>
              <a:gd name="T23" fmla="*/ 2147483647 h 5"/>
              <a:gd name="T24" fmla="*/ 2147483647 w 20"/>
              <a:gd name="T25" fmla="*/ 2147483647 h 5"/>
              <a:gd name="T26" fmla="*/ 2147483647 w 20"/>
              <a:gd name="T27" fmla="*/ 2147483647 h 5"/>
              <a:gd name="T28" fmla="*/ 2147483647 w 20"/>
              <a:gd name="T29" fmla="*/ 2147483647 h 5"/>
              <a:gd name="T30" fmla="*/ 2147483647 w 20"/>
              <a:gd name="T31" fmla="*/ 2147483647 h 5"/>
              <a:gd name="T32" fmla="*/ 2147483647 w 20"/>
              <a:gd name="T33" fmla="*/ 2147483647 h 5"/>
              <a:gd name="T34" fmla="*/ 2147483647 w 20"/>
              <a:gd name="T35" fmla="*/ 2147483647 h 5"/>
              <a:gd name="T36" fmla="*/ 2147483647 w 20"/>
              <a:gd name="T37" fmla="*/ 2147483647 h 5"/>
              <a:gd name="T38" fmla="*/ 2147483647 w 20"/>
              <a:gd name="T39" fmla="*/ 2147483647 h 5"/>
              <a:gd name="T40" fmla="*/ 2147483647 w 20"/>
              <a:gd name="T41" fmla="*/ 2147483647 h 5"/>
              <a:gd name="T42" fmla="*/ 2147483647 w 20"/>
              <a:gd name="T43" fmla="*/ 0 h 5"/>
              <a:gd name="T44" fmla="*/ 2147483647 w 20"/>
              <a:gd name="T45" fmla="*/ 0 h 5"/>
              <a:gd name="T46" fmla="*/ 2147483647 w 20"/>
              <a:gd name="T47" fmla="*/ 0 h 5"/>
              <a:gd name="T48" fmla="*/ 2147483647 w 20"/>
              <a:gd name="T49" fmla="*/ 0 h 5"/>
              <a:gd name="T50" fmla="*/ 2147483647 w 20"/>
              <a:gd name="T51" fmla="*/ 0 h 5"/>
              <a:gd name="T52" fmla="*/ 2147483647 w 20"/>
              <a:gd name="T53" fmla="*/ 0 h 5"/>
              <a:gd name="T54" fmla="*/ 2147483647 w 20"/>
              <a:gd name="T55" fmla="*/ 2147483647 h 5"/>
              <a:gd name="T56" fmla="*/ 2147483647 w 20"/>
              <a:gd name="T57" fmla="*/ 2147483647 h 5"/>
              <a:gd name="T58" fmla="*/ 2147483647 w 20"/>
              <a:gd name="T59" fmla="*/ 2147483647 h 5"/>
              <a:gd name="T60" fmla="*/ 2147483647 w 20"/>
              <a:gd name="T61" fmla="*/ 2147483647 h 5"/>
              <a:gd name="T62" fmla="*/ 2147483647 w 20"/>
              <a:gd name="T63" fmla="*/ 2147483647 h 5"/>
              <a:gd name="T64" fmla="*/ 0 w 20"/>
              <a:gd name="T65" fmla="*/ 2147483647 h 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
              <a:gd name="T100" fmla="*/ 0 h 5"/>
              <a:gd name="T101" fmla="*/ 20 w 20"/>
              <a:gd name="T102" fmla="*/ 5 h 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 h="5">
                <a:moveTo>
                  <a:pt x="0" y="1"/>
                </a:moveTo>
                <a:lnTo>
                  <a:pt x="0" y="1"/>
                </a:lnTo>
                <a:lnTo>
                  <a:pt x="0" y="2"/>
                </a:lnTo>
                <a:lnTo>
                  <a:pt x="2" y="2"/>
                </a:lnTo>
                <a:lnTo>
                  <a:pt x="3" y="2"/>
                </a:lnTo>
                <a:lnTo>
                  <a:pt x="3" y="4"/>
                </a:lnTo>
                <a:lnTo>
                  <a:pt x="4" y="4"/>
                </a:lnTo>
                <a:lnTo>
                  <a:pt x="4" y="5"/>
                </a:lnTo>
                <a:lnTo>
                  <a:pt x="6" y="5"/>
                </a:lnTo>
                <a:lnTo>
                  <a:pt x="7" y="5"/>
                </a:lnTo>
                <a:lnTo>
                  <a:pt x="9" y="5"/>
                </a:lnTo>
                <a:lnTo>
                  <a:pt x="10" y="5"/>
                </a:lnTo>
                <a:lnTo>
                  <a:pt x="18" y="5"/>
                </a:lnTo>
                <a:lnTo>
                  <a:pt x="20" y="5"/>
                </a:lnTo>
                <a:lnTo>
                  <a:pt x="20" y="0"/>
                </a:lnTo>
                <a:lnTo>
                  <a:pt x="14" y="0"/>
                </a:lnTo>
                <a:lnTo>
                  <a:pt x="13" y="0"/>
                </a:lnTo>
                <a:lnTo>
                  <a:pt x="11" y="0"/>
                </a:lnTo>
                <a:lnTo>
                  <a:pt x="10" y="0"/>
                </a:lnTo>
                <a:lnTo>
                  <a:pt x="6" y="0"/>
                </a:lnTo>
                <a:lnTo>
                  <a:pt x="4" y="1"/>
                </a:lnTo>
                <a:lnTo>
                  <a:pt x="3" y="1"/>
                </a:lnTo>
                <a:lnTo>
                  <a:pt x="2" y="1"/>
                </a:lnTo>
                <a:lnTo>
                  <a:pt x="0" y="1"/>
                </a:lnTo>
                <a:close/>
              </a:path>
            </a:pathLst>
          </a:custGeom>
          <a:solidFill>
            <a:srgbClr val="BB7D4B"/>
          </a:solidFill>
          <a:ln w="9525">
            <a:noFill/>
            <a:round/>
            <a:headEnd/>
            <a:tailEnd/>
          </a:ln>
        </p:spPr>
        <p:txBody>
          <a:bodyPr/>
          <a:lstStyle/>
          <a:p>
            <a:endParaRPr lang="en-US">
              <a:latin typeface="Arial" pitchFamily="34" charset="0"/>
              <a:cs typeface="Arial" pitchFamily="34" charset="0"/>
            </a:endParaRPr>
          </a:p>
        </p:txBody>
      </p:sp>
      <p:sp>
        <p:nvSpPr>
          <p:cNvPr id="66630" name="Freeform 68"/>
          <p:cNvSpPr>
            <a:spLocks/>
          </p:cNvSpPr>
          <p:nvPr/>
        </p:nvSpPr>
        <p:spPr bwMode="auto">
          <a:xfrm>
            <a:off x="2728913" y="5292862"/>
            <a:ext cx="31750" cy="14813"/>
          </a:xfrm>
          <a:custGeom>
            <a:avLst/>
            <a:gdLst>
              <a:gd name="T0" fmla="*/ 0 w 18"/>
              <a:gd name="T1" fmla="*/ 2147483647 h 6"/>
              <a:gd name="T2" fmla="*/ 0 w 18"/>
              <a:gd name="T3" fmla="*/ 2147483647 h 6"/>
              <a:gd name="T4" fmla="*/ 2147483647 w 18"/>
              <a:gd name="T5" fmla="*/ 2147483647 h 6"/>
              <a:gd name="T6" fmla="*/ 2147483647 w 18"/>
              <a:gd name="T7" fmla="*/ 2147483647 h 6"/>
              <a:gd name="T8" fmla="*/ 2147483647 w 18"/>
              <a:gd name="T9" fmla="*/ 2147483647 h 6"/>
              <a:gd name="T10" fmla="*/ 2147483647 w 18"/>
              <a:gd name="T11" fmla="*/ 2147483647 h 6"/>
              <a:gd name="T12" fmla="*/ 2147483647 w 18"/>
              <a:gd name="T13" fmla="*/ 2147483647 h 6"/>
              <a:gd name="T14" fmla="*/ 2147483647 w 18"/>
              <a:gd name="T15" fmla="*/ 2147483647 h 6"/>
              <a:gd name="T16" fmla="*/ 2147483647 w 18"/>
              <a:gd name="T17" fmla="*/ 2147483647 h 6"/>
              <a:gd name="T18" fmla="*/ 2147483647 w 18"/>
              <a:gd name="T19" fmla="*/ 2147483647 h 6"/>
              <a:gd name="T20" fmla="*/ 2147483647 w 18"/>
              <a:gd name="T21" fmla="*/ 2147483647 h 6"/>
              <a:gd name="T22" fmla="*/ 2147483647 w 18"/>
              <a:gd name="T23" fmla="*/ 2147483647 h 6"/>
              <a:gd name="T24" fmla="*/ 2147483647 w 18"/>
              <a:gd name="T25" fmla="*/ 0 h 6"/>
              <a:gd name="T26" fmla="*/ 2147483647 w 18"/>
              <a:gd name="T27" fmla="*/ 0 h 6"/>
              <a:gd name="T28" fmla="*/ 2147483647 w 18"/>
              <a:gd name="T29" fmla="*/ 0 h 6"/>
              <a:gd name="T30" fmla="*/ 2147483647 w 18"/>
              <a:gd name="T31" fmla="*/ 0 h 6"/>
              <a:gd name="T32" fmla="*/ 2147483647 w 18"/>
              <a:gd name="T33" fmla="*/ 2147483647 h 6"/>
              <a:gd name="T34" fmla="*/ 2147483647 w 18"/>
              <a:gd name="T35" fmla="*/ 2147483647 h 6"/>
              <a:gd name="T36" fmla="*/ 2147483647 w 18"/>
              <a:gd name="T37" fmla="*/ 2147483647 h 6"/>
              <a:gd name="T38" fmla="*/ 2147483647 w 18"/>
              <a:gd name="T39" fmla="*/ 2147483647 h 6"/>
              <a:gd name="T40" fmla="*/ 2147483647 w 18"/>
              <a:gd name="T41" fmla="*/ 2147483647 h 6"/>
              <a:gd name="T42" fmla="*/ 2147483647 w 18"/>
              <a:gd name="T43" fmla="*/ 2147483647 h 6"/>
              <a:gd name="T44" fmla="*/ 2147483647 w 18"/>
              <a:gd name="T45" fmla="*/ 2147483647 h 6"/>
              <a:gd name="T46" fmla="*/ 2147483647 w 18"/>
              <a:gd name="T47" fmla="*/ 2147483647 h 6"/>
              <a:gd name="T48" fmla="*/ 2147483647 w 18"/>
              <a:gd name="T49" fmla="*/ 2147483647 h 6"/>
              <a:gd name="T50" fmla="*/ 2147483647 w 18"/>
              <a:gd name="T51" fmla="*/ 2147483647 h 6"/>
              <a:gd name="T52" fmla="*/ 2147483647 w 18"/>
              <a:gd name="T53" fmla="*/ 2147483647 h 6"/>
              <a:gd name="T54" fmla="*/ 2147483647 w 18"/>
              <a:gd name="T55" fmla="*/ 2147483647 h 6"/>
              <a:gd name="T56" fmla="*/ 2147483647 w 18"/>
              <a:gd name="T57" fmla="*/ 2147483647 h 6"/>
              <a:gd name="T58" fmla="*/ 2147483647 w 18"/>
              <a:gd name="T59" fmla="*/ 2147483647 h 6"/>
              <a:gd name="T60" fmla="*/ 2147483647 w 18"/>
              <a:gd name="T61" fmla="*/ 2147483647 h 6"/>
              <a:gd name="T62" fmla="*/ 2147483647 w 18"/>
              <a:gd name="T63" fmla="*/ 2147483647 h 6"/>
              <a:gd name="T64" fmla="*/ 2147483647 w 18"/>
              <a:gd name="T65" fmla="*/ 2147483647 h 6"/>
              <a:gd name="T66" fmla="*/ 2147483647 w 18"/>
              <a:gd name="T67" fmla="*/ 2147483647 h 6"/>
              <a:gd name="T68" fmla="*/ 2147483647 w 18"/>
              <a:gd name="T69" fmla="*/ 2147483647 h 6"/>
              <a:gd name="T70" fmla="*/ 2147483647 w 18"/>
              <a:gd name="T71" fmla="*/ 2147483647 h 6"/>
              <a:gd name="T72" fmla="*/ 2147483647 w 18"/>
              <a:gd name="T73" fmla="*/ 2147483647 h 6"/>
              <a:gd name="T74" fmla="*/ 2147483647 w 18"/>
              <a:gd name="T75" fmla="*/ 2147483647 h 6"/>
              <a:gd name="T76" fmla="*/ 2147483647 w 18"/>
              <a:gd name="T77" fmla="*/ 2147483647 h 6"/>
              <a:gd name="T78" fmla="*/ 2147483647 w 18"/>
              <a:gd name="T79" fmla="*/ 2147483647 h 6"/>
              <a:gd name="T80" fmla="*/ 2147483647 w 18"/>
              <a:gd name="T81" fmla="*/ 2147483647 h 6"/>
              <a:gd name="T82" fmla="*/ 2147483647 w 18"/>
              <a:gd name="T83" fmla="*/ 2147483647 h 6"/>
              <a:gd name="T84" fmla="*/ 2147483647 w 18"/>
              <a:gd name="T85" fmla="*/ 2147483647 h 6"/>
              <a:gd name="T86" fmla="*/ 2147483647 w 18"/>
              <a:gd name="T87" fmla="*/ 2147483647 h 6"/>
              <a:gd name="T88" fmla="*/ 2147483647 w 18"/>
              <a:gd name="T89" fmla="*/ 2147483647 h 6"/>
              <a:gd name="T90" fmla="*/ 2147483647 w 18"/>
              <a:gd name="T91" fmla="*/ 2147483647 h 6"/>
              <a:gd name="T92" fmla="*/ 2147483647 w 18"/>
              <a:gd name="T93" fmla="*/ 2147483647 h 6"/>
              <a:gd name="T94" fmla="*/ 0 w 18"/>
              <a:gd name="T95" fmla="*/ 2147483647 h 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
              <a:gd name="T145" fmla="*/ 0 h 6"/>
              <a:gd name="T146" fmla="*/ 18 w 18"/>
              <a:gd name="T147" fmla="*/ 6 h 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 h="6">
                <a:moveTo>
                  <a:pt x="0" y="2"/>
                </a:moveTo>
                <a:lnTo>
                  <a:pt x="0" y="2"/>
                </a:lnTo>
                <a:lnTo>
                  <a:pt x="1" y="2"/>
                </a:lnTo>
                <a:lnTo>
                  <a:pt x="4" y="2"/>
                </a:lnTo>
                <a:lnTo>
                  <a:pt x="7" y="1"/>
                </a:lnTo>
                <a:lnTo>
                  <a:pt x="8" y="1"/>
                </a:lnTo>
                <a:lnTo>
                  <a:pt x="9" y="1"/>
                </a:lnTo>
                <a:lnTo>
                  <a:pt x="11" y="1"/>
                </a:lnTo>
                <a:lnTo>
                  <a:pt x="12" y="1"/>
                </a:lnTo>
                <a:lnTo>
                  <a:pt x="14" y="1"/>
                </a:lnTo>
                <a:lnTo>
                  <a:pt x="15" y="1"/>
                </a:lnTo>
                <a:lnTo>
                  <a:pt x="16" y="1"/>
                </a:lnTo>
                <a:lnTo>
                  <a:pt x="16" y="0"/>
                </a:lnTo>
                <a:lnTo>
                  <a:pt x="18" y="0"/>
                </a:lnTo>
                <a:lnTo>
                  <a:pt x="18" y="1"/>
                </a:lnTo>
                <a:lnTo>
                  <a:pt x="18" y="2"/>
                </a:lnTo>
                <a:lnTo>
                  <a:pt x="18" y="4"/>
                </a:lnTo>
                <a:lnTo>
                  <a:pt x="16" y="4"/>
                </a:lnTo>
                <a:lnTo>
                  <a:pt x="16" y="5"/>
                </a:lnTo>
                <a:lnTo>
                  <a:pt x="15" y="5"/>
                </a:lnTo>
                <a:lnTo>
                  <a:pt x="14" y="5"/>
                </a:lnTo>
                <a:lnTo>
                  <a:pt x="12" y="5"/>
                </a:lnTo>
                <a:lnTo>
                  <a:pt x="12" y="6"/>
                </a:lnTo>
                <a:lnTo>
                  <a:pt x="11" y="6"/>
                </a:lnTo>
                <a:lnTo>
                  <a:pt x="8" y="6"/>
                </a:lnTo>
                <a:lnTo>
                  <a:pt x="5" y="6"/>
                </a:lnTo>
                <a:lnTo>
                  <a:pt x="5" y="5"/>
                </a:lnTo>
                <a:lnTo>
                  <a:pt x="4" y="4"/>
                </a:lnTo>
                <a:lnTo>
                  <a:pt x="2" y="4"/>
                </a:lnTo>
                <a:lnTo>
                  <a:pt x="1" y="2"/>
                </a:lnTo>
                <a:lnTo>
                  <a:pt x="0" y="2"/>
                </a:lnTo>
                <a:close/>
              </a:path>
            </a:pathLst>
          </a:custGeom>
          <a:solidFill>
            <a:srgbClr val="BB7D4B"/>
          </a:solidFill>
          <a:ln w="9525">
            <a:noFill/>
            <a:round/>
            <a:headEnd/>
            <a:tailEnd/>
          </a:ln>
        </p:spPr>
        <p:txBody>
          <a:bodyPr/>
          <a:lstStyle/>
          <a:p>
            <a:endParaRPr lang="en-US">
              <a:latin typeface="Arial" pitchFamily="34" charset="0"/>
              <a:cs typeface="Arial" pitchFamily="34" charset="0"/>
            </a:endParaRPr>
          </a:p>
        </p:txBody>
      </p:sp>
      <p:sp>
        <p:nvSpPr>
          <p:cNvPr id="66631" name="Freeform 69"/>
          <p:cNvSpPr>
            <a:spLocks/>
          </p:cNvSpPr>
          <p:nvPr/>
        </p:nvSpPr>
        <p:spPr bwMode="auto">
          <a:xfrm>
            <a:off x="2716215" y="5311907"/>
            <a:ext cx="41275" cy="10579"/>
          </a:xfrm>
          <a:custGeom>
            <a:avLst/>
            <a:gdLst>
              <a:gd name="T0" fmla="*/ 0 w 23"/>
              <a:gd name="T1" fmla="*/ 2147483647 h 5"/>
              <a:gd name="T2" fmla="*/ 0 w 23"/>
              <a:gd name="T3" fmla="*/ 2147483647 h 5"/>
              <a:gd name="T4" fmla="*/ 2147483647 w 23"/>
              <a:gd name="T5" fmla="*/ 2147483647 h 5"/>
              <a:gd name="T6" fmla="*/ 2147483647 w 23"/>
              <a:gd name="T7" fmla="*/ 2147483647 h 5"/>
              <a:gd name="T8" fmla="*/ 2147483647 w 23"/>
              <a:gd name="T9" fmla="*/ 2147483647 h 5"/>
              <a:gd name="T10" fmla="*/ 2147483647 w 23"/>
              <a:gd name="T11" fmla="*/ 2147483647 h 5"/>
              <a:gd name="T12" fmla="*/ 2147483647 w 23"/>
              <a:gd name="T13" fmla="*/ 2147483647 h 5"/>
              <a:gd name="T14" fmla="*/ 2147483647 w 23"/>
              <a:gd name="T15" fmla="*/ 2147483647 h 5"/>
              <a:gd name="T16" fmla="*/ 2147483647 w 23"/>
              <a:gd name="T17" fmla="*/ 2147483647 h 5"/>
              <a:gd name="T18" fmla="*/ 2147483647 w 23"/>
              <a:gd name="T19" fmla="*/ 2147483647 h 5"/>
              <a:gd name="T20" fmla="*/ 2147483647 w 23"/>
              <a:gd name="T21" fmla="*/ 0 h 5"/>
              <a:gd name="T22" fmla="*/ 2147483647 w 23"/>
              <a:gd name="T23" fmla="*/ 0 h 5"/>
              <a:gd name="T24" fmla="*/ 2147483647 w 23"/>
              <a:gd name="T25" fmla="*/ 0 h 5"/>
              <a:gd name="T26" fmla="*/ 2147483647 w 23"/>
              <a:gd name="T27" fmla="*/ 0 h 5"/>
              <a:gd name="T28" fmla="*/ 2147483647 w 23"/>
              <a:gd name="T29" fmla="*/ 2147483647 h 5"/>
              <a:gd name="T30" fmla="*/ 2147483647 w 23"/>
              <a:gd name="T31" fmla="*/ 2147483647 h 5"/>
              <a:gd name="T32" fmla="*/ 2147483647 w 23"/>
              <a:gd name="T33" fmla="*/ 2147483647 h 5"/>
              <a:gd name="T34" fmla="*/ 2147483647 w 23"/>
              <a:gd name="T35" fmla="*/ 2147483647 h 5"/>
              <a:gd name="T36" fmla="*/ 2147483647 w 23"/>
              <a:gd name="T37" fmla="*/ 2147483647 h 5"/>
              <a:gd name="T38" fmla="*/ 2147483647 w 23"/>
              <a:gd name="T39" fmla="*/ 2147483647 h 5"/>
              <a:gd name="T40" fmla="*/ 2147483647 w 23"/>
              <a:gd name="T41" fmla="*/ 2147483647 h 5"/>
              <a:gd name="T42" fmla="*/ 2147483647 w 23"/>
              <a:gd name="T43" fmla="*/ 2147483647 h 5"/>
              <a:gd name="T44" fmla="*/ 2147483647 w 23"/>
              <a:gd name="T45" fmla="*/ 2147483647 h 5"/>
              <a:gd name="T46" fmla="*/ 2147483647 w 23"/>
              <a:gd name="T47" fmla="*/ 2147483647 h 5"/>
              <a:gd name="T48" fmla="*/ 2147483647 w 23"/>
              <a:gd name="T49" fmla="*/ 2147483647 h 5"/>
              <a:gd name="T50" fmla="*/ 2147483647 w 23"/>
              <a:gd name="T51" fmla="*/ 2147483647 h 5"/>
              <a:gd name="T52" fmla="*/ 2147483647 w 23"/>
              <a:gd name="T53" fmla="*/ 2147483647 h 5"/>
              <a:gd name="T54" fmla="*/ 2147483647 w 23"/>
              <a:gd name="T55" fmla="*/ 2147483647 h 5"/>
              <a:gd name="T56" fmla="*/ 2147483647 w 23"/>
              <a:gd name="T57" fmla="*/ 2147483647 h 5"/>
              <a:gd name="T58" fmla="*/ 2147483647 w 23"/>
              <a:gd name="T59" fmla="*/ 2147483647 h 5"/>
              <a:gd name="T60" fmla="*/ 2147483647 w 23"/>
              <a:gd name="T61" fmla="*/ 2147483647 h 5"/>
              <a:gd name="T62" fmla="*/ 2147483647 w 23"/>
              <a:gd name="T63" fmla="*/ 2147483647 h 5"/>
              <a:gd name="T64" fmla="*/ 2147483647 w 23"/>
              <a:gd name="T65" fmla="*/ 2147483647 h 5"/>
              <a:gd name="T66" fmla="*/ 2147483647 w 23"/>
              <a:gd name="T67" fmla="*/ 2147483647 h 5"/>
              <a:gd name="T68" fmla="*/ 2147483647 w 23"/>
              <a:gd name="T69" fmla="*/ 2147483647 h 5"/>
              <a:gd name="T70" fmla="*/ 2147483647 w 23"/>
              <a:gd name="T71" fmla="*/ 2147483647 h 5"/>
              <a:gd name="T72" fmla="*/ 2147483647 w 23"/>
              <a:gd name="T73" fmla="*/ 2147483647 h 5"/>
              <a:gd name="T74" fmla="*/ 2147483647 w 23"/>
              <a:gd name="T75" fmla="*/ 2147483647 h 5"/>
              <a:gd name="T76" fmla="*/ 0 w 23"/>
              <a:gd name="T77" fmla="*/ 2147483647 h 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
              <a:gd name="T118" fmla="*/ 0 h 5"/>
              <a:gd name="T119" fmla="*/ 23 w 23"/>
              <a:gd name="T120" fmla="*/ 5 h 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 h="5">
                <a:moveTo>
                  <a:pt x="0" y="3"/>
                </a:moveTo>
                <a:lnTo>
                  <a:pt x="0" y="3"/>
                </a:lnTo>
                <a:lnTo>
                  <a:pt x="1" y="3"/>
                </a:lnTo>
                <a:lnTo>
                  <a:pt x="3" y="3"/>
                </a:lnTo>
                <a:lnTo>
                  <a:pt x="4" y="3"/>
                </a:lnTo>
                <a:lnTo>
                  <a:pt x="5" y="3"/>
                </a:lnTo>
                <a:lnTo>
                  <a:pt x="7" y="1"/>
                </a:lnTo>
                <a:lnTo>
                  <a:pt x="11" y="1"/>
                </a:lnTo>
                <a:lnTo>
                  <a:pt x="11" y="3"/>
                </a:lnTo>
                <a:lnTo>
                  <a:pt x="18" y="0"/>
                </a:lnTo>
                <a:lnTo>
                  <a:pt x="19" y="0"/>
                </a:lnTo>
                <a:lnTo>
                  <a:pt x="22" y="0"/>
                </a:lnTo>
                <a:lnTo>
                  <a:pt x="22" y="1"/>
                </a:lnTo>
                <a:lnTo>
                  <a:pt x="23" y="1"/>
                </a:lnTo>
                <a:lnTo>
                  <a:pt x="22" y="1"/>
                </a:lnTo>
                <a:lnTo>
                  <a:pt x="21" y="3"/>
                </a:lnTo>
                <a:lnTo>
                  <a:pt x="19" y="3"/>
                </a:lnTo>
                <a:lnTo>
                  <a:pt x="18" y="4"/>
                </a:lnTo>
                <a:lnTo>
                  <a:pt x="16" y="4"/>
                </a:lnTo>
                <a:lnTo>
                  <a:pt x="15" y="4"/>
                </a:lnTo>
                <a:lnTo>
                  <a:pt x="15" y="5"/>
                </a:lnTo>
                <a:lnTo>
                  <a:pt x="11" y="5"/>
                </a:lnTo>
                <a:lnTo>
                  <a:pt x="9" y="4"/>
                </a:lnTo>
                <a:lnTo>
                  <a:pt x="4" y="4"/>
                </a:lnTo>
                <a:lnTo>
                  <a:pt x="3" y="4"/>
                </a:lnTo>
                <a:lnTo>
                  <a:pt x="3" y="3"/>
                </a:lnTo>
                <a:lnTo>
                  <a:pt x="1" y="3"/>
                </a:lnTo>
                <a:lnTo>
                  <a:pt x="0" y="3"/>
                </a:lnTo>
                <a:close/>
              </a:path>
            </a:pathLst>
          </a:custGeom>
          <a:solidFill>
            <a:srgbClr val="BB7D4B"/>
          </a:solidFill>
          <a:ln w="9525">
            <a:noFill/>
            <a:round/>
            <a:headEnd/>
            <a:tailEnd/>
          </a:ln>
        </p:spPr>
        <p:txBody>
          <a:bodyPr/>
          <a:lstStyle/>
          <a:p>
            <a:endParaRPr lang="en-US">
              <a:latin typeface="Arial" pitchFamily="34" charset="0"/>
              <a:cs typeface="Arial" pitchFamily="34" charset="0"/>
            </a:endParaRPr>
          </a:p>
        </p:txBody>
      </p:sp>
      <p:sp>
        <p:nvSpPr>
          <p:cNvPr id="66632" name="Freeform 70"/>
          <p:cNvSpPr>
            <a:spLocks/>
          </p:cNvSpPr>
          <p:nvPr/>
        </p:nvSpPr>
        <p:spPr bwMode="auto">
          <a:xfrm>
            <a:off x="2343152" y="4986040"/>
            <a:ext cx="328613" cy="368186"/>
          </a:xfrm>
          <a:custGeom>
            <a:avLst/>
            <a:gdLst>
              <a:gd name="T0" fmla="*/ 2147483647 w 183"/>
              <a:gd name="T1" fmla="*/ 2147483647 h 165"/>
              <a:gd name="T2" fmla="*/ 2147483647 w 183"/>
              <a:gd name="T3" fmla="*/ 2147483647 h 165"/>
              <a:gd name="T4" fmla="*/ 2147483647 w 183"/>
              <a:gd name="T5" fmla="*/ 2147483647 h 165"/>
              <a:gd name="T6" fmla="*/ 2147483647 w 183"/>
              <a:gd name="T7" fmla="*/ 2147483647 h 165"/>
              <a:gd name="T8" fmla="*/ 2147483647 w 183"/>
              <a:gd name="T9" fmla="*/ 2147483647 h 165"/>
              <a:gd name="T10" fmla="*/ 2147483647 w 183"/>
              <a:gd name="T11" fmla="*/ 2147483647 h 165"/>
              <a:gd name="T12" fmla="*/ 2147483647 w 183"/>
              <a:gd name="T13" fmla="*/ 2147483647 h 165"/>
              <a:gd name="T14" fmla="*/ 2147483647 w 183"/>
              <a:gd name="T15" fmla="*/ 2147483647 h 165"/>
              <a:gd name="T16" fmla="*/ 2147483647 w 183"/>
              <a:gd name="T17" fmla="*/ 2147483647 h 165"/>
              <a:gd name="T18" fmla="*/ 2147483647 w 183"/>
              <a:gd name="T19" fmla="*/ 2147483647 h 165"/>
              <a:gd name="T20" fmla="*/ 2147483647 w 183"/>
              <a:gd name="T21" fmla="*/ 2147483647 h 165"/>
              <a:gd name="T22" fmla="*/ 2147483647 w 183"/>
              <a:gd name="T23" fmla="*/ 2147483647 h 165"/>
              <a:gd name="T24" fmla="*/ 2147483647 w 183"/>
              <a:gd name="T25" fmla="*/ 2147483647 h 165"/>
              <a:gd name="T26" fmla="*/ 2147483647 w 183"/>
              <a:gd name="T27" fmla="*/ 2147483647 h 165"/>
              <a:gd name="T28" fmla="*/ 2147483647 w 183"/>
              <a:gd name="T29" fmla="*/ 2147483647 h 165"/>
              <a:gd name="T30" fmla="*/ 2147483647 w 183"/>
              <a:gd name="T31" fmla="*/ 2147483647 h 165"/>
              <a:gd name="T32" fmla="*/ 2147483647 w 183"/>
              <a:gd name="T33" fmla="*/ 2147483647 h 165"/>
              <a:gd name="T34" fmla="*/ 2147483647 w 183"/>
              <a:gd name="T35" fmla="*/ 2147483647 h 165"/>
              <a:gd name="T36" fmla="*/ 2147483647 w 183"/>
              <a:gd name="T37" fmla="*/ 2147483647 h 165"/>
              <a:gd name="T38" fmla="*/ 2147483647 w 183"/>
              <a:gd name="T39" fmla="*/ 2147483647 h 165"/>
              <a:gd name="T40" fmla="*/ 2147483647 w 183"/>
              <a:gd name="T41" fmla="*/ 2147483647 h 165"/>
              <a:gd name="T42" fmla="*/ 2147483647 w 183"/>
              <a:gd name="T43" fmla="*/ 2147483647 h 165"/>
              <a:gd name="T44" fmla="*/ 2147483647 w 183"/>
              <a:gd name="T45" fmla="*/ 2147483647 h 165"/>
              <a:gd name="T46" fmla="*/ 2147483647 w 183"/>
              <a:gd name="T47" fmla="*/ 2147483647 h 165"/>
              <a:gd name="T48" fmla="*/ 2147483647 w 183"/>
              <a:gd name="T49" fmla="*/ 2147483647 h 165"/>
              <a:gd name="T50" fmla="*/ 2147483647 w 183"/>
              <a:gd name="T51" fmla="*/ 2147483647 h 165"/>
              <a:gd name="T52" fmla="*/ 2147483647 w 183"/>
              <a:gd name="T53" fmla="*/ 2147483647 h 165"/>
              <a:gd name="T54" fmla="*/ 2147483647 w 183"/>
              <a:gd name="T55" fmla="*/ 2147483647 h 165"/>
              <a:gd name="T56" fmla="*/ 2147483647 w 183"/>
              <a:gd name="T57" fmla="*/ 2147483647 h 165"/>
              <a:gd name="T58" fmla="*/ 2147483647 w 183"/>
              <a:gd name="T59" fmla="*/ 2147483647 h 165"/>
              <a:gd name="T60" fmla="*/ 2147483647 w 183"/>
              <a:gd name="T61" fmla="*/ 2147483647 h 165"/>
              <a:gd name="T62" fmla="*/ 2147483647 w 183"/>
              <a:gd name="T63" fmla="*/ 2147483647 h 165"/>
              <a:gd name="T64" fmla="*/ 2147483647 w 183"/>
              <a:gd name="T65" fmla="*/ 2147483647 h 165"/>
              <a:gd name="T66" fmla="*/ 2147483647 w 183"/>
              <a:gd name="T67" fmla="*/ 2147483647 h 165"/>
              <a:gd name="T68" fmla="*/ 2147483647 w 183"/>
              <a:gd name="T69" fmla="*/ 2147483647 h 165"/>
              <a:gd name="T70" fmla="*/ 2147483647 w 183"/>
              <a:gd name="T71" fmla="*/ 2147483647 h 165"/>
              <a:gd name="T72" fmla="*/ 2147483647 w 183"/>
              <a:gd name="T73" fmla="*/ 2147483647 h 165"/>
              <a:gd name="T74" fmla="*/ 2147483647 w 183"/>
              <a:gd name="T75" fmla="*/ 2147483647 h 165"/>
              <a:gd name="T76" fmla="*/ 2147483647 w 183"/>
              <a:gd name="T77" fmla="*/ 2147483647 h 165"/>
              <a:gd name="T78" fmla="*/ 2147483647 w 183"/>
              <a:gd name="T79" fmla="*/ 2147483647 h 165"/>
              <a:gd name="T80" fmla="*/ 2147483647 w 183"/>
              <a:gd name="T81" fmla="*/ 2147483647 h 165"/>
              <a:gd name="T82" fmla="*/ 2147483647 w 183"/>
              <a:gd name="T83" fmla="*/ 2147483647 h 165"/>
              <a:gd name="T84" fmla="*/ 2147483647 w 183"/>
              <a:gd name="T85" fmla="*/ 2147483647 h 165"/>
              <a:gd name="T86" fmla="*/ 2147483647 w 183"/>
              <a:gd name="T87" fmla="*/ 2147483647 h 165"/>
              <a:gd name="T88" fmla="*/ 2147483647 w 183"/>
              <a:gd name="T89" fmla="*/ 2147483647 h 165"/>
              <a:gd name="T90" fmla="*/ 2147483647 w 183"/>
              <a:gd name="T91" fmla="*/ 2147483647 h 165"/>
              <a:gd name="T92" fmla="*/ 2147483647 w 183"/>
              <a:gd name="T93" fmla="*/ 2147483647 h 165"/>
              <a:gd name="T94" fmla="*/ 2147483647 w 183"/>
              <a:gd name="T95" fmla="*/ 0 h 1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3"/>
              <a:gd name="T145" fmla="*/ 0 h 165"/>
              <a:gd name="T146" fmla="*/ 183 w 183"/>
              <a:gd name="T147" fmla="*/ 165 h 1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3" h="165">
                <a:moveTo>
                  <a:pt x="43" y="0"/>
                </a:moveTo>
                <a:lnTo>
                  <a:pt x="43" y="0"/>
                </a:lnTo>
                <a:lnTo>
                  <a:pt x="41" y="0"/>
                </a:lnTo>
                <a:lnTo>
                  <a:pt x="40" y="2"/>
                </a:lnTo>
                <a:lnTo>
                  <a:pt x="39" y="2"/>
                </a:lnTo>
                <a:lnTo>
                  <a:pt x="34" y="6"/>
                </a:lnTo>
                <a:lnTo>
                  <a:pt x="32" y="7"/>
                </a:lnTo>
                <a:lnTo>
                  <a:pt x="27" y="10"/>
                </a:lnTo>
                <a:lnTo>
                  <a:pt x="26" y="13"/>
                </a:lnTo>
                <a:lnTo>
                  <a:pt x="23" y="14"/>
                </a:lnTo>
                <a:lnTo>
                  <a:pt x="22" y="17"/>
                </a:lnTo>
                <a:lnTo>
                  <a:pt x="18" y="21"/>
                </a:lnTo>
                <a:lnTo>
                  <a:pt x="15" y="24"/>
                </a:lnTo>
                <a:lnTo>
                  <a:pt x="14" y="27"/>
                </a:lnTo>
                <a:lnTo>
                  <a:pt x="12" y="30"/>
                </a:lnTo>
                <a:lnTo>
                  <a:pt x="9" y="32"/>
                </a:lnTo>
                <a:lnTo>
                  <a:pt x="8" y="36"/>
                </a:lnTo>
                <a:lnTo>
                  <a:pt x="7" y="39"/>
                </a:lnTo>
                <a:lnTo>
                  <a:pt x="5" y="43"/>
                </a:lnTo>
                <a:lnTo>
                  <a:pt x="5" y="46"/>
                </a:lnTo>
                <a:lnTo>
                  <a:pt x="2" y="54"/>
                </a:lnTo>
                <a:lnTo>
                  <a:pt x="2" y="63"/>
                </a:lnTo>
                <a:lnTo>
                  <a:pt x="4" y="67"/>
                </a:lnTo>
                <a:lnTo>
                  <a:pt x="4" y="72"/>
                </a:lnTo>
                <a:lnTo>
                  <a:pt x="5" y="77"/>
                </a:lnTo>
                <a:lnTo>
                  <a:pt x="4" y="81"/>
                </a:lnTo>
                <a:lnTo>
                  <a:pt x="2" y="84"/>
                </a:lnTo>
                <a:lnTo>
                  <a:pt x="1" y="92"/>
                </a:lnTo>
                <a:lnTo>
                  <a:pt x="1" y="95"/>
                </a:lnTo>
                <a:lnTo>
                  <a:pt x="1" y="97"/>
                </a:lnTo>
                <a:lnTo>
                  <a:pt x="1" y="100"/>
                </a:lnTo>
                <a:lnTo>
                  <a:pt x="1" y="103"/>
                </a:lnTo>
                <a:lnTo>
                  <a:pt x="0" y="106"/>
                </a:lnTo>
                <a:lnTo>
                  <a:pt x="0" y="108"/>
                </a:lnTo>
                <a:lnTo>
                  <a:pt x="1" y="111"/>
                </a:lnTo>
                <a:lnTo>
                  <a:pt x="1" y="114"/>
                </a:lnTo>
                <a:lnTo>
                  <a:pt x="1" y="117"/>
                </a:lnTo>
                <a:lnTo>
                  <a:pt x="1" y="120"/>
                </a:lnTo>
                <a:lnTo>
                  <a:pt x="2" y="122"/>
                </a:lnTo>
                <a:lnTo>
                  <a:pt x="4" y="128"/>
                </a:lnTo>
                <a:lnTo>
                  <a:pt x="5" y="129"/>
                </a:lnTo>
                <a:lnTo>
                  <a:pt x="7" y="132"/>
                </a:lnTo>
                <a:lnTo>
                  <a:pt x="7" y="135"/>
                </a:lnTo>
                <a:lnTo>
                  <a:pt x="11" y="140"/>
                </a:lnTo>
                <a:lnTo>
                  <a:pt x="12" y="142"/>
                </a:lnTo>
                <a:lnTo>
                  <a:pt x="15" y="144"/>
                </a:lnTo>
                <a:lnTo>
                  <a:pt x="23" y="165"/>
                </a:lnTo>
                <a:lnTo>
                  <a:pt x="183" y="165"/>
                </a:lnTo>
                <a:lnTo>
                  <a:pt x="183" y="164"/>
                </a:lnTo>
                <a:lnTo>
                  <a:pt x="181" y="162"/>
                </a:lnTo>
                <a:lnTo>
                  <a:pt x="181" y="161"/>
                </a:lnTo>
                <a:lnTo>
                  <a:pt x="181" y="160"/>
                </a:lnTo>
                <a:lnTo>
                  <a:pt x="181" y="158"/>
                </a:lnTo>
                <a:lnTo>
                  <a:pt x="180" y="158"/>
                </a:lnTo>
                <a:lnTo>
                  <a:pt x="180" y="157"/>
                </a:lnTo>
                <a:lnTo>
                  <a:pt x="180" y="156"/>
                </a:lnTo>
                <a:lnTo>
                  <a:pt x="179" y="153"/>
                </a:lnTo>
                <a:lnTo>
                  <a:pt x="179" y="151"/>
                </a:lnTo>
                <a:lnTo>
                  <a:pt x="177" y="147"/>
                </a:lnTo>
                <a:lnTo>
                  <a:pt x="176" y="146"/>
                </a:lnTo>
                <a:lnTo>
                  <a:pt x="174" y="146"/>
                </a:lnTo>
                <a:lnTo>
                  <a:pt x="174" y="144"/>
                </a:lnTo>
                <a:lnTo>
                  <a:pt x="173" y="146"/>
                </a:lnTo>
                <a:lnTo>
                  <a:pt x="172" y="146"/>
                </a:lnTo>
                <a:lnTo>
                  <a:pt x="168" y="146"/>
                </a:lnTo>
                <a:lnTo>
                  <a:pt x="166" y="147"/>
                </a:lnTo>
                <a:lnTo>
                  <a:pt x="165" y="147"/>
                </a:lnTo>
                <a:lnTo>
                  <a:pt x="163" y="147"/>
                </a:lnTo>
                <a:lnTo>
                  <a:pt x="161" y="149"/>
                </a:lnTo>
                <a:lnTo>
                  <a:pt x="159" y="149"/>
                </a:lnTo>
                <a:lnTo>
                  <a:pt x="158" y="149"/>
                </a:lnTo>
                <a:lnTo>
                  <a:pt x="156" y="149"/>
                </a:lnTo>
                <a:lnTo>
                  <a:pt x="155" y="149"/>
                </a:lnTo>
                <a:lnTo>
                  <a:pt x="154" y="149"/>
                </a:lnTo>
                <a:lnTo>
                  <a:pt x="152" y="150"/>
                </a:lnTo>
                <a:lnTo>
                  <a:pt x="145" y="150"/>
                </a:lnTo>
                <a:lnTo>
                  <a:pt x="145" y="149"/>
                </a:lnTo>
                <a:lnTo>
                  <a:pt x="144" y="149"/>
                </a:lnTo>
                <a:lnTo>
                  <a:pt x="143" y="149"/>
                </a:lnTo>
                <a:lnTo>
                  <a:pt x="141" y="149"/>
                </a:lnTo>
                <a:lnTo>
                  <a:pt x="140" y="149"/>
                </a:lnTo>
                <a:lnTo>
                  <a:pt x="138" y="147"/>
                </a:lnTo>
                <a:lnTo>
                  <a:pt x="131" y="147"/>
                </a:lnTo>
                <a:lnTo>
                  <a:pt x="130" y="149"/>
                </a:lnTo>
                <a:lnTo>
                  <a:pt x="129" y="149"/>
                </a:lnTo>
                <a:lnTo>
                  <a:pt x="127" y="149"/>
                </a:lnTo>
                <a:lnTo>
                  <a:pt x="126" y="149"/>
                </a:lnTo>
                <a:lnTo>
                  <a:pt x="123" y="150"/>
                </a:lnTo>
                <a:lnTo>
                  <a:pt x="122" y="151"/>
                </a:lnTo>
                <a:lnTo>
                  <a:pt x="120" y="153"/>
                </a:lnTo>
                <a:lnTo>
                  <a:pt x="119" y="153"/>
                </a:lnTo>
                <a:lnTo>
                  <a:pt x="118" y="153"/>
                </a:lnTo>
                <a:lnTo>
                  <a:pt x="116" y="153"/>
                </a:lnTo>
                <a:lnTo>
                  <a:pt x="115" y="153"/>
                </a:lnTo>
                <a:lnTo>
                  <a:pt x="113" y="151"/>
                </a:lnTo>
                <a:lnTo>
                  <a:pt x="111" y="151"/>
                </a:lnTo>
                <a:lnTo>
                  <a:pt x="109" y="151"/>
                </a:lnTo>
                <a:lnTo>
                  <a:pt x="104" y="151"/>
                </a:lnTo>
                <a:lnTo>
                  <a:pt x="102" y="151"/>
                </a:lnTo>
                <a:lnTo>
                  <a:pt x="102" y="153"/>
                </a:lnTo>
                <a:lnTo>
                  <a:pt x="102" y="151"/>
                </a:lnTo>
                <a:lnTo>
                  <a:pt x="102" y="150"/>
                </a:lnTo>
                <a:lnTo>
                  <a:pt x="100" y="146"/>
                </a:lnTo>
                <a:lnTo>
                  <a:pt x="100" y="144"/>
                </a:lnTo>
                <a:lnTo>
                  <a:pt x="98" y="144"/>
                </a:lnTo>
                <a:lnTo>
                  <a:pt x="98" y="143"/>
                </a:lnTo>
                <a:lnTo>
                  <a:pt x="97" y="143"/>
                </a:lnTo>
                <a:lnTo>
                  <a:pt x="98" y="143"/>
                </a:lnTo>
                <a:lnTo>
                  <a:pt x="98" y="142"/>
                </a:lnTo>
                <a:lnTo>
                  <a:pt x="100" y="142"/>
                </a:lnTo>
                <a:lnTo>
                  <a:pt x="101" y="142"/>
                </a:lnTo>
                <a:lnTo>
                  <a:pt x="104" y="138"/>
                </a:lnTo>
                <a:lnTo>
                  <a:pt x="107" y="135"/>
                </a:lnTo>
                <a:lnTo>
                  <a:pt x="107" y="132"/>
                </a:lnTo>
                <a:lnTo>
                  <a:pt x="107" y="131"/>
                </a:lnTo>
                <a:lnTo>
                  <a:pt x="107" y="128"/>
                </a:lnTo>
                <a:lnTo>
                  <a:pt x="105" y="125"/>
                </a:lnTo>
                <a:lnTo>
                  <a:pt x="104" y="125"/>
                </a:lnTo>
                <a:lnTo>
                  <a:pt x="104" y="124"/>
                </a:lnTo>
                <a:lnTo>
                  <a:pt x="104" y="122"/>
                </a:lnTo>
                <a:lnTo>
                  <a:pt x="104" y="121"/>
                </a:lnTo>
                <a:lnTo>
                  <a:pt x="102" y="120"/>
                </a:lnTo>
                <a:lnTo>
                  <a:pt x="102" y="118"/>
                </a:lnTo>
                <a:lnTo>
                  <a:pt x="102" y="117"/>
                </a:lnTo>
                <a:lnTo>
                  <a:pt x="102" y="115"/>
                </a:lnTo>
                <a:lnTo>
                  <a:pt x="102" y="111"/>
                </a:lnTo>
                <a:lnTo>
                  <a:pt x="102" y="103"/>
                </a:lnTo>
                <a:lnTo>
                  <a:pt x="102" y="102"/>
                </a:lnTo>
                <a:lnTo>
                  <a:pt x="102" y="100"/>
                </a:lnTo>
                <a:lnTo>
                  <a:pt x="102" y="99"/>
                </a:lnTo>
                <a:lnTo>
                  <a:pt x="102" y="97"/>
                </a:lnTo>
                <a:lnTo>
                  <a:pt x="102" y="85"/>
                </a:lnTo>
                <a:lnTo>
                  <a:pt x="102" y="82"/>
                </a:lnTo>
                <a:lnTo>
                  <a:pt x="101" y="75"/>
                </a:lnTo>
                <a:lnTo>
                  <a:pt x="101" y="72"/>
                </a:lnTo>
                <a:lnTo>
                  <a:pt x="100" y="70"/>
                </a:lnTo>
                <a:lnTo>
                  <a:pt x="100" y="67"/>
                </a:lnTo>
                <a:lnTo>
                  <a:pt x="98" y="64"/>
                </a:lnTo>
                <a:lnTo>
                  <a:pt x="98" y="61"/>
                </a:lnTo>
                <a:lnTo>
                  <a:pt x="97" y="59"/>
                </a:lnTo>
                <a:lnTo>
                  <a:pt x="94" y="52"/>
                </a:lnTo>
                <a:lnTo>
                  <a:pt x="91" y="45"/>
                </a:lnTo>
                <a:lnTo>
                  <a:pt x="88" y="42"/>
                </a:lnTo>
                <a:lnTo>
                  <a:pt x="87" y="38"/>
                </a:lnTo>
                <a:lnTo>
                  <a:pt x="84" y="35"/>
                </a:lnTo>
                <a:lnTo>
                  <a:pt x="83" y="34"/>
                </a:lnTo>
                <a:lnTo>
                  <a:pt x="80" y="32"/>
                </a:lnTo>
                <a:lnTo>
                  <a:pt x="77" y="31"/>
                </a:lnTo>
                <a:lnTo>
                  <a:pt x="75" y="28"/>
                </a:lnTo>
                <a:lnTo>
                  <a:pt x="72" y="25"/>
                </a:lnTo>
                <a:lnTo>
                  <a:pt x="69" y="24"/>
                </a:lnTo>
                <a:lnTo>
                  <a:pt x="68" y="23"/>
                </a:lnTo>
                <a:lnTo>
                  <a:pt x="66" y="21"/>
                </a:lnTo>
                <a:lnTo>
                  <a:pt x="63" y="20"/>
                </a:lnTo>
                <a:lnTo>
                  <a:pt x="62" y="18"/>
                </a:lnTo>
                <a:lnTo>
                  <a:pt x="59" y="17"/>
                </a:lnTo>
                <a:lnTo>
                  <a:pt x="58" y="16"/>
                </a:lnTo>
                <a:lnTo>
                  <a:pt x="57" y="14"/>
                </a:lnTo>
                <a:lnTo>
                  <a:pt x="54" y="13"/>
                </a:lnTo>
                <a:lnTo>
                  <a:pt x="52" y="12"/>
                </a:lnTo>
                <a:lnTo>
                  <a:pt x="50" y="9"/>
                </a:lnTo>
                <a:lnTo>
                  <a:pt x="48" y="7"/>
                </a:lnTo>
                <a:lnTo>
                  <a:pt x="45" y="6"/>
                </a:lnTo>
                <a:lnTo>
                  <a:pt x="45" y="5"/>
                </a:lnTo>
                <a:lnTo>
                  <a:pt x="44" y="3"/>
                </a:lnTo>
                <a:lnTo>
                  <a:pt x="43" y="2"/>
                </a:lnTo>
                <a:lnTo>
                  <a:pt x="43" y="0"/>
                </a:lnTo>
                <a:close/>
              </a:path>
            </a:pathLst>
          </a:custGeom>
          <a:solidFill>
            <a:srgbClr val="6BA9D6"/>
          </a:solidFill>
          <a:ln w="9525">
            <a:noFill/>
            <a:round/>
            <a:headEnd/>
            <a:tailEnd/>
          </a:ln>
        </p:spPr>
        <p:txBody>
          <a:bodyPr/>
          <a:lstStyle/>
          <a:p>
            <a:endParaRPr lang="en-US">
              <a:latin typeface="Arial" pitchFamily="34" charset="0"/>
              <a:cs typeface="Arial" pitchFamily="34" charset="0"/>
            </a:endParaRPr>
          </a:p>
        </p:txBody>
      </p:sp>
      <p:sp>
        <p:nvSpPr>
          <p:cNvPr id="66633" name="Freeform 71"/>
          <p:cNvSpPr>
            <a:spLocks/>
          </p:cNvSpPr>
          <p:nvPr/>
        </p:nvSpPr>
        <p:spPr bwMode="auto">
          <a:xfrm>
            <a:off x="2338390" y="5144740"/>
            <a:ext cx="90487" cy="209486"/>
          </a:xfrm>
          <a:custGeom>
            <a:avLst/>
            <a:gdLst>
              <a:gd name="T0" fmla="*/ 2147483647 w 51"/>
              <a:gd name="T1" fmla="*/ 2147483647 h 94"/>
              <a:gd name="T2" fmla="*/ 2147483647 w 51"/>
              <a:gd name="T3" fmla="*/ 2147483647 h 94"/>
              <a:gd name="T4" fmla="*/ 2147483647 w 51"/>
              <a:gd name="T5" fmla="*/ 2147483647 h 94"/>
              <a:gd name="T6" fmla="*/ 2147483647 w 51"/>
              <a:gd name="T7" fmla="*/ 2147483647 h 94"/>
              <a:gd name="T8" fmla="*/ 2147483647 w 51"/>
              <a:gd name="T9" fmla="*/ 2147483647 h 94"/>
              <a:gd name="T10" fmla="*/ 2147483647 w 51"/>
              <a:gd name="T11" fmla="*/ 2147483647 h 94"/>
              <a:gd name="T12" fmla="*/ 2147483647 w 51"/>
              <a:gd name="T13" fmla="*/ 2147483647 h 94"/>
              <a:gd name="T14" fmla="*/ 2147483647 w 51"/>
              <a:gd name="T15" fmla="*/ 2147483647 h 94"/>
              <a:gd name="T16" fmla="*/ 2147483647 w 51"/>
              <a:gd name="T17" fmla="*/ 2147483647 h 94"/>
              <a:gd name="T18" fmla="*/ 2147483647 w 51"/>
              <a:gd name="T19" fmla="*/ 2147483647 h 94"/>
              <a:gd name="T20" fmla="*/ 2147483647 w 51"/>
              <a:gd name="T21" fmla="*/ 2147483647 h 94"/>
              <a:gd name="T22" fmla="*/ 2147483647 w 51"/>
              <a:gd name="T23" fmla="*/ 2147483647 h 94"/>
              <a:gd name="T24" fmla="*/ 2147483647 w 51"/>
              <a:gd name="T25" fmla="*/ 2147483647 h 94"/>
              <a:gd name="T26" fmla="*/ 2147483647 w 51"/>
              <a:gd name="T27" fmla="*/ 2147483647 h 94"/>
              <a:gd name="T28" fmla="*/ 2147483647 w 51"/>
              <a:gd name="T29" fmla="*/ 2147483647 h 94"/>
              <a:gd name="T30" fmla="*/ 2147483647 w 51"/>
              <a:gd name="T31" fmla="*/ 2147483647 h 94"/>
              <a:gd name="T32" fmla="*/ 2147483647 w 51"/>
              <a:gd name="T33" fmla="*/ 2147483647 h 94"/>
              <a:gd name="T34" fmla="*/ 2147483647 w 51"/>
              <a:gd name="T35" fmla="*/ 2147483647 h 94"/>
              <a:gd name="T36" fmla="*/ 2147483647 w 51"/>
              <a:gd name="T37" fmla="*/ 2147483647 h 94"/>
              <a:gd name="T38" fmla="*/ 2147483647 w 51"/>
              <a:gd name="T39" fmla="*/ 2147483647 h 94"/>
              <a:gd name="T40" fmla="*/ 2147483647 w 51"/>
              <a:gd name="T41" fmla="*/ 2147483647 h 94"/>
              <a:gd name="T42" fmla="*/ 2147483647 w 51"/>
              <a:gd name="T43" fmla="*/ 2147483647 h 94"/>
              <a:gd name="T44" fmla="*/ 2147483647 w 51"/>
              <a:gd name="T45" fmla="*/ 2147483647 h 94"/>
              <a:gd name="T46" fmla="*/ 2147483647 w 51"/>
              <a:gd name="T47" fmla="*/ 2147483647 h 94"/>
              <a:gd name="T48" fmla="*/ 2147483647 w 51"/>
              <a:gd name="T49" fmla="*/ 2147483647 h 94"/>
              <a:gd name="T50" fmla="*/ 2147483647 w 51"/>
              <a:gd name="T51" fmla="*/ 2147483647 h 94"/>
              <a:gd name="T52" fmla="*/ 2147483647 w 51"/>
              <a:gd name="T53" fmla="*/ 2147483647 h 94"/>
              <a:gd name="T54" fmla="*/ 2147483647 w 51"/>
              <a:gd name="T55" fmla="*/ 2147483647 h 94"/>
              <a:gd name="T56" fmla="*/ 2147483647 w 51"/>
              <a:gd name="T57" fmla="*/ 2147483647 h 94"/>
              <a:gd name="T58" fmla="*/ 2147483647 w 51"/>
              <a:gd name="T59" fmla="*/ 2147483647 h 94"/>
              <a:gd name="T60" fmla="*/ 2147483647 w 51"/>
              <a:gd name="T61" fmla="*/ 2147483647 h 94"/>
              <a:gd name="T62" fmla="*/ 2147483647 w 51"/>
              <a:gd name="T63" fmla="*/ 2147483647 h 94"/>
              <a:gd name="T64" fmla="*/ 2147483647 w 51"/>
              <a:gd name="T65" fmla="*/ 2147483647 h 94"/>
              <a:gd name="T66" fmla="*/ 0 w 51"/>
              <a:gd name="T67" fmla="*/ 2147483647 h 94"/>
              <a:gd name="T68" fmla="*/ 2147483647 w 51"/>
              <a:gd name="T69" fmla="*/ 2147483647 h 94"/>
              <a:gd name="T70" fmla="*/ 2147483647 w 51"/>
              <a:gd name="T71" fmla="*/ 2147483647 h 94"/>
              <a:gd name="T72" fmla="*/ 2147483647 w 51"/>
              <a:gd name="T73" fmla="*/ 2147483647 h 94"/>
              <a:gd name="T74" fmla="*/ 2147483647 w 51"/>
              <a:gd name="T75" fmla="*/ 2147483647 h 94"/>
              <a:gd name="T76" fmla="*/ 2147483647 w 51"/>
              <a:gd name="T77" fmla="*/ 2147483647 h 94"/>
              <a:gd name="T78" fmla="*/ 2147483647 w 51"/>
              <a:gd name="T79" fmla="*/ 2147483647 h 94"/>
              <a:gd name="T80" fmla="*/ 2147483647 w 51"/>
              <a:gd name="T81" fmla="*/ 2147483647 h 94"/>
              <a:gd name="T82" fmla="*/ 2147483647 w 51"/>
              <a:gd name="T83" fmla="*/ 2147483647 h 94"/>
              <a:gd name="T84" fmla="*/ 2147483647 w 51"/>
              <a:gd name="T85" fmla="*/ 2147483647 h 94"/>
              <a:gd name="T86" fmla="*/ 2147483647 w 51"/>
              <a:gd name="T87" fmla="*/ 2147483647 h 94"/>
              <a:gd name="T88" fmla="*/ 2147483647 w 51"/>
              <a:gd name="T89" fmla="*/ 2147483647 h 94"/>
              <a:gd name="T90" fmla="*/ 2147483647 w 51"/>
              <a:gd name="T91" fmla="*/ 2147483647 h 94"/>
              <a:gd name="T92" fmla="*/ 2147483647 w 51"/>
              <a:gd name="T93" fmla="*/ 2147483647 h 94"/>
              <a:gd name="T94" fmla="*/ 2147483647 w 51"/>
              <a:gd name="T95" fmla="*/ 2147483647 h 94"/>
              <a:gd name="T96" fmla="*/ 2147483647 w 51"/>
              <a:gd name="T97" fmla="*/ 2147483647 h 94"/>
              <a:gd name="T98" fmla="*/ 2147483647 w 51"/>
              <a:gd name="T99" fmla="*/ 2147483647 h 94"/>
              <a:gd name="T100" fmla="*/ 2147483647 w 51"/>
              <a:gd name="T101" fmla="*/ 2147483647 h 94"/>
              <a:gd name="T102" fmla="*/ 2147483647 w 51"/>
              <a:gd name="T103" fmla="*/ 2147483647 h 94"/>
              <a:gd name="T104" fmla="*/ 2147483647 w 51"/>
              <a:gd name="T105" fmla="*/ 2147483647 h 94"/>
              <a:gd name="T106" fmla="*/ 2147483647 w 51"/>
              <a:gd name="T107" fmla="*/ 2147483647 h 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1"/>
              <a:gd name="T163" fmla="*/ 0 h 94"/>
              <a:gd name="T164" fmla="*/ 51 w 51"/>
              <a:gd name="T165" fmla="*/ 94 h 9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1" h="94">
                <a:moveTo>
                  <a:pt x="32" y="0"/>
                </a:moveTo>
                <a:lnTo>
                  <a:pt x="32" y="1"/>
                </a:lnTo>
                <a:lnTo>
                  <a:pt x="30" y="1"/>
                </a:lnTo>
                <a:lnTo>
                  <a:pt x="29" y="3"/>
                </a:lnTo>
                <a:lnTo>
                  <a:pt x="29" y="6"/>
                </a:lnTo>
                <a:lnTo>
                  <a:pt x="28" y="7"/>
                </a:lnTo>
                <a:lnTo>
                  <a:pt x="28" y="8"/>
                </a:lnTo>
                <a:lnTo>
                  <a:pt x="26" y="8"/>
                </a:lnTo>
                <a:lnTo>
                  <a:pt x="25" y="14"/>
                </a:lnTo>
                <a:lnTo>
                  <a:pt x="23" y="15"/>
                </a:lnTo>
                <a:lnTo>
                  <a:pt x="22" y="18"/>
                </a:lnTo>
                <a:lnTo>
                  <a:pt x="22" y="21"/>
                </a:lnTo>
                <a:lnTo>
                  <a:pt x="21" y="22"/>
                </a:lnTo>
                <a:lnTo>
                  <a:pt x="21" y="24"/>
                </a:lnTo>
                <a:lnTo>
                  <a:pt x="19" y="25"/>
                </a:lnTo>
                <a:lnTo>
                  <a:pt x="19" y="29"/>
                </a:lnTo>
                <a:lnTo>
                  <a:pt x="19" y="31"/>
                </a:lnTo>
                <a:lnTo>
                  <a:pt x="19" y="32"/>
                </a:lnTo>
                <a:lnTo>
                  <a:pt x="19" y="36"/>
                </a:lnTo>
                <a:lnTo>
                  <a:pt x="19" y="40"/>
                </a:lnTo>
                <a:lnTo>
                  <a:pt x="21" y="42"/>
                </a:lnTo>
                <a:lnTo>
                  <a:pt x="33" y="62"/>
                </a:lnTo>
                <a:lnTo>
                  <a:pt x="33" y="64"/>
                </a:lnTo>
                <a:lnTo>
                  <a:pt x="35" y="65"/>
                </a:lnTo>
                <a:lnTo>
                  <a:pt x="36" y="67"/>
                </a:lnTo>
                <a:lnTo>
                  <a:pt x="37" y="69"/>
                </a:lnTo>
                <a:lnTo>
                  <a:pt x="39" y="71"/>
                </a:lnTo>
                <a:lnTo>
                  <a:pt x="40" y="72"/>
                </a:lnTo>
                <a:lnTo>
                  <a:pt x="42" y="73"/>
                </a:lnTo>
                <a:lnTo>
                  <a:pt x="43" y="76"/>
                </a:lnTo>
                <a:lnTo>
                  <a:pt x="43" y="78"/>
                </a:lnTo>
                <a:lnTo>
                  <a:pt x="44" y="79"/>
                </a:lnTo>
                <a:lnTo>
                  <a:pt x="46" y="80"/>
                </a:lnTo>
                <a:lnTo>
                  <a:pt x="46" y="82"/>
                </a:lnTo>
                <a:lnTo>
                  <a:pt x="47" y="83"/>
                </a:lnTo>
                <a:lnTo>
                  <a:pt x="47" y="85"/>
                </a:lnTo>
                <a:lnTo>
                  <a:pt x="48" y="86"/>
                </a:lnTo>
                <a:lnTo>
                  <a:pt x="48" y="87"/>
                </a:lnTo>
                <a:lnTo>
                  <a:pt x="50" y="89"/>
                </a:lnTo>
                <a:lnTo>
                  <a:pt x="50" y="90"/>
                </a:lnTo>
                <a:lnTo>
                  <a:pt x="51" y="91"/>
                </a:lnTo>
                <a:lnTo>
                  <a:pt x="51" y="93"/>
                </a:lnTo>
                <a:lnTo>
                  <a:pt x="51" y="94"/>
                </a:lnTo>
                <a:lnTo>
                  <a:pt x="19" y="94"/>
                </a:lnTo>
                <a:lnTo>
                  <a:pt x="18" y="93"/>
                </a:lnTo>
                <a:lnTo>
                  <a:pt x="17" y="91"/>
                </a:lnTo>
                <a:lnTo>
                  <a:pt x="12" y="86"/>
                </a:lnTo>
                <a:lnTo>
                  <a:pt x="12" y="85"/>
                </a:lnTo>
                <a:lnTo>
                  <a:pt x="11" y="83"/>
                </a:lnTo>
                <a:lnTo>
                  <a:pt x="10" y="82"/>
                </a:lnTo>
                <a:lnTo>
                  <a:pt x="10" y="80"/>
                </a:lnTo>
                <a:lnTo>
                  <a:pt x="8" y="79"/>
                </a:lnTo>
                <a:lnTo>
                  <a:pt x="7" y="76"/>
                </a:lnTo>
                <a:lnTo>
                  <a:pt x="5" y="75"/>
                </a:lnTo>
                <a:lnTo>
                  <a:pt x="4" y="69"/>
                </a:lnTo>
                <a:lnTo>
                  <a:pt x="3" y="67"/>
                </a:lnTo>
                <a:lnTo>
                  <a:pt x="3" y="65"/>
                </a:lnTo>
                <a:lnTo>
                  <a:pt x="1" y="62"/>
                </a:lnTo>
                <a:lnTo>
                  <a:pt x="1" y="58"/>
                </a:lnTo>
                <a:lnTo>
                  <a:pt x="1" y="55"/>
                </a:lnTo>
                <a:lnTo>
                  <a:pt x="0" y="53"/>
                </a:lnTo>
                <a:lnTo>
                  <a:pt x="1" y="51"/>
                </a:lnTo>
                <a:lnTo>
                  <a:pt x="1" y="49"/>
                </a:lnTo>
                <a:lnTo>
                  <a:pt x="1" y="46"/>
                </a:lnTo>
                <a:lnTo>
                  <a:pt x="1" y="44"/>
                </a:lnTo>
                <a:lnTo>
                  <a:pt x="1" y="43"/>
                </a:lnTo>
                <a:lnTo>
                  <a:pt x="3" y="43"/>
                </a:lnTo>
                <a:lnTo>
                  <a:pt x="3" y="39"/>
                </a:lnTo>
                <a:lnTo>
                  <a:pt x="3" y="37"/>
                </a:lnTo>
                <a:lnTo>
                  <a:pt x="3" y="35"/>
                </a:lnTo>
                <a:lnTo>
                  <a:pt x="3" y="32"/>
                </a:lnTo>
                <a:lnTo>
                  <a:pt x="3" y="31"/>
                </a:lnTo>
                <a:lnTo>
                  <a:pt x="4" y="26"/>
                </a:lnTo>
                <a:lnTo>
                  <a:pt x="4" y="24"/>
                </a:lnTo>
                <a:lnTo>
                  <a:pt x="4" y="22"/>
                </a:lnTo>
                <a:lnTo>
                  <a:pt x="4" y="19"/>
                </a:lnTo>
                <a:lnTo>
                  <a:pt x="5" y="18"/>
                </a:lnTo>
                <a:lnTo>
                  <a:pt x="5" y="17"/>
                </a:lnTo>
                <a:lnTo>
                  <a:pt x="7" y="17"/>
                </a:lnTo>
                <a:lnTo>
                  <a:pt x="8" y="18"/>
                </a:lnTo>
                <a:lnTo>
                  <a:pt x="10" y="19"/>
                </a:lnTo>
                <a:lnTo>
                  <a:pt x="10" y="21"/>
                </a:lnTo>
                <a:lnTo>
                  <a:pt x="11" y="21"/>
                </a:lnTo>
                <a:lnTo>
                  <a:pt x="11" y="22"/>
                </a:lnTo>
                <a:lnTo>
                  <a:pt x="12" y="22"/>
                </a:lnTo>
                <a:lnTo>
                  <a:pt x="12" y="24"/>
                </a:lnTo>
                <a:lnTo>
                  <a:pt x="14" y="24"/>
                </a:lnTo>
                <a:lnTo>
                  <a:pt x="15" y="24"/>
                </a:lnTo>
                <a:lnTo>
                  <a:pt x="17" y="24"/>
                </a:lnTo>
                <a:lnTo>
                  <a:pt x="18" y="24"/>
                </a:lnTo>
                <a:lnTo>
                  <a:pt x="19" y="22"/>
                </a:lnTo>
                <a:lnTo>
                  <a:pt x="32" y="0"/>
                </a:lnTo>
                <a:close/>
              </a:path>
            </a:pathLst>
          </a:custGeom>
          <a:solidFill>
            <a:srgbClr val="6E7579"/>
          </a:solidFill>
          <a:ln w="9525">
            <a:noFill/>
            <a:round/>
            <a:headEnd/>
            <a:tailEnd/>
          </a:ln>
        </p:spPr>
        <p:txBody>
          <a:bodyPr/>
          <a:lstStyle/>
          <a:p>
            <a:endParaRPr lang="en-US">
              <a:latin typeface="Arial" pitchFamily="34" charset="0"/>
              <a:cs typeface="Arial" pitchFamily="34" charset="0"/>
            </a:endParaRPr>
          </a:p>
        </p:txBody>
      </p:sp>
      <p:sp>
        <p:nvSpPr>
          <p:cNvPr id="66634" name="Freeform 72"/>
          <p:cNvSpPr>
            <a:spLocks/>
          </p:cNvSpPr>
          <p:nvPr/>
        </p:nvSpPr>
        <p:spPr bwMode="auto">
          <a:xfrm>
            <a:off x="2401888" y="4799831"/>
            <a:ext cx="169862" cy="226413"/>
          </a:xfrm>
          <a:custGeom>
            <a:avLst/>
            <a:gdLst>
              <a:gd name="T0" fmla="*/ 2147483647 w 94"/>
              <a:gd name="T1" fmla="*/ 2147483647 h 102"/>
              <a:gd name="T2" fmla="*/ 2147483647 w 94"/>
              <a:gd name="T3" fmla="*/ 2147483647 h 102"/>
              <a:gd name="T4" fmla="*/ 2147483647 w 94"/>
              <a:gd name="T5" fmla="*/ 2147483647 h 102"/>
              <a:gd name="T6" fmla="*/ 2147483647 w 94"/>
              <a:gd name="T7" fmla="*/ 2147483647 h 102"/>
              <a:gd name="T8" fmla="*/ 2147483647 w 94"/>
              <a:gd name="T9" fmla="*/ 2147483647 h 102"/>
              <a:gd name="T10" fmla="*/ 2147483647 w 94"/>
              <a:gd name="T11" fmla="*/ 2147483647 h 102"/>
              <a:gd name="T12" fmla="*/ 2147483647 w 94"/>
              <a:gd name="T13" fmla="*/ 2147483647 h 102"/>
              <a:gd name="T14" fmla="*/ 2147483647 w 94"/>
              <a:gd name="T15" fmla="*/ 2147483647 h 102"/>
              <a:gd name="T16" fmla="*/ 2147483647 w 94"/>
              <a:gd name="T17" fmla="*/ 2147483647 h 102"/>
              <a:gd name="T18" fmla="*/ 2147483647 w 94"/>
              <a:gd name="T19" fmla="*/ 2147483647 h 102"/>
              <a:gd name="T20" fmla="*/ 2147483647 w 94"/>
              <a:gd name="T21" fmla="*/ 2147483647 h 102"/>
              <a:gd name="T22" fmla="*/ 2147483647 w 94"/>
              <a:gd name="T23" fmla="*/ 2147483647 h 102"/>
              <a:gd name="T24" fmla="*/ 2147483647 w 94"/>
              <a:gd name="T25" fmla="*/ 2147483647 h 102"/>
              <a:gd name="T26" fmla="*/ 2147483647 w 94"/>
              <a:gd name="T27" fmla="*/ 2147483647 h 102"/>
              <a:gd name="T28" fmla="*/ 2147483647 w 94"/>
              <a:gd name="T29" fmla="*/ 2147483647 h 102"/>
              <a:gd name="T30" fmla="*/ 2147483647 w 94"/>
              <a:gd name="T31" fmla="*/ 2147483647 h 102"/>
              <a:gd name="T32" fmla="*/ 2147483647 w 94"/>
              <a:gd name="T33" fmla="*/ 2147483647 h 102"/>
              <a:gd name="T34" fmla="*/ 2147483647 w 94"/>
              <a:gd name="T35" fmla="*/ 2147483647 h 102"/>
              <a:gd name="T36" fmla="*/ 2147483647 w 94"/>
              <a:gd name="T37" fmla="*/ 2147483647 h 102"/>
              <a:gd name="T38" fmla="*/ 2147483647 w 94"/>
              <a:gd name="T39" fmla="*/ 2147483647 h 102"/>
              <a:gd name="T40" fmla="*/ 2147483647 w 94"/>
              <a:gd name="T41" fmla="*/ 2147483647 h 102"/>
              <a:gd name="T42" fmla="*/ 2147483647 w 94"/>
              <a:gd name="T43" fmla="*/ 2147483647 h 102"/>
              <a:gd name="T44" fmla="*/ 2147483647 w 94"/>
              <a:gd name="T45" fmla="*/ 2147483647 h 102"/>
              <a:gd name="T46" fmla="*/ 2147483647 w 94"/>
              <a:gd name="T47" fmla="*/ 2147483647 h 102"/>
              <a:gd name="T48" fmla="*/ 2147483647 w 94"/>
              <a:gd name="T49" fmla="*/ 2147483647 h 102"/>
              <a:gd name="T50" fmla="*/ 2147483647 w 94"/>
              <a:gd name="T51" fmla="*/ 2147483647 h 102"/>
              <a:gd name="T52" fmla="*/ 2147483647 w 94"/>
              <a:gd name="T53" fmla="*/ 2147483647 h 102"/>
              <a:gd name="T54" fmla="*/ 2147483647 w 94"/>
              <a:gd name="T55" fmla="*/ 2147483647 h 102"/>
              <a:gd name="T56" fmla="*/ 2147483647 w 94"/>
              <a:gd name="T57" fmla="*/ 2147483647 h 102"/>
              <a:gd name="T58" fmla="*/ 2147483647 w 94"/>
              <a:gd name="T59" fmla="*/ 2147483647 h 102"/>
              <a:gd name="T60" fmla="*/ 2147483647 w 94"/>
              <a:gd name="T61" fmla="*/ 2147483647 h 102"/>
              <a:gd name="T62" fmla="*/ 2147483647 w 94"/>
              <a:gd name="T63" fmla="*/ 2147483647 h 102"/>
              <a:gd name="T64" fmla="*/ 0 w 94"/>
              <a:gd name="T65" fmla="*/ 2147483647 h 102"/>
              <a:gd name="T66" fmla="*/ 2147483647 w 94"/>
              <a:gd name="T67" fmla="*/ 2147483647 h 102"/>
              <a:gd name="T68" fmla="*/ 2147483647 w 94"/>
              <a:gd name="T69" fmla="*/ 2147483647 h 102"/>
              <a:gd name="T70" fmla="*/ 2147483647 w 94"/>
              <a:gd name="T71" fmla="*/ 2147483647 h 102"/>
              <a:gd name="T72" fmla="*/ 2147483647 w 94"/>
              <a:gd name="T73" fmla="*/ 2147483647 h 102"/>
              <a:gd name="T74" fmla="*/ 2147483647 w 94"/>
              <a:gd name="T75" fmla="*/ 2147483647 h 102"/>
              <a:gd name="T76" fmla="*/ 2147483647 w 94"/>
              <a:gd name="T77" fmla="*/ 2147483647 h 102"/>
              <a:gd name="T78" fmla="*/ 2147483647 w 94"/>
              <a:gd name="T79" fmla="*/ 2147483647 h 102"/>
              <a:gd name="T80" fmla="*/ 2147483647 w 94"/>
              <a:gd name="T81" fmla="*/ 2147483647 h 102"/>
              <a:gd name="T82" fmla="*/ 2147483647 w 94"/>
              <a:gd name="T83" fmla="*/ 2147483647 h 102"/>
              <a:gd name="T84" fmla="*/ 2147483647 w 94"/>
              <a:gd name="T85" fmla="*/ 0 h 102"/>
              <a:gd name="T86" fmla="*/ 2147483647 w 94"/>
              <a:gd name="T87" fmla="*/ 0 h 102"/>
              <a:gd name="T88" fmla="*/ 2147483647 w 94"/>
              <a:gd name="T89" fmla="*/ 2147483647 h 102"/>
              <a:gd name="T90" fmla="*/ 2147483647 w 94"/>
              <a:gd name="T91" fmla="*/ 2147483647 h 102"/>
              <a:gd name="T92" fmla="*/ 2147483647 w 94"/>
              <a:gd name="T93" fmla="*/ 2147483647 h 102"/>
              <a:gd name="T94" fmla="*/ 2147483647 w 94"/>
              <a:gd name="T95" fmla="*/ 2147483647 h 102"/>
              <a:gd name="T96" fmla="*/ 2147483647 w 94"/>
              <a:gd name="T97" fmla="*/ 2147483647 h 102"/>
              <a:gd name="T98" fmla="*/ 2147483647 w 94"/>
              <a:gd name="T99" fmla="*/ 2147483647 h 102"/>
              <a:gd name="T100" fmla="*/ 2147483647 w 94"/>
              <a:gd name="T101" fmla="*/ 2147483647 h 102"/>
              <a:gd name="T102" fmla="*/ 2147483647 w 94"/>
              <a:gd name="T103" fmla="*/ 2147483647 h 102"/>
              <a:gd name="T104" fmla="*/ 2147483647 w 94"/>
              <a:gd name="T105" fmla="*/ 2147483647 h 1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4"/>
              <a:gd name="T160" fmla="*/ 0 h 102"/>
              <a:gd name="T161" fmla="*/ 94 w 94"/>
              <a:gd name="T162" fmla="*/ 102 h 10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4" h="102">
                <a:moveTo>
                  <a:pt x="89" y="30"/>
                </a:moveTo>
                <a:lnTo>
                  <a:pt x="89" y="33"/>
                </a:lnTo>
                <a:lnTo>
                  <a:pt x="90" y="35"/>
                </a:lnTo>
                <a:lnTo>
                  <a:pt x="90" y="40"/>
                </a:lnTo>
                <a:lnTo>
                  <a:pt x="90" y="42"/>
                </a:lnTo>
                <a:lnTo>
                  <a:pt x="90" y="50"/>
                </a:lnTo>
                <a:lnTo>
                  <a:pt x="90" y="51"/>
                </a:lnTo>
                <a:lnTo>
                  <a:pt x="90" y="54"/>
                </a:lnTo>
                <a:lnTo>
                  <a:pt x="89" y="54"/>
                </a:lnTo>
                <a:lnTo>
                  <a:pt x="89" y="55"/>
                </a:lnTo>
                <a:lnTo>
                  <a:pt x="87" y="55"/>
                </a:lnTo>
                <a:lnTo>
                  <a:pt x="86" y="55"/>
                </a:lnTo>
                <a:lnTo>
                  <a:pt x="86" y="57"/>
                </a:lnTo>
                <a:lnTo>
                  <a:pt x="85" y="57"/>
                </a:lnTo>
                <a:lnTo>
                  <a:pt x="85" y="58"/>
                </a:lnTo>
                <a:lnTo>
                  <a:pt x="85" y="60"/>
                </a:lnTo>
                <a:lnTo>
                  <a:pt x="87" y="61"/>
                </a:lnTo>
                <a:lnTo>
                  <a:pt x="87" y="62"/>
                </a:lnTo>
                <a:lnTo>
                  <a:pt x="89" y="64"/>
                </a:lnTo>
                <a:lnTo>
                  <a:pt x="90" y="65"/>
                </a:lnTo>
                <a:lnTo>
                  <a:pt x="90" y="66"/>
                </a:lnTo>
                <a:lnTo>
                  <a:pt x="90" y="68"/>
                </a:lnTo>
                <a:lnTo>
                  <a:pt x="90" y="69"/>
                </a:lnTo>
                <a:lnTo>
                  <a:pt x="92" y="71"/>
                </a:lnTo>
                <a:lnTo>
                  <a:pt x="90" y="71"/>
                </a:lnTo>
                <a:lnTo>
                  <a:pt x="90" y="72"/>
                </a:lnTo>
                <a:lnTo>
                  <a:pt x="89" y="73"/>
                </a:lnTo>
                <a:lnTo>
                  <a:pt x="87" y="73"/>
                </a:lnTo>
                <a:lnTo>
                  <a:pt x="87" y="75"/>
                </a:lnTo>
                <a:lnTo>
                  <a:pt x="83" y="75"/>
                </a:lnTo>
                <a:lnTo>
                  <a:pt x="82" y="80"/>
                </a:lnTo>
                <a:lnTo>
                  <a:pt x="78" y="80"/>
                </a:lnTo>
                <a:lnTo>
                  <a:pt x="79" y="86"/>
                </a:lnTo>
                <a:lnTo>
                  <a:pt x="78" y="87"/>
                </a:lnTo>
                <a:lnTo>
                  <a:pt x="76" y="87"/>
                </a:lnTo>
                <a:lnTo>
                  <a:pt x="76" y="91"/>
                </a:lnTo>
                <a:lnTo>
                  <a:pt x="75" y="93"/>
                </a:lnTo>
                <a:lnTo>
                  <a:pt x="75" y="94"/>
                </a:lnTo>
                <a:lnTo>
                  <a:pt x="74" y="94"/>
                </a:lnTo>
                <a:lnTo>
                  <a:pt x="74" y="96"/>
                </a:lnTo>
                <a:lnTo>
                  <a:pt x="72" y="97"/>
                </a:lnTo>
                <a:lnTo>
                  <a:pt x="71" y="97"/>
                </a:lnTo>
                <a:lnTo>
                  <a:pt x="69" y="97"/>
                </a:lnTo>
                <a:lnTo>
                  <a:pt x="68" y="98"/>
                </a:lnTo>
                <a:lnTo>
                  <a:pt x="62" y="98"/>
                </a:lnTo>
                <a:lnTo>
                  <a:pt x="61" y="97"/>
                </a:lnTo>
                <a:lnTo>
                  <a:pt x="60" y="97"/>
                </a:lnTo>
                <a:lnTo>
                  <a:pt x="58" y="97"/>
                </a:lnTo>
                <a:lnTo>
                  <a:pt x="57" y="97"/>
                </a:lnTo>
                <a:lnTo>
                  <a:pt x="55" y="97"/>
                </a:lnTo>
                <a:lnTo>
                  <a:pt x="55" y="100"/>
                </a:lnTo>
                <a:lnTo>
                  <a:pt x="55" y="101"/>
                </a:lnTo>
                <a:lnTo>
                  <a:pt x="54" y="101"/>
                </a:lnTo>
                <a:lnTo>
                  <a:pt x="54" y="102"/>
                </a:lnTo>
                <a:lnTo>
                  <a:pt x="53" y="102"/>
                </a:lnTo>
                <a:lnTo>
                  <a:pt x="50" y="102"/>
                </a:lnTo>
                <a:lnTo>
                  <a:pt x="49" y="102"/>
                </a:lnTo>
                <a:lnTo>
                  <a:pt x="47" y="102"/>
                </a:lnTo>
                <a:lnTo>
                  <a:pt x="44" y="101"/>
                </a:lnTo>
                <a:lnTo>
                  <a:pt x="42" y="100"/>
                </a:lnTo>
                <a:lnTo>
                  <a:pt x="40" y="100"/>
                </a:lnTo>
                <a:lnTo>
                  <a:pt x="40" y="98"/>
                </a:lnTo>
                <a:lnTo>
                  <a:pt x="37" y="97"/>
                </a:lnTo>
                <a:lnTo>
                  <a:pt x="36" y="97"/>
                </a:lnTo>
                <a:lnTo>
                  <a:pt x="32" y="94"/>
                </a:lnTo>
                <a:lnTo>
                  <a:pt x="30" y="94"/>
                </a:lnTo>
                <a:lnTo>
                  <a:pt x="26" y="91"/>
                </a:lnTo>
                <a:lnTo>
                  <a:pt x="25" y="90"/>
                </a:lnTo>
                <a:lnTo>
                  <a:pt x="21" y="87"/>
                </a:lnTo>
                <a:lnTo>
                  <a:pt x="18" y="86"/>
                </a:lnTo>
                <a:lnTo>
                  <a:pt x="17" y="84"/>
                </a:lnTo>
                <a:lnTo>
                  <a:pt x="15" y="83"/>
                </a:lnTo>
                <a:lnTo>
                  <a:pt x="14" y="82"/>
                </a:lnTo>
                <a:lnTo>
                  <a:pt x="12" y="80"/>
                </a:lnTo>
                <a:lnTo>
                  <a:pt x="14" y="75"/>
                </a:lnTo>
                <a:lnTo>
                  <a:pt x="12" y="75"/>
                </a:lnTo>
                <a:lnTo>
                  <a:pt x="12" y="73"/>
                </a:lnTo>
                <a:lnTo>
                  <a:pt x="10" y="71"/>
                </a:lnTo>
                <a:lnTo>
                  <a:pt x="8" y="71"/>
                </a:lnTo>
                <a:lnTo>
                  <a:pt x="7" y="69"/>
                </a:lnTo>
                <a:lnTo>
                  <a:pt x="7" y="68"/>
                </a:lnTo>
                <a:lnTo>
                  <a:pt x="6" y="66"/>
                </a:lnTo>
                <a:lnTo>
                  <a:pt x="4" y="65"/>
                </a:lnTo>
                <a:lnTo>
                  <a:pt x="4" y="64"/>
                </a:lnTo>
                <a:lnTo>
                  <a:pt x="3" y="64"/>
                </a:lnTo>
                <a:lnTo>
                  <a:pt x="3" y="62"/>
                </a:lnTo>
                <a:lnTo>
                  <a:pt x="3" y="61"/>
                </a:lnTo>
                <a:lnTo>
                  <a:pt x="1" y="58"/>
                </a:lnTo>
                <a:lnTo>
                  <a:pt x="1" y="57"/>
                </a:lnTo>
                <a:lnTo>
                  <a:pt x="1" y="55"/>
                </a:lnTo>
                <a:lnTo>
                  <a:pt x="1" y="54"/>
                </a:lnTo>
                <a:lnTo>
                  <a:pt x="0" y="53"/>
                </a:lnTo>
                <a:lnTo>
                  <a:pt x="0" y="51"/>
                </a:lnTo>
                <a:lnTo>
                  <a:pt x="0" y="50"/>
                </a:lnTo>
                <a:lnTo>
                  <a:pt x="0" y="37"/>
                </a:lnTo>
                <a:lnTo>
                  <a:pt x="0" y="36"/>
                </a:lnTo>
                <a:lnTo>
                  <a:pt x="0" y="35"/>
                </a:lnTo>
                <a:lnTo>
                  <a:pt x="1" y="35"/>
                </a:lnTo>
                <a:lnTo>
                  <a:pt x="1" y="33"/>
                </a:lnTo>
                <a:lnTo>
                  <a:pt x="1" y="30"/>
                </a:lnTo>
                <a:lnTo>
                  <a:pt x="1" y="29"/>
                </a:lnTo>
                <a:lnTo>
                  <a:pt x="4" y="24"/>
                </a:lnTo>
                <a:lnTo>
                  <a:pt x="4" y="22"/>
                </a:lnTo>
                <a:lnTo>
                  <a:pt x="6" y="21"/>
                </a:lnTo>
                <a:lnTo>
                  <a:pt x="6" y="19"/>
                </a:lnTo>
                <a:lnTo>
                  <a:pt x="7" y="18"/>
                </a:lnTo>
                <a:lnTo>
                  <a:pt x="8" y="17"/>
                </a:lnTo>
                <a:lnTo>
                  <a:pt x="8" y="15"/>
                </a:lnTo>
                <a:lnTo>
                  <a:pt x="10" y="14"/>
                </a:lnTo>
                <a:lnTo>
                  <a:pt x="12" y="11"/>
                </a:lnTo>
                <a:lnTo>
                  <a:pt x="12" y="10"/>
                </a:lnTo>
                <a:lnTo>
                  <a:pt x="15" y="8"/>
                </a:lnTo>
                <a:lnTo>
                  <a:pt x="17" y="8"/>
                </a:lnTo>
                <a:lnTo>
                  <a:pt x="17" y="7"/>
                </a:lnTo>
                <a:lnTo>
                  <a:pt x="18" y="7"/>
                </a:lnTo>
                <a:lnTo>
                  <a:pt x="18" y="6"/>
                </a:lnTo>
                <a:lnTo>
                  <a:pt x="21" y="4"/>
                </a:lnTo>
                <a:lnTo>
                  <a:pt x="22" y="4"/>
                </a:lnTo>
                <a:lnTo>
                  <a:pt x="24" y="3"/>
                </a:lnTo>
                <a:lnTo>
                  <a:pt x="25" y="3"/>
                </a:lnTo>
                <a:lnTo>
                  <a:pt x="26" y="3"/>
                </a:lnTo>
                <a:lnTo>
                  <a:pt x="28" y="1"/>
                </a:lnTo>
                <a:lnTo>
                  <a:pt x="29" y="1"/>
                </a:lnTo>
                <a:lnTo>
                  <a:pt x="33" y="1"/>
                </a:lnTo>
                <a:lnTo>
                  <a:pt x="35" y="1"/>
                </a:lnTo>
                <a:lnTo>
                  <a:pt x="36" y="0"/>
                </a:lnTo>
                <a:lnTo>
                  <a:pt x="39" y="0"/>
                </a:lnTo>
                <a:lnTo>
                  <a:pt x="47" y="0"/>
                </a:lnTo>
                <a:lnTo>
                  <a:pt x="49" y="0"/>
                </a:lnTo>
                <a:lnTo>
                  <a:pt x="50" y="0"/>
                </a:lnTo>
                <a:lnTo>
                  <a:pt x="51" y="0"/>
                </a:lnTo>
                <a:lnTo>
                  <a:pt x="53" y="1"/>
                </a:lnTo>
                <a:lnTo>
                  <a:pt x="55" y="1"/>
                </a:lnTo>
                <a:lnTo>
                  <a:pt x="57" y="3"/>
                </a:lnTo>
                <a:lnTo>
                  <a:pt x="64" y="4"/>
                </a:lnTo>
                <a:lnTo>
                  <a:pt x="64" y="6"/>
                </a:lnTo>
                <a:lnTo>
                  <a:pt x="65" y="6"/>
                </a:lnTo>
                <a:lnTo>
                  <a:pt x="67" y="6"/>
                </a:lnTo>
                <a:lnTo>
                  <a:pt x="69" y="7"/>
                </a:lnTo>
                <a:lnTo>
                  <a:pt x="74" y="8"/>
                </a:lnTo>
                <a:lnTo>
                  <a:pt x="75" y="8"/>
                </a:lnTo>
                <a:lnTo>
                  <a:pt x="76" y="8"/>
                </a:lnTo>
                <a:lnTo>
                  <a:pt x="78" y="10"/>
                </a:lnTo>
                <a:lnTo>
                  <a:pt x="79" y="10"/>
                </a:lnTo>
                <a:lnTo>
                  <a:pt x="80" y="11"/>
                </a:lnTo>
                <a:lnTo>
                  <a:pt x="82" y="11"/>
                </a:lnTo>
                <a:lnTo>
                  <a:pt x="85" y="12"/>
                </a:lnTo>
                <a:lnTo>
                  <a:pt x="86" y="14"/>
                </a:lnTo>
                <a:lnTo>
                  <a:pt x="89" y="15"/>
                </a:lnTo>
                <a:lnTo>
                  <a:pt x="90" y="17"/>
                </a:lnTo>
                <a:lnTo>
                  <a:pt x="90" y="18"/>
                </a:lnTo>
                <a:lnTo>
                  <a:pt x="92" y="19"/>
                </a:lnTo>
                <a:lnTo>
                  <a:pt x="93" y="21"/>
                </a:lnTo>
                <a:lnTo>
                  <a:pt x="93" y="22"/>
                </a:lnTo>
                <a:lnTo>
                  <a:pt x="93" y="24"/>
                </a:lnTo>
                <a:lnTo>
                  <a:pt x="94" y="24"/>
                </a:lnTo>
                <a:lnTo>
                  <a:pt x="94" y="25"/>
                </a:lnTo>
                <a:lnTo>
                  <a:pt x="94" y="28"/>
                </a:lnTo>
                <a:lnTo>
                  <a:pt x="94" y="29"/>
                </a:lnTo>
                <a:lnTo>
                  <a:pt x="94" y="30"/>
                </a:lnTo>
                <a:lnTo>
                  <a:pt x="93" y="30"/>
                </a:lnTo>
                <a:lnTo>
                  <a:pt x="93" y="32"/>
                </a:lnTo>
                <a:lnTo>
                  <a:pt x="90" y="32"/>
                </a:lnTo>
                <a:lnTo>
                  <a:pt x="89" y="30"/>
                </a:lnTo>
                <a:close/>
              </a:path>
            </a:pathLst>
          </a:custGeom>
          <a:solidFill>
            <a:srgbClr val="F1BE8F"/>
          </a:solidFill>
          <a:ln w="9525">
            <a:noFill/>
            <a:round/>
            <a:headEnd/>
            <a:tailEnd/>
          </a:ln>
        </p:spPr>
        <p:txBody>
          <a:bodyPr/>
          <a:lstStyle/>
          <a:p>
            <a:endParaRPr lang="en-US">
              <a:latin typeface="Arial" pitchFamily="34" charset="0"/>
              <a:cs typeface="Arial" pitchFamily="34" charset="0"/>
            </a:endParaRPr>
          </a:p>
        </p:txBody>
      </p:sp>
      <p:sp>
        <p:nvSpPr>
          <p:cNvPr id="66635" name="Freeform 73"/>
          <p:cNvSpPr>
            <a:spLocks/>
          </p:cNvSpPr>
          <p:nvPr/>
        </p:nvSpPr>
        <p:spPr bwMode="auto">
          <a:xfrm>
            <a:off x="2544763" y="4954299"/>
            <a:ext cx="6350" cy="12696"/>
          </a:xfrm>
          <a:custGeom>
            <a:avLst/>
            <a:gdLst>
              <a:gd name="T0" fmla="*/ 2147483647 w 4"/>
              <a:gd name="T1" fmla="*/ 0 h 6"/>
              <a:gd name="T2" fmla="*/ 2147483647 w 4"/>
              <a:gd name="T3" fmla="*/ 0 h 6"/>
              <a:gd name="T4" fmla="*/ 2147483647 w 4"/>
              <a:gd name="T5" fmla="*/ 0 h 6"/>
              <a:gd name="T6" fmla="*/ 2147483647 w 4"/>
              <a:gd name="T7" fmla="*/ 0 h 6"/>
              <a:gd name="T8" fmla="*/ 2147483647 w 4"/>
              <a:gd name="T9" fmla="*/ 2147483647 h 6"/>
              <a:gd name="T10" fmla="*/ 0 w 4"/>
              <a:gd name="T11" fmla="*/ 2147483647 h 6"/>
              <a:gd name="T12" fmla="*/ 0 w 4"/>
              <a:gd name="T13" fmla="*/ 2147483647 h 6"/>
              <a:gd name="T14" fmla="*/ 2147483647 w 4"/>
              <a:gd name="T15" fmla="*/ 2147483647 h 6"/>
              <a:gd name="T16" fmla="*/ 2147483647 w 4"/>
              <a:gd name="T17" fmla="*/ 2147483647 h 6"/>
              <a:gd name="T18" fmla="*/ 2147483647 w 4"/>
              <a:gd name="T19" fmla="*/ 2147483647 h 6"/>
              <a:gd name="T20" fmla="*/ 2147483647 w 4"/>
              <a:gd name="T21" fmla="*/ 2147483647 h 6"/>
              <a:gd name="T22" fmla="*/ 2147483647 w 4"/>
              <a:gd name="T23" fmla="*/ 2147483647 h 6"/>
              <a:gd name="T24" fmla="*/ 2147483647 w 4"/>
              <a:gd name="T25" fmla="*/ 2147483647 h 6"/>
              <a:gd name="T26" fmla="*/ 2147483647 w 4"/>
              <a:gd name="T27" fmla="*/ 2147483647 h 6"/>
              <a:gd name="T28" fmla="*/ 2147483647 w 4"/>
              <a:gd name="T29" fmla="*/ 2147483647 h 6"/>
              <a:gd name="T30" fmla="*/ 2147483647 w 4"/>
              <a:gd name="T31" fmla="*/ 2147483647 h 6"/>
              <a:gd name="T32" fmla="*/ 2147483647 w 4"/>
              <a:gd name="T33" fmla="*/ 2147483647 h 6"/>
              <a:gd name="T34" fmla="*/ 2147483647 w 4"/>
              <a:gd name="T35" fmla="*/ 2147483647 h 6"/>
              <a:gd name="T36" fmla="*/ 2147483647 w 4"/>
              <a:gd name="T37" fmla="*/ 2147483647 h 6"/>
              <a:gd name="T38" fmla="*/ 2147483647 w 4"/>
              <a:gd name="T39" fmla="*/ 2147483647 h 6"/>
              <a:gd name="T40" fmla="*/ 2147483647 w 4"/>
              <a:gd name="T41" fmla="*/ 2147483647 h 6"/>
              <a:gd name="T42" fmla="*/ 2147483647 w 4"/>
              <a:gd name="T43" fmla="*/ 2147483647 h 6"/>
              <a:gd name="T44" fmla="*/ 2147483647 w 4"/>
              <a:gd name="T45" fmla="*/ 2147483647 h 6"/>
              <a:gd name="T46" fmla="*/ 2147483647 w 4"/>
              <a:gd name="T47" fmla="*/ 2147483647 h 6"/>
              <a:gd name="T48" fmla="*/ 2147483647 w 4"/>
              <a:gd name="T49" fmla="*/ 2147483647 h 6"/>
              <a:gd name="T50" fmla="*/ 2147483647 w 4"/>
              <a:gd name="T51" fmla="*/ 0 h 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
              <a:gd name="T79" fmla="*/ 0 h 6"/>
              <a:gd name="T80" fmla="*/ 4 w 4"/>
              <a:gd name="T81" fmla="*/ 6 h 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 h="6">
                <a:moveTo>
                  <a:pt x="1" y="0"/>
                </a:moveTo>
                <a:lnTo>
                  <a:pt x="1" y="0"/>
                </a:lnTo>
                <a:lnTo>
                  <a:pt x="1" y="2"/>
                </a:lnTo>
                <a:lnTo>
                  <a:pt x="0" y="2"/>
                </a:lnTo>
                <a:lnTo>
                  <a:pt x="0" y="3"/>
                </a:lnTo>
                <a:lnTo>
                  <a:pt x="1" y="3"/>
                </a:lnTo>
                <a:lnTo>
                  <a:pt x="1" y="4"/>
                </a:lnTo>
                <a:lnTo>
                  <a:pt x="1" y="6"/>
                </a:lnTo>
                <a:lnTo>
                  <a:pt x="3" y="6"/>
                </a:lnTo>
                <a:lnTo>
                  <a:pt x="4" y="6"/>
                </a:lnTo>
                <a:lnTo>
                  <a:pt x="4" y="4"/>
                </a:lnTo>
                <a:lnTo>
                  <a:pt x="3" y="4"/>
                </a:lnTo>
                <a:lnTo>
                  <a:pt x="3" y="3"/>
                </a:lnTo>
                <a:lnTo>
                  <a:pt x="1" y="2"/>
                </a:lnTo>
                <a:lnTo>
                  <a:pt x="1" y="0"/>
                </a:lnTo>
                <a:close/>
              </a:path>
            </a:pathLst>
          </a:custGeom>
          <a:solidFill>
            <a:srgbClr val="634D4E"/>
          </a:solidFill>
          <a:ln w="9525">
            <a:noFill/>
            <a:round/>
            <a:headEnd/>
            <a:tailEnd/>
          </a:ln>
        </p:spPr>
        <p:txBody>
          <a:bodyPr/>
          <a:lstStyle/>
          <a:p>
            <a:endParaRPr lang="en-US">
              <a:latin typeface="Arial" pitchFamily="34" charset="0"/>
              <a:cs typeface="Arial" pitchFamily="34" charset="0"/>
            </a:endParaRPr>
          </a:p>
        </p:txBody>
      </p:sp>
      <p:sp>
        <p:nvSpPr>
          <p:cNvPr id="66637" name="Freeform 75"/>
          <p:cNvSpPr>
            <a:spLocks/>
          </p:cNvSpPr>
          <p:nvPr/>
        </p:nvSpPr>
        <p:spPr bwMode="auto">
          <a:xfrm>
            <a:off x="2401890" y="4797714"/>
            <a:ext cx="173037" cy="175630"/>
          </a:xfrm>
          <a:custGeom>
            <a:avLst/>
            <a:gdLst>
              <a:gd name="T0" fmla="*/ 2147483647 w 96"/>
              <a:gd name="T1" fmla="*/ 2147483647 h 79"/>
              <a:gd name="T2" fmla="*/ 2147483647 w 96"/>
              <a:gd name="T3" fmla="*/ 2147483647 h 79"/>
              <a:gd name="T4" fmla="*/ 2147483647 w 96"/>
              <a:gd name="T5" fmla="*/ 2147483647 h 79"/>
              <a:gd name="T6" fmla="*/ 2147483647 w 96"/>
              <a:gd name="T7" fmla="*/ 2147483647 h 79"/>
              <a:gd name="T8" fmla="*/ 2147483647 w 96"/>
              <a:gd name="T9" fmla="*/ 2147483647 h 79"/>
              <a:gd name="T10" fmla="*/ 2147483647 w 96"/>
              <a:gd name="T11" fmla="*/ 2147483647 h 79"/>
              <a:gd name="T12" fmla="*/ 2147483647 w 96"/>
              <a:gd name="T13" fmla="*/ 2147483647 h 79"/>
              <a:gd name="T14" fmla="*/ 2147483647 w 96"/>
              <a:gd name="T15" fmla="*/ 2147483647 h 79"/>
              <a:gd name="T16" fmla="*/ 2147483647 w 96"/>
              <a:gd name="T17" fmla="*/ 2147483647 h 79"/>
              <a:gd name="T18" fmla="*/ 2147483647 w 96"/>
              <a:gd name="T19" fmla="*/ 2147483647 h 79"/>
              <a:gd name="T20" fmla="*/ 2147483647 w 96"/>
              <a:gd name="T21" fmla="*/ 2147483647 h 79"/>
              <a:gd name="T22" fmla="*/ 2147483647 w 96"/>
              <a:gd name="T23" fmla="*/ 2147483647 h 79"/>
              <a:gd name="T24" fmla="*/ 2147483647 w 96"/>
              <a:gd name="T25" fmla="*/ 2147483647 h 79"/>
              <a:gd name="T26" fmla="*/ 2147483647 w 96"/>
              <a:gd name="T27" fmla="*/ 2147483647 h 79"/>
              <a:gd name="T28" fmla="*/ 2147483647 w 96"/>
              <a:gd name="T29" fmla="*/ 2147483647 h 79"/>
              <a:gd name="T30" fmla="*/ 2147483647 w 96"/>
              <a:gd name="T31" fmla="*/ 2147483647 h 79"/>
              <a:gd name="T32" fmla="*/ 2147483647 w 96"/>
              <a:gd name="T33" fmla="*/ 2147483647 h 79"/>
              <a:gd name="T34" fmla="*/ 2147483647 w 96"/>
              <a:gd name="T35" fmla="*/ 2147483647 h 79"/>
              <a:gd name="T36" fmla="*/ 2147483647 w 96"/>
              <a:gd name="T37" fmla="*/ 2147483647 h 79"/>
              <a:gd name="T38" fmla="*/ 2147483647 w 96"/>
              <a:gd name="T39" fmla="*/ 2147483647 h 79"/>
              <a:gd name="T40" fmla="*/ 2147483647 w 96"/>
              <a:gd name="T41" fmla="*/ 2147483647 h 79"/>
              <a:gd name="T42" fmla="*/ 2147483647 w 96"/>
              <a:gd name="T43" fmla="*/ 2147483647 h 79"/>
              <a:gd name="T44" fmla="*/ 2147483647 w 96"/>
              <a:gd name="T45" fmla="*/ 2147483647 h 79"/>
              <a:gd name="T46" fmla="*/ 2147483647 w 96"/>
              <a:gd name="T47" fmla="*/ 2147483647 h 79"/>
              <a:gd name="T48" fmla="*/ 2147483647 w 96"/>
              <a:gd name="T49" fmla="*/ 2147483647 h 79"/>
              <a:gd name="T50" fmla="*/ 2147483647 w 96"/>
              <a:gd name="T51" fmla="*/ 2147483647 h 79"/>
              <a:gd name="T52" fmla="*/ 2147483647 w 96"/>
              <a:gd name="T53" fmla="*/ 2147483647 h 79"/>
              <a:gd name="T54" fmla="*/ 0 w 96"/>
              <a:gd name="T55" fmla="*/ 2147483647 h 79"/>
              <a:gd name="T56" fmla="*/ 0 w 96"/>
              <a:gd name="T57" fmla="*/ 2147483647 h 79"/>
              <a:gd name="T58" fmla="*/ 2147483647 w 96"/>
              <a:gd name="T59" fmla="*/ 2147483647 h 79"/>
              <a:gd name="T60" fmla="*/ 2147483647 w 96"/>
              <a:gd name="T61" fmla="*/ 2147483647 h 79"/>
              <a:gd name="T62" fmla="*/ 2147483647 w 96"/>
              <a:gd name="T63" fmla="*/ 2147483647 h 79"/>
              <a:gd name="T64" fmla="*/ 2147483647 w 96"/>
              <a:gd name="T65" fmla="*/ 2147483647 h 79"/>
              <a:gd name="T66" fmla="*/ 2147483647 w 96"/>
              <a:gd name="T67" fmla="*/ 2147483647 h 79"/>
              <a:gd name="T68" fmla="*/ 2147483647 w 96"/>
              <a:gd name="T69" fmla="*/ 0 h 79"/>
              <a:gd name="T70" fmla="*/ 2147483647 w 96"/>
              <a:gd name="T71" fmla="*/ 0 h 79"/>
              <a:gd name="T72" fmla="*/ 2147483647 w 96"/>
              <a:gd name="T73" fmla="*/ 2147483647 h 79"/>
              <a:gd name="T74" fmla="*/ 2147483647 w 96"/>
              <a:gd name="T75" fmla="*/ 2147483647 h 79"/>
              <a:gd name="T76" fmla="*/ 2147483647 w 96"/>
              <a:gd name="T77" fmla="*/ 2147483647 h 79"/>
              <a:gd name="T78" fmla="*/ 2147483647 w 96"/>
              <a:gd name="T79" fmla="*/ 2147483647 h 79"/>
              <a:gd name="T80" fmla="*/ 2147483647 w 96"/>
              <a:gd name="T81" fmla="*/ 2147483647 h 79"/>
              <a:gd name="T82" fmla="*/ 2147483647 w 96"/>
              <a:gd name="T83" fmla="*/ 2147483647 h 79"/>
              <a:gd name="T84" fmla="*/ 2147483647 w 96"/>
              <a:gd name="T85" fmla="*/ 2147483647 h 79"/>
              <a:gd name="T86" fmla="*/ 2147483647 w 96"/>
              <a:gd name="T87" fmla="*/ 2147483647 h 79"/>
              <a:gd name="T88" fmla="*/ 2147483647 w 96"/>
              <a:gd name="T89" fmla="*/ 2147483647 h 79"/>
              <a:gd name="T90" fmla="*/ 2147483647 w 96"/>
              <a:gd name="T91" fmla="*/ 2147483647 h 79"/>
              <a:gd name="T92" fmla="*/ 2147483647 w 96"/>
              <a:gd name="T93" fmla="*/ 2147483647 h 79"/>
              <a:gd name="T94" fmla="*/ 2147483647 w 96"/>
              <a:gd name="T95" fmla="*/ 2147483647 h 79"/>
              <a:gd name="T96" fmla="*/ 2147483647 w 96"/>
              <a:gd name="T97" fmla="*/ 2147483647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6"/>
              <a:gd name="T148" fmla="*/ 0 h 79"/>
              <a:gd name="T149" fmla="*/ 96 w 96"/>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6" h="79">
                <a:moveTo>
                  <a:pt x="89" y="33"/>
                </a:moveTo>
                <a:lnTo>
                  <a:pt x="89" y="33"/>
                </a:lnTo>
                <a:lnTo>
                  <a:pt x="85" y="37"/>
                </a:lnTo>
                <a:lnTo>
                  <a:pt x="83" y="38"/>
                </a:lnTo>
                <a:lnTo>
                  <a:pt x="82" y="38"/>
                </a:lnTo>
                <a:lnTo>
                  <a:pt x="82" y="40"/>
                </a:lnTo>
                <a:lnTo>
                  <a:pt x="80" y="40"/>
                </a:lnTo>
                <a:lnTo>
                  <a:pt x="80" y="41"/>
                </a:lnTo>
                <a:lnTo>
                  <a:pt x="79" y="41"/>
                </a:lnTo>
                <a:lnTo>
                  <a:pt x="78" y="41"/>
                </a:lnTo>
                <a:lnTo>
                  <a:pt x="78" y="43"/>
                </a:lnTo>
                <a:lnTo>
                  <a:pt x="76" y="43"/>
                </a:lnTo>
                <a:lnTo>
                  <a:pt x="75" y="43"/>
                </a:lnTo>
                <a:lnTo>
                  <a:pt x="75" y="44"/>
                </a:lnTo>
                <a:lnTo>
                  <a:pt x="74" y="44"/>
                </a:lnTo>
                <a:lnTo>
                  <a:pt x="72" y="44"/>
                </a:lnTo>
                <a:lnTo>
                  <a:pt x="71" y="45"/>
                </a:lnTo>
                <a:lnTo>
                  <a:pt x="69" y="45"/>
                </a:lnTo>
                <a:lnTo>
                  <a:pt x="68" y="47"/>
                </a:lnTo>
                <a:lnTo>
                  <a:pt x="67" y="47"/>
                </a:lnTo>
                <a:lnTo>
                  <a:pt x="67" y="48"/>
                </a:lnTo>
                <a:lnTo>
                  <a:pt x="65" y="49"/>
                </a:lnTo>
                <a:lnTo>
                  <a:pt x="64" y="49"/>
                </a:lnTo>
                <a:lnTo>
                  <a:pt x="62" y="51"/>
                </a:lnTo>
                <a:lnTo>
                  <a:pt x="62" y="52"/>
                </a:lnTo>
                <a:lnTo>
                  <a:pt x="61" y="52"/>
                </a:lnTo>
                <a:lnTo>
                  <a:pt x="61" y="54"/>
                </a:lnTo>
                <a:lnTo>
                  <a:pt x="61" y="55"/>
                </a:lnTo>
                <a:lnTo>
                  <a:pt x="61" y="56"/>
                </a:lnTo>
                <a:lnTo>
                  <a:pt x="60" y="59"/>
                </a:lnTo>
                <a:lnTo>
                  <a:pt x="60" y="61"/>
                </a:lnTo>
                <a:lnTo>
                  <a:pt x="58" y="62"/>
                </a:lnTo>
                <a:lnTo>
                  <a:pt x="57" y="63"/>
                </a:lnTo>
                <a:lnTo>
                  <a:pt x="57" y="65"/>
                </a:lnTo>
                <a:lnTo>
                  <a:pt x="57" y="66"/>
                </a:lnTo>
                <a:lnTo>
                  <a:pt x="55" y="66"/>
                </a:lnTo>
                <a:lnTo>
                  <a:pt x="55" y="67"/>
                </a:lnTo>
                <a:lnTo>
                  <a:pt x="54" y="67"/>
                </a:lnTo>
                <a:lnTo>
                  <a:pt x="53" y="69"/>
                </a:lnTo>
                <a:lnTo>
                  <a:pt x="49" y="67"/>
                </a:lnTo>
                <a:lnTo>
                  <a:pt x="47" y="59"/>
                </a:lnTo>
                <a:lnTo>
                  <a:pt x="47" y="58"/>
                </a:lnTo>
                <a:lnTo>
                  <a:pt x="46" y="56"/>
                </a:lnTo>
                <a:lnTo>
                  <a:pt x="43" y="54"/>
                </a:lnTo>
                <a:lnTo>
                  <a:pt x="42" y="52"/>
                </a:lnTo>
                <a:lnTo>
                  <a:pt x="40" y="52"/>
                </a:lnTo>
                <a:lnTo>
                  <a:pt x="36" y="52"/>
                </a:lnTo>
                <a:lnTo>
                  <a:pt x="35" y="52"/>
                </a:lnTo>
                <a:lnTo>
                  <a:pt x="33" y="55"/>
                </a:lnTo>
                <a:lnTo>
                  <a:pt x="32" y="56"/>
                </a:lnTo>
                <a:lnTo>
                  <a:pt x="32" y="58"/>
                </a:lnTo>
                <a:lnTo>
                  <a:pt x="32" y="63"/>
                </a:lnTo>
                <a:lnTo>
                  <a:pt x="30" y="65"/>
                </a:lnTo>
                <a:lnTo>
                  <a:pt x="30" y="66"/>
                </a:lnTo>
                <a:lnTo>
                  <a:pt x="30" y="67"/>
                </a:lnTo>
                <a:lnTo>
                  <a:pt x="29" y="67"/>
                </a:lnTo>
                <a:lnTo>
                  <a:pt x="29" y="69"/>
                </a:lnTo>
                <a:lnTo>
                  <a:pt x="29" y="70"/>
                </a:lnTo>
                <a:lnTo>
                  <a:pt x="29" y="72"/>
                </a:lnTo>
                <a:lnTo>
                  <a:pt x="28" y="73"/>
                </a:lnTo>
                <a:lnTo>
                  <a:pt x="28" y="74"/>
                </a:lnTo>
                <a:lnTo>
                  <a:pt x="26" y="74"/>
                </a:lnTo>
                <a:lnTo>
                  <a:pt x="26" y="76"/>
                </a:lnTo>
                <a:lnTo>
                  <a:pt x="14" y="79"/>
                </a:lnTo>
                <a:lnTo>
                  <a:pt x="12" y="77"/>
                </a:lnTo>
                <a:lnTo>
                  <a:pt x="11" y="76"/>
                </a:lnTo>
                <a:lnTo>
                  <a:pt x="10" y="74"/>
                </a:lnTo>
                <a:lnTo>
                  <a:pt x="10" y="73"/>
                </a:lnTo>
                <a:lnTo>
                  <a:pt x="8" y="72"/>
                </a:lnTo>
                <a:lnTo>
                  <a:pt x="7" y="70"/>
                </a:lnTo>
                <a:lnTo>
                  <a:pt x="7" y="69"/>
                </a:lnTo>
                <a:lnTo>
                  <a:pt x="6" y="67"/>
                </a:lnTo>
                <a:lnTo>
                  <a:pt x="6" y="66"/>
                </a:lnTo>
                <a:lnTo>
                  <a:pt x="4" y="66"/>
                </a:lnTo>
                <a:lnTo>
                  <a:pt x="4" y="65"/>
                </a:lnTo>
                <a:lnTo>
                  <a:pt x="3" y="63"/>
                </a:lnTo>
                <a:lnTo>
                  <a:pt x="3" y="62"/>
                </a:lnTo>
                <a:lnTo>
                  <a:pt x="3" y="61"/>
                </a:lnTo>
                <a:lnTo>
                  <a:pt x="1" y="56"/>
                </a:lnTo>
                <a:lnTo>
                  <a:pt x="1" y="55"/>
                </a:lnTo>
                <a:lnTo>
                  <a:pt x="0" y="52"/>
                </a:lnTo>
                <a:lnTo>
                  <a:pt x="0" y="49"/>
                </a:lnTo>
                <a:lnTo>
                  <a:pt x="0" y="48"/>
                </a:lnTo>
                <a:lnTo>
                  <a:pt x="0" y="38"/>
                </a:lnTo>
                <a:lnTo>
                  <a:pt x="0" y="37"/>
                </a:lnTo>
                <a:lnTo>
                  <a:pt x="0" y="34"/>
                </a:lnTo>
                <a:lnTo>
                  <a:pt x="0" y="33"/>
                </a:lnTo>
                <a:lnTo>
                  <a:pt x="1" y="30"/>
                </a:lnTo>
                <a:lnTo>
                  <a:pt x="1" y="29"/>
                </a:lnTo>
                <a:lnTo>
                  <a:pt x="6" y="18"/>
                </a:lnTo>
                <a:lnTo>
                  <a:pt x="7" y="16"/>
                </a:lnTo>
                <a:lnTo>
                  <a:pt x="8" y="15"/>
                </a:lnTo>
                <a:lnTo>
                  <a:pt x="10" y="12"/>
                </a:lnTo>
                <a:lnTo>
                  <a:pt x="12" y="9"/>
                </a:lnTo>
                <a:lnTo>
                  <a:pt x="14" y="8"/>
                </a:lnTo>
                <a:lnTo>
                  <a:pt x="15" y="7"/>
                </a:lnTo>
                <a:lnTo>
                  <a:pt x="19" y="5"/>
                </a:lnTo>
                <a:lnTo>
                  <a:pt x="22" y="4"/>
                </a:lnTo>
                <a:lnTo>
                  <a:pt x="26" y="2"/>
                </a:lnTo>
                <a:lnTo>
                  <a:pt x="29" y="2"/>
                </a:lnTo>
                <a:lnTo>
                  <a:pt x="32" y="1"/>
                </a:lnTo>
                <a:lnTo>
                  <a:pt x="33" y="1"/>
                </a:lnTo>
                <a:lnTo>
                  <a:pt x="35" y="1"/>
                </a:lnTo>
                <a:lnTo>
                  <a:pt x="36" y="1"/>
                </a:lnTo>
                <a:lnTo>
                  <a:pt x="36" y="0"/>
                </a:lnTo>
                <a:lnTo>
                  <a:pt x="37" y="0"/>
                </a:lnTo>
                <a:lnTo>
                  <a:pt x="40" y="0"/>
                </a:lnTo>
                <a:lnTo>
                  <a:pt x="42" y="0"/>
                </a:lnTo>
                <a:lnTo>
                  <a:pt x="50" y="0"/>
                </a:lnTo>
                <a:lnTo>
                  <a:pt x="51" y="0"/>
                </a:lnTo>
                <a:lnTo>
                  <a:pt x="54" y="0"/>
                </a:lnTo>
                <a:lnTo>
                  <a:pt x="57" y="1"/>
                </a:lnTo>
                <a:lnTo>
                  <a:pt x="60" y="1"/>
                </a:lnTo>
                <a:lnTo>
                  <a:pt x="61" y="2"/>
                </a:lnTo>
                <a:lnTo>
                  <a:pt x="62" y="2"/>
                </a:lnTo>
                <a:lnTo>
                  <a:pt x="65" y="2"/>
                </a:lnTo>
                <a:lnTo>
                  <a:pt x="65" y="4"/>
                </a:lnTo>
                <a:lnTo>
                  <a:pt x="68" y="4"/>
                </a:lnTo>
                <a:lnTo>
                  <a:pt x="69" y="5"/>
                </a:lnTo>
                <a:lnTo>
                  <a:pt x="72" y="7"/>
                </a:lnTo>
                <a:lnTo>
                  <a:pt x="74" y="7"/>
                </a:lnTo>
                <a:lnTo>
                  <a:pt x="75" y="8"/>
                </a:lnTo>
                <a:lnTo>
                  <a:pt x="76" y="8"/>
                </a:lnTo>
                <a:lnTo>
                  <a:pt x="76" y="9"/>
                </a:lnTo>
                <a:lnTo>
                  <a:pt x="78" y="9"/>
                </a:lnTo>
                <a:lnTo>
                  <a:pt x="79" y="9"/>
                </a:lnTo>
                <a:lnTo>
                  <a:pt x="79" y="11"/>
                </a:lnTo>
                <a:lnTo>
                  <a:pt x="80" y="11"/>
                </a:lnTo>
                <a:lnTo>
                  <a:pt x="82" y="12"/>
                </a:lnTo>
                <a:lnTo>
                  <a:pt x="83" y="12"/>
                </a:lnTo>
                <a:lnTo>
                  <a:pt x="83" y="13"/>
                </a:lnTo>
                <a:lnTo>
                  <a:pt x="85" y="13"/>
                </a:lnTo>
                <a:lnTo>
                  <a:pt x="86" y="15"/>
                </a:lnTo>
                <a:lnTo>
                  <a:pt x="89" y="16"/>
                </a:lnTo>
                <a:lnTo>
                  <a:pt x="90" y="18"/>
                </a:lnTo>
                <a:lnTo>
                  <a:pt x="92" y="19"/>
                </a:lnTo>
                <a:lnTo>
                  <a:pt x="93" y="20"/>
                </a:lnTo>
                <a:lnTo>
                  <a:pt x="93" y="22"/>
                </a:lnTo>
                <a:lnTo>
                  <a:pt x="94" y="23"/>
                </a:lnTo>
                <a:lnTo>
                  <a:pt x="94" y="25"/>
                </a:lnTo>
                <a:lnTo>
                  <a:pt x="94" y="26"/>
                </a:lnTo>
                <a:lnTo>
                  <a:pt x="96" y="27"/>
                </a:lnTo>
                <a:lnTo>
                  <a:pt x="96" y="31"/>
                </a:lnTo>
                <a:lnTo>
                  <a:pt x="94" y="31"/>
                </a:lnTo>
                <a:lnTo>
                  <a:pt x="94" y="33"/>
                </a:lnTo>
                <a:lnTo>
                  <a:pt x="89" y="33"/>
                </a:lnTo>
                <a:close/>
              </a:path>
            </a:pathLst>
          </a:custGeom>
          <a:solidFill>
            <a:srgbClr val="1F1A17"/>
          </a:solidFill>
          <a:ln w="9525">
            <a:noFill/>
            <a:round/>
            <a:headEnd/>
            <a:tailEnd/>
          </a:ln>
        </p:spPr>
        <p:txBody>
          <a:bodyPr/>
          <a:lstStyle/>
          <a:p>
            <a:endParaRPr lang="en-US">
              <a:latin typeface="Arial" pitchFamily="34" charset="0"/>
              <a:cs typeface="Arial" pitchFamily="34" charset="0"/>
            </a:endParaRPr>
          </a:p>
        </p:txBody>
      </p:sp>
      <p:sp>
        <p:nvSpPr>
          <p:cNvPr id="66638" name="Freeform 76"/>
          <p:cNvSpPr>
            <a:spLocks/>
          </p:cNvSpPr>
          <p:nvPr/>
        </p:nvSpPr>
        <p:spPr bwMode="auto">
          <a:xfrm>
            <a:off x="2420940" y="4975460"/>
            <a:ext cx="84137" cy="90989"/>
          </a:xfrm>
          <a:custGeom>
            <a:avLst/>
            <a:gdLst>
              <a:gd name="T0" fmla="*/ 2147483647 w 47"/>
              <a:gd name="T1" fmla="*/ 2147483647 h 41"/>
              <a:gd name="T2" fmla="*/ 2147483647 w 47"/>
              <a:gd name="T3" fmla="*/ 2147483647 h 41"/>
              <a:gd name="T4" fmla="*/ 2147483647 w 47"/>
              <a:gd name="T5" fmla="*/ 2147483647 h 41"/>
              <a:gd name="T6" fmla="*/ 2147483647 w 47"/>
              <a:gd name="T7" fmla="*/ 2147483647 h 41"/>
              <a:gd name="T8" fmla="*/ 2147483647 w 47"/>
              <a:gd name="T9" fmla="*/ 2147483647 h 41"/>
              <a:gd name="T10" fmla="*/ 2147483647 w 47"/>
              <a:gd name="T11" fmla="*/ 2147483647 h 41"/>
              <a:gd name="T12" fmla="*/ 2147483647 w 47"/>
              <a:gd name="T13" fmla="*/ 2147483647 h 41"/>
              <a:gd name="T14" fmla="*/ 2147483647 w 47"/>
              <a:gd name="T15" fmla="*/ 2147483647 h 41"/>
              <a:gd name="T16" fmla="*/ 2147483647 w 47"/>
              <a:gd name="T17" fmla="*/ 2147483647 h 41"/>
              <a:gd name="T18" fmla="*/ 2147483647 w 47"/>
              <a:gd name="T19" fmla="*/ 2147483647 h 41"/>
              <a:gd name="T20" fmla="*/ 2147483647 w 47"/>
              <a:gd name="T21" fmla="*/ 2147483647 h 41"/>
              <a:gd name="T22" fmla="*/ 2147483647 w 47"/>
              <a:gd name="T23" fmla="*/ 2147483647 h 41"/>
              <a:gd name="T24" fmla="*/ 2147483647 w 47"/>
              <a:gd name="T25" fmla="*/ 2147483647 h 41"/>
              <a:gd name="T26" fmla="*/ 2147483647 w 47"/>
              <a:gd name="T27" fmla="*/ 2147483647 h 41"/>
              <a:gd name="T28" fmla="*/ 2147483647 w 47"/>
              <a:gd name="T29" fmla="*/ 2147483647 h 41"/>
              <a:gd name="T30" fmla="*/ 2147483647 w 47"/>
              <a:gd name="T31" fmla="*/ 2147483647 h 41"/>
              <a:gd name="T32" fmla="*/ 2147483647 w 47"/>
              <a:gd name="T33" fmla="*/ 2147483647 h 41"/>
              <a:gd name="T34" fmla="*/ 2147483647 w 47"/>
              <a:gd name="T35" fmla="*/ 2147483647 h 41"/>
              <a:gd name="T36" fmla="*/ 2147483647 w 47"/>
              <a:gd name="T37" fmla="*/ 2147483647 h 41"/>
              <a:gd name="T38" fmla="*/ 2147483647 w 47"/>
              <a:gd name="T39" fmla="*/ 2147483647 h 41"/>
              <a:gd name="T40" fmla="*/ 2147483647 w 47"/>
              <a:gd name="T41" fmla="*/ 2147483647 h 41"/>
              <a:gd name="T42" fmla="*/ 2147483647 w 47"/>
              <a:gd name="T43" fmla="*/ 2147483647 h 41"/>
              <a:gd name="T44" fmla="*/ 2147483647 w 47"/>
              <a:gd name="T45" fmla="*/ 2147483647 h 41"/>
              <a:gd name="T46" fmla="*/ 2147483647 w 47"/>
              <a:gd name="T47" fmla="*/ 2147483647 h 41"/>
              <a:gd name="T48" fmla="*/ 2147483647 w 47"/>
              <a:gd name="T49" fmla="*/ 2147483647 h 41"/>
              <a:gd name="T50" fmla="*/ 2147483647 w 47"/>
              <a:gd name="T51" fmla="*/ 2147483647 h 41"/>
              <a:gd name="T52" fmla="*/ 2147483647 w 47"/>
              <a:gd name="T53" fmla="*/ 2147483647 h 41"/>
              <a:gd name="T54" fmla="*/ 2147483647 w 47"/>
              <a:gd name="T55" fmla="*/ 2147483647 h 41"/>
              <a:gd name="T56" fmla="*/ 0 w 47"/>
              <a:gd name="T57" fmla="*/ 2147483647 h 41"/>
              <a:gd name="T58" fmla="*/ 0 w 47"/>
              <a:gd name="T59" fmla="*/ 2147483647 h 41"/>
              <a:gd name="T60" fmla="*/ 0 w 47"/>
              <a:gd name="T61" fmla="*/ 2147483647 h 41"/>
              <a:gd name="T62" fmla="*/ 0 w 47"/>
              <a:gd name="T63" fmla="*/ 2147483647 h 41"/>
              <a:gd name="T64" fmla="*/ 2147483647 w 47"/>
              <a:gd name="T65" fmla="*/ 0 h 41"/>
              <a:gd name="T66" fmla="*/ 2147483647 w 47"/>
              <a:gd name="T67" fmla="*/ 2147483647 h 41"/>
              <a:gd name="T68" fmla="*/ 2147483647 w 47"/>
              <a:gd name="T69" fmla="*/ 2147483647 h 41"/>
              <a:gd name="T70" fmla="*/ 2147483647 w 47"/>
              <a:gd name="T71" fmla="*/ 2147483647 h 41"/>
              <a:gd name="T72" fmla="*/ 2147483647 w 47"/>
              <a:gd name="T73" fmla="*/ 2147483647 h 41"/>
              <a:gd name="T74" fmla="*/ 2147483647 w 47"/>
              <a:gd name="T75" fmla="*/ 2147483647 h 41"/>
              <a:gd name="T76" fmla="*/ 2147483647 w 47"/>
              <a:gd name="T77" fmla="*/ 2147483647 h 41"/>
              <a:gd name="T78" fmla="*/ 2147483647 w 47"/>
              <a:gd name="T79" fmla="*/ 2147483647 h 41"/>
              <a:gd name="T80" fmla="*/ 2147483647 w 47"/>
              <a:gd name="T81" fmla="*/ 2147483647 h 41"/>
              <a:gd name="T82" fmla="*/ 2147483647 w 47"/>
              <a:gd name="T83" fmla="*/ 2147483647 h 41"/>
              <a:gd name="T84" fmla="*/ 2147483647 w 47"/>
              <a:gd name="T85" fmla="*/ 2147483647 h 41"/>
              <a:gd name="T86" fmla="*/ 2147483647 w 47"/>
              <a:gd name="T87" fmla="*/ 2147483647 h 41"/>
              <a:gd name="T88" fmla="*/ 2147483647 w 47"/>
              <a:gd name="T89" fmla="*/ 2147483647 h 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
              <a:gd name="T136" fmla="*/ 0 h 41"/>
              <a:gd name="T137" fmla="*/ 47 w 47"/>
              <a:gd name="T138" fmla="*/ 41 h 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 h="41">
                <a:moveTo>
                  <a:pt x="44" y="22"/>
                </a:moveTo>
                <a:lnTo>
                  <a:pt x="44" y="23"/>
                </a:lnTo>
                <a:lnTo>
                  <a:pt x="45" y="23"/>
                </a:lnTo>
                <a:lnTo>
                  <a:pt x="45" y="25"/>
                </a:lnTo>
                <a:lnTo>
                  <a:pt x="47" y="26"/>
                </a:lnTo>
                <a:lnTo>
                  <a:pt x="47" y="28"/>
                </a:lnTo>
                <a:lnTo>
                  <a:pt x="47" y="29"/>
                </a:lnTo>
                <a:lnTo>
                  <a:pt x="47" y="33"/>
                </a:lnTo>
                <a:lnTo>
                  <a:pt x="47" y="35"/>
                </a:lnTo>
                <a:lnTo>
                  <a:pt x="45" y="37"/>
                </a:lnTo>
                <a:lnTo>
                  <a:pt x="44" y="39"/>
                </a:lnTo>
                <a:lnTo>
                  <a:pt x="43" y="39"/>
                </a:lnTo>
                <a:lnTo>
                  <a:pt x="41" y="41"/>
                </a:lnTo>
                <a:lnTo>
                  <a:pt x="40" y="40"/>
                </a:lnTo>
                <a:lnTo>
                  <a:pt x="39" y="40"/>
                </a:lnTo>
                <a:lnTo>
                  <a:pt x="37" y="40"/>
                </a:lnTo>
                <a:lnTo>
                  <a:pt x="36" y="39"/>
                </a:lnTo>
                <a:lnTo>
                  <a:pt x="34" y="39"/>
                </a:lnTo>
                <a:lnTo>
                  <a:pt x="33" y="39"/>
                </a:lnTo>
                <a:lnTo>
                  <a:pt x="32" y="37"/>
                </a:lnTo>
                <a:lnTo>
                  <a:pt x="30" y="37"/>
                </a:lnTo>
                <a:lnTo>
                  <a:pt x="29" y="36"/>
                </a:lnTo>
                <a:lnTo>
                  <a:pt x="27" y="36"/>
                </a:lnTo>
                <a:lnTo>
                  <a:pt x="26" y="35"/>
                </a:lnTo>
                <a:lnTo>
                  <a:pt x="25" y="35"/>
                </a:lnTo>
                <a:lnTo>
                  <a:pt x="23" y="35"/>
                </a:lnTo>
                <a:lnTo>
                  <a:pt x="23" y="33"/>
                </a:lnTo>
                <a:lnTo>
                  <a:pt x="22" y="33"/>
                </a:lnTo>
                <a:lnTo>
                  <a:pt x="20" y="32"/>
                </a:lnTo>
                <a:lnTo>
                  <a:pt x="19" y="32"/>
                </a:lnTo>
                <a:lnTo>
                  <a:pt x="18" y="30"/>
                </a:lnTo>
                <a:lnTo>
                  <a:pt x="16" y="30"/>
                </a:lnTo>
                <a:lnTo>
                  <a:pt x="15" y="29"/>
                </a:lnTo>
                <a:lnTo>
                  <a:pt x="14" y="28"/>
                </a:lnTo>
                <a:lnTo>
                  <a:pt x="12" y="28"/>
                </a:lnTo>
                <a:lnTo>
                  <a:pt x="11" y="26"/>
                </a:lnTo>
                <a:lnTo>
                  <a:pt x="9" y="25"/>
                </a:lnTo>
                <a:lnTo>
                  <a:pt x="8" y="25"/>
                </a:lnTo>
                <a:lnTo>
                  <a:pt x="8" y="23"/>
                </a:lnTo>
                <a:lnTo>
                  <a:pt x="7" y="23"/>
                </a:lnTo>
                <a:lnTo>
                  <a:pt x="5" y="22"/>
                </a:lnTo>
                <a:lnTo>
                  <a:pt x="4" y="21"/>
                </a:lnTo>
                <a:lnTo>
                  <a:pt x="4" y="19"/>
                </a:lnTo>
                <a:lnTo>
                  <a:pt x="2" y="18"/>
                </a:lnTo>
                <a:lnTo>
                  <a:pt x="1" y="18"/>
                </a:lnTo>
                <a:lnTo>
                  <a:pt x="1" y="17"/>
                </a:lnTo>
                <a:lnTo>
                  <a:pt x="0" y="15"/>
                </a:lnTo>
                <a:lnTo>
                  <a:pt x="0" y="14"/>
                </a:lnTo>
                <a:lnTo>
                  <a:pt x="0" y="12"/>
                </a:lnTo>
                <a:lnTo>
                  <a:pt x="0" y="7"/>
                </a:lnTo>
                <a:lnTo>
                  <a:pt x="0" y="5"/>
                </a:lnTo>
                <a:lnTo>
                  <a:pt x="0" y="4"/>
                </a:lnTo>
                <a:lnTo>
                  <a:pt x="1" y="3"/>
                </a:lnTo>
                <a:lnTo>
                  <a:pt x="2" y="0"/>
                </a:lnTo>
                <a:lnTo>
                  <a:pt x="2" y="1"/>
                </a:lnTo>
                <a:lnTo>
                  <a:pt x="4" y="1"/>
                </a:lnTo>
                <a:lnTo>
                  <a:pt x="4" y="3"/>
                </a:lnTo>
                <a:lnTo>
                  <a:pt x="5" y="3"/>
                </a:lnTo>
                <a:lnTo>
                  <a:pt x="5" y="4"/>
                </a:lnTo>
                <a:lnTo>
                  <a:pt x="7" y="4"/>
                </a:lnTo>
                <a:lnTo>
                  <a:pt x="8" y="5"/>
                </a:lnTo>
                <a:lnTo>
                  <a:pt x="9" y="7"/>
                </a:lnTo>
                <a:lnTo>
                  <a:pt x="9" y="8"/>
                </a:lnTo>
                <a:lnTo>
                  <a:pt x="11" y="8"/>
                </a:lnTo>
                <a:lnTo>
                  <a:pt x="12" y="10"/>
                </a:lnTo>
                <a:lnTo>
                  <a:pt x="14" y="11"/>
                </a:lnTo>
                <a:lnTo>
                  <a:pt x="16" y="12"/>
                </a:lnTo>
                <a:lnTo>
                  <a:pt x="19" y="14"/>
                </a:lnTo>
                <a:lnTo>
                  <a:pt x="22" y="15"/>
                </a:lnTo>
                <a:lnTo>
                  <a:pt x="23" y="17"/>
                </a:lnTo>
                <a:lnTo>
                  <a:pt x="30" y="18"/>
                </a:lnTo>
                <a:lnTo>
                  <a:pt x="33" y="19"/>
                </a:lnTo>
                <a:lnTo>
                  <a:pt x="37" y="22"/>
                </a:lnTo>
                <a:lnTo>
                  <a:pt x="40" y="22"/>
                </a:lnTo>
                <a:lnTo>
                  <a:pt x="43" y="22"/>
                </a:lnTo>
                <a:lnTo>
                  <a:pt x="44" y="22"/>
                </a:lnTo>
                <a:close/>
              </a:path>
            </a:pathLst>
          </a:custGeom>
          <a:solidFill>
            <a:srgbClr val="004264"/>
          </a:solidFill>
          <a:ln w="9525">
            <a:noFill/>
            <a:round/>
            <a:headEnd/>
            <a:tailEnd/>
          </a:ln>
        </p:spPr>
        <p:txBody>
          <a:bodyPr/>
          <a:lstStyle/>
          <a:p>
            <a:endParaRPr lang="en-US">
              <a:latin typeface="Arial" pitchFamily="34" charset="0"/>
              <a:cs typeface="Arial" pitchFamily="34" charset="0"/>
            </a:endParaRPr>
          </a:p>
        </p:txBody>
      </p:sp>
      <p:sp>
        <p:nvSpPr>
          <p:cNvPr id="66639" name="Freeform 77"/>
          <p:cNvSpPr>
            <a:spLocks/>
          </p:cNvSpPr>
          <p:nvPr/>
        </p:nvSpPr>
        <p:spPr bwMode="auto">
          <a:xfrm>
            <a:off x="2420940" y="4975460"/>
            <a:ext cx="84137" cy="88873"/>
          </a:xfrm>
          <a:custGeom>
            <a:avLst/>
            <a:gdLst>
              <a:gd name="T0" fmla="*/ 2147483647 w 47"/>
              <a:gd name="T1" fmla="*/ 2147483647 h 40"/>
              <a:gd name="T2" fmla="*/ 2147483647 w 47"/>
              <a:gd name="T3" fmla="*/ 2147483647 h 40"/>
              <a:gd name="T4" fmla="*/ 2147483647 w 47"/>
              <a:gd name="T5" fmla="*/ 2147483647 h 40"/>
              <a:gd name="T6" fmla="*/ 2147483647 w 47"/>
              <a:gd name="T7" fmla="*/ 2147483647 h 40"/>
              <a:gd name="T8" fmla="*/ 2147483647 w 47"/>
              <a:gd name="T9" fmla="*/ 2147483647 h 40"/>
              <a:gd name="T10" fmla="*/ 2147483647 w 47"/>
              <a:gd name="T11" fmla="*/ 2147483647 h 40"/>
              <a:gd name="T12" fmla="*/ 2147483647 w 47"/>
              <a:gd name="T13" fmla="*/ 2147483647 h 40"/>
              <a:gd name="T14" fmla="*/ 2147483647 w 47"/>
              <a:gd name="T15" fmla="*/ 2147483647 h 40"/>
              <a:gd name="T16" fmla="*/ 2147483647 w 47"/>
              <a:gd name="T17" fmla="*/ 2147483647 h 40"/>
              <a:gd name="T18" fmla="*/ 2147483647 w 47"/>
              <a:gd name="T19" fmla="*/ 2147483647 h 40"/>
              <a:gd name="T20" fmla="*/ 2147483647 w 47"/>
              <a:gd name="T21" fmla="*/ 2147483647 h 40"/>
              <a:gd name="T22" fmla="*/ 2147483647 w 47"/>
              <a:gd name="T23" fmla="*/ 2147483647 h 40"/>
              <a:gd name="T24" fmla="*/ 2147483647 w 47"/>
              <a:gd name="T25" fmla="*/ 2147483647 h 40"/>
              <a:gd name="T26" fmla="*/ 2147483647 w 47"/>
              <a:gd name="T27" fmla="*/ 2147483647 h 40"/>
              <a:gd name="T28" fmla="*/ 2147483647 w 47"/>
              <a:gd name="T29" fmla="*/ 2147483647 h 40"/>
              <a:gd name="T30" fmla="*/ 2147483647 w 47"/>
              <a:gd name="T31" fmla="*/ 2147483647 h 40"/>
              <a:gd name="T32" fmla="*/ 2147483647 w 47"/>
              <a:gd name="T33" fmla="*/ 2147483647 h 40"/>
              <a:gd name="T34" fmla="*/ 2147483647 w 47"/>
              <a:gd name="T35" fmla="*/ 2147483647 h 40"/>
              <a:gd name="T36" fmla="*/ 2147483647 w 47"/>
              <a:gd name="T37" fmla="*/ 2147483647 h 40"/>
              <a:gd name="T38" fmla="*/ 0 w 47"/>
              <a:gd name="T39" fmla="*/ 2147483647 h 40"/>
              <a:gd name="T40" fmla="*/ 0 w 47"/>
              <a:gd name="T41" fmla="*/ 2147483647 h 40"/>
              <a:gd name="T42" fmla="*/ 2147483647 w 47"/>
              <a:gd name="T43" fmla="*/ 2147483647 h 40"/>
              <a:gd name="T44" fmla="*/ 2147483647 w 47"/>
              <a:gd name="T45" fmla="*/ 0 h 40"/>
              <a:gd name="T46" fmla="*/ 2147483647 w 47"/>
              <a:gd name="T47" fmla="*/ 2147483647 h 40"/>
              <a:gd name="T48" fmla="*/ 2147483647 w 47"/>
              <a:gd name="T49" fmla="*/ 2147483647 h 40"/>
              <a:gd name="T50" fmla="*/ 2147483647 w 47"/>
              <a:gd name="T51" fmla="*/ 2147483647 h 40"/>
              <a:gd name="T52" fmla="*/ 2147483647 w 47"/>
              <a:gd name="T53" fmla="*/ 2147483647 h 40"/>
              <a:gd name="T54" fmla="*/ 2147483647 w 47"/>
              <a:gd name="T55" fmla="*/ 2147483647 h 40"/>
              <a:gd name="T56" fmla="*/ 2147483647 w 47"/>
              <a:gd name="T57" fmla="*/ 2147483647 h 40"/>
              <a:gd name="T58" fmla="*/ 2147483647 w 47"/>
              <a:gd name="T59" fmla="*/ 2147483647 h 40"/>
              <a:gd name="T60" fmla="*/ 2147483647 w 47"/>
              <a:gd name="T61" fmla="*/ 2147483647 h 40"/>
              <a:gd name="T62" fmla="*/ 2147483647 w 47"/>
              <a:gd name="T63" fmla="*/ 2147483647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40"/>
              <a:gd name="T98" fmla="*/ 47 w 47"/>
              <a:gd name="T99" fmla="*/ 40 h 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40">
                <a:moveTo>
                  <a:pt x="44" y="22"/>
                </a:moveTo>
                <a:lnTo>
                  <a:pt x="45" y="23"/>
                </a:lnTo>
                <a:lnTo>
                  <a:pt x="45" y="25"/>
                </a:lnTo>
                <a:lnTo>
                  <a:pt x="47" y="25"/>
                </a:lnTo>
                <a:lnTo>
                  <a:pt x="47" y="26"/>
                </a:lnTo>
                <a:lnTo>
                  <a:pt x="47" y="28"/>
                </a:lnTo>
                <a:lnTo>
                  <a:pt x="47" y="29"/>
                </a:lnTo>
                <a:lnTo>
                  <a:pt x="47" y="32"/>
                </a:lnTo>
                <a:lnTo>
                  <a:pt x="47" y="33"/>
                </a:lnTo>
                <a:lnTo>
                  <a:pt x="47" y="35"/>
                </a:lnTo>
                <a:lnTo>
                  <a:pt x="45" y="36"/>
                </a:lnTo>
                <a:lnTo>
                  <a:pt x="45" y="37"/>
                </a:lnTo>
                <a:lnTo>
                  <a:pt x="43" y="39"/>
                </a:lnTo>
                <a:lnTo>
                  <a:pt x="41" y="40"/>
                </a:lnTo>
                <a:lnTo>
                  <a:pt x="40" y="39"/>
                </a:lnTo>
                <a:lnTo>
                  <a:pt x="36" y="37"/>
                </a:lnTo>
                <a:lnTo>
                  <a:pt x="34" y="37"/>
                </a:lnTo>
                <a:lnTo>
                  <a:pt x="33" y="36"/>
                </a:lnTo>
                <a:lnTo>
                  <a:pt x="30" y="35"/>
                </a:lnTo>
                <a:lnTo>
                  <a:pt x="29" y="35"/>
                </a:lnTo>
                <a:lnTo>
                  <a:pt x="27" y="33"/>
                </a:lnTo>
                <a:lnTo>
                  <a:pt x="25" y="32"/>
                </a:lnTo>
                <a:lnTo>
                  <a:pt x="23" y="32"/>
                </a:lnTo>
                <a:lnTo>
                  <a:pt x="15" y="26"/>
                </a:lnTo>
                <a:lnTo>
                  <a:pt x="14" y="25"/>
                </a:lnTo>
                <a:lnTo>
                  <a:pt x="11" y="23"/>
                </a:lnTo>
                <a:lnTo>
                  <a:pt x="9" y="22"/>
                </a:lnTo>
                <a:lnTo>
                  <a:pt x="8" y="21"/>
                </a:lnTo>
                <a:lnTo>
                  <a:pt x="7" y="19"/>
                </a:lnTo>
                <a:lnTo>
                  <a:pt x="4" y="18"/>
                </a:lnTo>
                <a:lnTo>
                  <a:pt x="2" y="17"/>
                </a:lnTo>
                <a:lnTo>
                  <a:pt x="2" y="15"/>
                </a:lnTo>
                <a:lnTo>
                  <a:pt x="0" y="12"/>
                </a:lnTo>
                <a:lnTo>
                  <a:pt x="0" y="10"/>
                </a:lnTo>
                <a:lnTo>
                  <a:pt x="0" y="8"/>
                </a:lnTo>
                <a:lnTo>
                  <a:pt x="0" y="7"/>
                </a:lnTo>
                <a:lnTo>
                  <a:pt x="0" y="4"/>
                </a:lnTo>
                <a:lnTo>
                  <a:pt x="1" y="1"/>
                </a:lnTo>
                <a:lnTo>
                  <a:pt x="2" y="0"/>
                </a:lnTo>
                <a:lnTo>
                  <a:pt x="8" y="5"/>
                </a:lnTo>
                <a:lnTo>
                  <a:pt x="11" y="8"/>
                </a:lnTo>
                <a:lnTo>
                  <a:pt x="12" y="10"/>
                </a:lnTo>
                <a:lnTo>
                  <a:pt x="14" y="11"/>
                </a:lnTo>
                <a:lnTo>
                  <a:pt x="15" y="11"/>
                </a:lnTo>
                <a:lnTo>
                  <a:pt x="16" y="12"/>
                </a:lnTo>
                <a:lnTo>
                  <a:pt x="19" y="14"/>
                </a:lnTo>
                <a:lnTo>
                  <a:pt x="22" y="15"/>
                </a:lnTo>
                <a:lnTo>
                  <a:pt x="23" y="15"/>
                </a:lnTo>
                <a:lnTo>
                  <a:pt x="26" y="17"/>
                </a:lnTo>
                <a:lnTo>
                  <a:pt x="27" y="18"/>
                </a:lnTo>
                <a:lnTo>
                  <a:pt x="30" y="18"/>
                </a:lnTo>
                <a:lnTo>
                  <a:pt x="33" y="19"/>
                </a:lnTo>
                <a:lnTo>
                  <a:pt x="37" y="21"/>
                </a:lnTo>
                <a:lnTo>
                  <a:pt x="40" y="22"/>
                </a:lnTo>
                <a:lnTo>
                  <a:pt x="43" y="22"/>
                </a:lnTo>
                <a:lnTo>
                  <a:pt x="44" y="22"/>
                </a:lnTo>
                <a:close/>
              </a:path>
            </a:pathLst>
          </a:custGeom>
          <a:solidFill>
            <a:srgbClr val="6BA9D6"/>
          </a:solidFill>
          <a:ln w="9525">
            <a:noFill/>
            <a:round/>
            <a:headEnd/>
            <a:tailEnd/>
          </a:ln>
        </p:spPr>
        <p:txBody>
          <a:bodyPr/>
          <a:lstStyle/>
          <a:p>
            <a:endParaRPr lang="en-US">
              <a:latin typeface="Arial" pitchFamily="34" charset="0"/>
              <a:cs typeface="Arial" pitchFamily="34" charset="0"/>
            </a:endParaRPr>
          </a:p>
        </p:txBody>
      </p:sp>
      <p:sp>
        <p:nvSpPr>
          <p:cNvPr id="66644" name="Freeform 82"/>
          <p:cNvSpPr>
            <a:spLocks/>
          </p:cNvSpPr>
          <p:nvPr/>
        </p:nvSpPr>
        <p:spPr bwMode="auto">
          <a:xfrm>
            <a:off x="2549525" y="4998736"/>
            <a:ext cx="7938" cy="4232"/>
          </a:xfrm>
          <a:custGeom>
            <a:avLst/>
            <a:gdLst>
              <a:gd name="T0" fmla="*/ 2147483647 w 4"/>
              <a:gd name="T1" fmla="*/ 2147483647 h 2"/>
              <a:gd name="T2" fmla="*/ 2147483647 w 4"/>
              <a:gd name="T3" fmla="*/ 2147483647 h 2"/>
              <a:gd name="T4" fmla="*/ 2147483647 w 4"/>
              <a:gd name="T5" fmla="*/ 2147483647 h 2"/>
              <a:gd name="T6" fmla="*/ 2147483647 w 4"/>
              <a:gd name="T7" fmla="*/ 2147483647 h 2"/>
              <a:gd name="T8" fmla="*/ 2147483647 w 4"/>
              <a:gd name="T9" fmla="*/ 0 h 2"/>
              <a:gd name="T10" fmla="*/ 2147483647 w 4"/>
              <a:gd name="T11" fmla="*/ 0 h 2"/>
              <a:gd name="T12" fmla="*/ 2147483647 w 4"/>
              <a:gd name="T13" fmla="*/ 0 h 2"/>
              <a:gd name="T14" fmla="*/ 2147483647 w 4"/>
              <a:gd name="T15" fmla="*/ 0 h 2"/>
              <a:gd name="T16" fmla="*/ 2147483647 w 4"/>
              <a:gd name="T17" fmla="*/ 0 h 2"/>
              <a:gd name="T18" fmla="*/ 2147483647 w 4"/>
              <a:gd name="T19" fmla="*/ 0 h 2"/>
              <a:gd name="T20" fmla="*/ 2147483647 w 4"/>
              <a:gd name="T21" fmla="*/ 0 h 2"/>
              <a:gd name="T22" fmla="*/ 0 w 4"/>
              <a:gd name="T23" fmla="*/ 0 h 2"/>
              <a:gd name="T24" fmla="*/ 0 w 4"/>
              <a:gd name="T25" fmla="*/ 2147483647 h 2"/>
              <a:gd name="T26" fmla="*/ 2147483647 w 4"/>
              <a:gd name="T27" fmla="*/ 2147483647 h 2"/>
              <a:gd name="T28" fmla="*/ 2147483647 w 4"/>
              <a:gd name="T29" fmla="*/ 2147483647 h 2"/>
              <a:gd name="T30" fmla="*/ 2147483647 w 4"/>
              <a:gd name="T31" fmla="*/ 2147483647 h 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2"/>
              <a:gd name="T50" fmla="*/ 4 w 4"/>
              <a:gd name="T51" fmla="*/ 2 h 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2">
                <a:moveTo>
                  <a:pt x="1" y="2"/>
                </a:moveTo>
                <a:lnTo>
                  <a:pt x="3" y="2"/>
                </a:lnTo>
                <a:lnTo>
                  <a:pt x="3" y="1"/>
                </a:lnTo>
                <a:lnTo>
                  <a:pt x="4" y="1"/>
                </a:lnTo>
                <a:lnTo>
                  <a:pt x="4" y="0"/>
                </a:lnTo>
                <a:lnTo>
                  <a:pt x="3" y="0"/>
                </a:lnTo>
                <a:lnTo>
                  <a:pt x="1" y="0"/>
                </a:lnTo>
                <a:lnTo>
                  <a:pt x="0" y="0"/>
                </a:lnTo>
                <a:lnTo>
                  <a:pt x="0" y="1"/>
                </a:lnTo>
                <a:lnTo>
                  <a:pt x="1" y="1"/>
                </a:lnTo>
                <a:lnTo>
                  <a:pt x="1" y="2"/>
                </a:lnTo>
                <a:close/>
              </a:path>
            </a:pathLst>
          </a:custGeom>
          <a:solidFill>
            <a:srgbClr val="848282"/>
          </a:solidFill>
          <a:ln w="9525">
            <a:noFill/>
            <a:round/>
            <a:headEnd/>
            <a:tailEnd/>
          </a:ln>
        </p:spPr>
        <p:txBody>
          <a:bodyPr/>
          <a:lstStyle/>
          <a:p>
            <a:endParaRPr lang="en-US">
              <a:latin typeface="Arial" pitchFamily="34" charset="0"/>
              <a:cs typeface="Arial" pitchFamily="34" charset="0"/>
            </a:endParaRPr>
          </a:p>
        </p:txBody>
      </p:sp>
      <p:sp>
        <p:nvSpPr>
          <p:cNvPr id="66645" name="Freeform 83"/>
          <p:cNvSpPr>
            <a:spLocks/>
          </p:cNvSpPr>
          <p:nvPr/>
        </p:nvSpPr>
        <p:spPr bwMode="auto">
          <a:xfrm>
            <a:off x="2484440" y="4947952"/>
            <a:ext cx="73025" cy="55016"/>
          </a:xfrm>
          <a:custGeom>
            <a:avLst/>
            <a:gdLst>
              <a:gd name="T0" fmla="*/ 2147483647 w 40"/>
              <a:gd name="T1" fmla="*/ 0 h 25"/>
              <a:gd name="T2" fmla="*/ 2147483647 w 40"/>
              <a:gd name="T3" fmla="*/ 2147483647 h 25"/>
              <a:gd name="T4" fmla="*/ 2147483647 w 40"/>
              <a:gd name="T5" fmla="*/ 2147483647 h 25"/>
              <a:gd name="T6" fmla="*/ 2147483647 w 40"/>
              <a:gd name="T7" fmla="*/ 2147483647 h 25"/>
              <a:gd name="T8" fmla="*/ 2147483647 w 40"/>
              <a:gd name="T9" fmla="*/ 2147483647 h 25"/>
              <a:gd name="T10" fmla="*/ 0 w 40"/>
              <a:gd name="T11" fmla="*/ 2147483647 h 25"/>
              <a:gd name="T12" fmla="*/ 2147483647 w 40"/>
              <a:gd name="T13" fmla="*/ 0 h 25"/>
              <a:gd name="T14" fmla="*/ 0 60000 65536"/>
              <a:gd name="T15" fmla="*/ 0 60000 65536"/>
              <a:gd name="T16" fmla="*/ 0 60000 65536"/>
              <a:gd name="T17" fmla="*/ 0 60000 65536"/>
              <a:gd name="T18" fmla="*/ 0 60000 65536"/>
              <a:gd name="T19" fmla="*/ 0 60000 65536"/>
              <a:gd name="T20" fmla="*/ 0 60000 65536"/>
              <a:gd name="T21" fmla="*/ 0 w 40"/>
              <a:gd name="T22" fmla="*/ 0 h 25"/>
              <a:gd name="T23" fmla="*/ 40 w 4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 h="25">
                <a:moveTo>
                  <a:pt x="3" y="0"/>
                </a:moveTo>
                <a:lnTo>
                  <a:pt x="33" y="23"/>
                </a:lnTo>
                <a:lnTo>
                  <a:pt x="40" y="23"/>
                </a:lnTo>
                <a:lnTo>
                  <a:pt x="40" y="25"/>
                </a:lnTo>
                <a:lnTo>
                  <a:pt x="32" y="25"/>
                </a:lnTo>
                <a:lnTo>
                  <a:pt x="0" y="2"/>
                </a:lnTo>
                <a:lnTo>
                  <a:pt x="3" y="0"/>
                </a:lnTo>
                <a:close/>
              </a:path>
            </a:pathLst>
          </a:custGeom>
          <a:solidFill>
            <a:srgbClr val="AAA9A9"/>
          </a:solidFill>
          <a:ln w="9525">
            <a:noFill/>
            <a:round/>
            <a:headEnd/>
            <a:tailEnd/>
          </a:ln>
        </p:spPr>
        <p:txBody>
          <a:bodyPr/>
          <a:lstStyle/>
          <a:p>
            <a:endParaRPr lang="en-US">
              <a:latin typeface="Arial" pitchFamily="34" charset="0"/>
              <a:cs typeface="Arial" pitchFamily="34" charset="0"/>
            </a:endParaRPr>
          </a:p>
        </p:txBody>
      </p:sp>
      <p:sp>
        <p:nvSpPr>
          <p:cNvPr id="66646" name="Freeform 84"/>
          <p:cNvSpPr>
            <a:spLocks/>
          </p:cNvSpPr>
          <p:nvPr/>
        </p:nvSpPr>
        <p:spPr bwMode="auto">
          <a:xfrm>
            <a:off x="2544763" y="4954299"/>
            <a:ext cx="6350" cy="12696"/>
          </a:xfrm>
          <a:custGeom>
            <a:avLst/>
            <a:gdLst>
              <a:gd name="T0" fmla="*/ 2147483647 w 4"/>
              <a:gd name="T1" fmla="*/ 2147483647 h 6"/>
              <a:gd name="T2" fmla="*/ 2147483647 w 4"/>
              <a:gd name="T3" fmla="*/ 0 h 6"/>
              <a:gd name="T4" fmla="*/ 2147483647 w 4"/>
              <a:gd name="T5" fmla="*/ 0 h 6"/>
              <a:gd name="T6" fmla="*/ 2147483647 w 4"/>
              <a:gd name="T7" fmla="*/ 2147483647 h 6"/>
              <a:gd name="T8" fmla="*/ 0 w 4"/>
              <a:gd name="T9" fmla="*/ 2147483647 h 6"/>
              <a:gd name="T10" fmla="*/ 0 w 4"/>
              <a:gd name="T11" fmla="*/ 2147483647 h 6"/>
              <a:gd name="T12" fmla="*/ 2147483647 w 4"/>
              <a:gd name="T13" fmla="*/ 2147483647 h 6"/>
              <a:gd name="T14" fmla="*/ 2147483647 w 4"/>
              <a:gd name="T15" fmla="*/ 2147483647 h 6"/>
              <a:gd name="T16" fmla="*/ 2147483647 w 4"/>
              <a:gd name="T17" fmla="*/ 2147483647 h 6"/>
              <a:gd name="T18" fmla="*/ 2147483647 w 4"/>
              <a:gd name="T19" fmla="*/ 2147483647 h 6"/>
              <a:gd name="T20" fmla="*/ 2147483647 w 4"/>
              <a:gd name="T21" fmla="*/ 2147483647 h 6"/>
              <a:gd name="T22" fmla="*/ 2147483647 w 4"/>
              <a:gd name="T23" fmla="*/ 2147483647 h 6"/>
              <a:gd name="T24" fmla="*/ 2147483647 w 4"/>
              <a:gd name="T25" fmla="*/ 2147483647 h 6"/>
              <a:gd name="T26" fmla="*/ 2147483647 w 4"/>
              <a:gd name="T27" fmla="*/ 2147483647 h 6"/>
              <a:gd name="T28" fmla="*/ 2147483647 w 4"/>
              <a:gd name="T29" fmla="*/ 2147483647 h 6"/>
              <a:gd name="T30" fmla="*/ 2147483647 w 4"/>
              <a:gd name="T31" fmla="*/ 2147483647 h 6"/>
              <a:gd name="T32" fmla="*/ 2147483647 w 4"/>
              <a:gd name="T33" fmla="*/ 2147483647 h 6"/>
              <a:gd name="T34" fmla="*/ 2147483647 w 4"/>
              <a:gd name="T35" fmla="*/ 2147483647 h 6"/>
              <a:gd name="T36" fmla="*/ 2147483647 w 4"/>
              <a:gd name="T37" fmla="*/ 2147483647 h 6"/>
              <a:gd name="T38" fmla="*/ 2147483647 w 4"/>
              <a:gd name="T39" fmla="*/ 2147483647 h 6"/>
              <a:gd name="T40" fmla="*/ 2147483647 w 4"/>
              <a:gd name="T41" fmla="*/ 2147483647 h 6"/>
              <a:gd name="T42" fmla="*/ 2147483647 w 4"/>
              <a:gd name="T43" fmla="*/ 2147483647 h 6"/>
              <a:gd name="T44" fmla="*/ 2147483647 w 4"/>
              <a:gd name="T45" fmla="*/ 2147483647 h 6"/>
              <a:gd name="T46" fmla="*/ 2147483647 w 4"/>
              <a:gd name="T47" fmla="*/ 2147483647 h 6"/>
              <a:gd name="T48" fmla="*/ 2147483647 w 4"/>
              <a:gd name="T49" fmla="*/ 2147483647 h 6"/>
              <a:gd name="T50" fmla="*/ 2147483647 w 4"/>
              <a:gd name="T51" fmla="*/ 2147483647 h 6"/>
              <a:gd name="T52" fmla="*/ 2147483647 w 4"/>
              <a:gd name="T53" fmla="*/ 2147483647 h 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
              <a:gd name="T82" fmla="*/ 0 h 6"/>
              <a:gd name="T83" fmla="*/ 4 w 4"/>
              <a:gd name="T84" fmla="*/ 6 h 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 h="6">
                <a:moveTo>
                  <a:pt x="1" y="2"/>
                </a:moveTo>
                <a:lnTo>
                  <a:pt x="1" y="0"/>
                </a:lnTo>
                <a:lnTo>
                  <a:pt x="1" y="2"/>
                </a:lnTo>
                <a:lnTo>
                  <a:pt x="0" y="2"/>
                </a:lnTo>
                <a:lnTo>
                  <a:pt x="0" y="3"/>
                </a:lnTo>
                <a:lnTo>
                  <a:pt x="1" y="3"/>
                </a:lnTo>
                <a:lnTo>
                  <a:pt x="1" y="4"/>
                </a:lnTo>
                <a:lnTo>
                  <a:pt x="3" y="4"/>
                </a:lnTo>
                <a:lnTo>
                  <a:pt x="3" y="6"/>
                </a:lnTo>
                <a:lnTo>
                  <a:pt x="4" y="6"/>
                </a:lnTo>
                <a:lnTo>
                  <a:pt x="4" y="4"/>
                </a:lnTo>
                <a:lnTo>
                  <a:pt x="3" y="4"/>
                </a:lnTo>
                <a:lnTo>
                  <a:pt x="3" y="3"/>
                </a:lnTo>
                <a:lnTo>
                  <a:pt x="1" y="2"/>
                </a:lnTo>
                <a:close/>
              </a:path>
            </a:pathLst>
          </a:custGeom>
          <a:solidFill>
            <a:srgbClr val="543233"/>
          </a:solidFill>
          <a:ln w="9525">
            <a:noFill/>
            <a:round/>
            <a:headEnd/>
            <a:tailEnd/>
          </a:ln>
        </p:spPr>
        <p:txBody>
          <a:bodyPr/>
          <a:lstStyle/>
          <a:p>
            <a:endParaRPr lang="en-US">
              <a:latin typeface="Arial" pitchFamily="34" charset="0"/>
              <a:cs typeface="Arial" pitchFamily="34" charset="0"/>
            </a:endParaRPr>
          </a:p>
        </p:txBody>
      </p:sp>
      <p:sp>
        <p:nvSpPr>
          <p:cNvPr id="66647" name="Freeform 85"/>
          <p:cNvSpPr>
            <a:spLocks/>
          </p:cNvSpPr>
          <p:nvPr/>
        </p:nvSpPr>
        <p:spPr bwMode="auto">
          <a:xfrm>
            <a:off x="2370140" y="5144740"/>
            <a:ext cx="58737" cy="209486"/>
          </a:xfrm>
          <a:custGeom>
            <a:avLst/>
            <a:gdLst>
              <a:gd name="T0" fmla="*/ 2147483647 w 33"/>
              <a:gd name="T1" fmla="*/ 2147483647 h 94"/>
              <a:gd name="T2" fmla="*/ 2147483647 w 33"/>
              <a:gd name="T3" fmla="*/ 2147483647 h 94"/>
              <a:gd name="T4" fmla="*/ 2147483647 w 33"/>
              <a:gd name="T5" fmla="*/ 2147483647 h 94"/>
              <a:gd name="T6" fmla="*/ 2147483647 w 33"/>
              <a:gd name="T7" fmla="*/ 2147483647 h 94"/>
              <a:gd name="T8" fmla="*/ 2147483647 w 33"/>
              <a:gd name="T9" fmla="*/ 2147483647 h 94"/>
              <a:gd name="T10" fmla="*/ 2147483647 w 33"/>
              <a:gd name="T11" fmla="*/ 2147483647 h 94"/>
              <a:gd name="T12" fmla="*/ 2147483647 w 33"/>
              <a:gd name="T13" fmla="*/ 2147483647 h 94"/>
              <a:gd name="T14" fmla="*/ 2147483647 w 33"/>
              <a:gd name="T15" fmla="*/ 2147483647 h 94"/>
              <a:gd name="T16" fmla="*/ 2147483647 w 33"/>
              <a:gd name="T17" fmla="*/ 2147483647 h 94"/>
              <a:gd name="T18" fmla="*/ 2147483647 w 33"/>
              <a:gd name="T19" fmla="*/ 2147483647 h 94"/>
              <a:gd name="T20" fmla="*/ 2147483647 w 33"/>
              <a:gd name="T21" fmla="*/ 2147483647 h 94"/>
              <a:gd name="T22" fmla="*/ 2147483647 w 33"/>
              <a:gd name="T23" fmla="*/ 2147483647 h 94"/>
              <a:gd name="T24" fmla="*/ 2147483647 w 33"/>
              <a:gd name="T25" fmla="*/ 2147483647 h 94"/>
              <a:gd name="T26" fmla="*/ 2147483647 w 33"/>
              <a:gd name="T27" fmla="*/ 2147483647 h 94"/>
              <a:gd name="T28" fmla="*/ 2147483647 w 33"/>
              <a:gd name="T29" fmla="*/ 2147483647 h 94"/>
              <a:gd name="T30" fmla="*/ 2147483647 w 33"/>
              <a:gd name="T31" fmla="*/ 2147483647 h 94"/>
              <a:gd name="T32" fmla="*/ 2147483647 w 33"/>
              <a:gd name="T33" fmla="*/ 2147483647 h 94"/>
              <a:gd name="T34" fmla="*/ 2147483647 w 33"/>
              <a:gd name="T35" fmla="*/ 2147483647 h 94"/>
              <a:gd name="T36" fmla="*/ 2147483647 w 33"/>
              <a:gd name="T37" fmla="*/ 2147483647 h 94"/>
              <a:gd name="T38" fmla="*/ 2147483647 w 33"/>
              <a:gd name="T39" fmla="*/ 2147483647 h 94"/>
              <a:gd name="T40" fmla="*/ 2147483647 w 33"/>
              <a:gd name="T41" fmla="*/ 2147483647 h 94"/>
              <a:gd name="T42" fmla="*/ 2147483647 w 33"/>
              <a:gd name="T43" fmla="*/ 2147483647 h 94"/>
              <a:gd name="T44" fmla="*/ 2147483647 w 33"/>
              <a:gd name="T45" fmla="*/ 2147483647 h 94"/>
              <a:gd name="T46" fmla="*/ 2147483647 w 33"/>
              <a:gd name="T47" fmla="*/ 2147483647 h 94"/>
              <a:gd name="T48" fmla="*/ 2147483647 w 33"/>
              <a:gd name="T49" fmla="*/ 2147483647 h 94"/>
              <a:gd name="T50" fmla="*/ 2147483647 w 33"/>
              <a:gd name="T51" fmla="*/ 2147483647 h 94"/>
              <a:gd name="T52" fmla="*/ 2147483647 w 33"/>
              <a:gd name="T53" fmla="*/ 2147483647 h 94"/>
              <a:gd name="T54" fmla="*/ 2147483647 w 33"/>
              <a:gd name="T55" fmla="*/ 2147483647 h 94"/>
              <a:gd name="T56" fmla="*/ 2147483647 w 33"/>
              <a:gd name="T57" fmla="*/ 2147483647 h 94"/>
              <a:gd name="T58" fmla="*/ 2147483647 w 33"/>
              <a:gd name="T59" fmla="*/ 2147483647 h 94"/>
              <a:gd name="T60" fmla="*/ 2147483647 w 33"/>
              <a:gd name="T61" fmla="*/ 2147483647 h 94"/>
              <a:gd name="T62" fmla="*/ 2147483647 w 33"/>
              <a:gd name="T63" fmla="*/ 2147483647 h 94"/>
              <a:gd name="T64" fmla="*/ 2147483647 w 33"/>
              <a:gd name="T65" fmla="*/ 2147483647 h 94"/>
              <a:gd name="T66" fmla="*/ 2147483647 w 33"/>
              <a:gd name="T67" fmla="*/ 2147483647 h 94"/>
              <a:gd name="T68" fmla="*/ 2147483647 w 33"/>
              <a:gd name="T69" fmla="*/ 2147483647 h 94"/>
              <a:gd name="T70" fmla="*/ 2147483647 w 33"/>
              <a:gd name="T71" fmla="*/ 2147483647 h 94"/>
              <a:gd name="T72" fmla="*/ 2147483647 w 33"/>
              <a:gd name="T73" fmla="*/ 2147483647 h 94"/>
              <a:gd name="T74" fmla="*/ 2147483647 w 33"/>
              <a:gd name="T75" fmla="*/ 2147483647 h 94"/>
              <a:gd name="T76" fmla="*/ 2147483647 w 33"/>
              <a:gd name="T77" fmla="*/ 2147483647 h 94"/>
              <a:gd name="T78" fmla="*/ 2147483647 w 33"/>
              <a:gd name="T79" fmla="*/ 2147483647 h 94"/>
              <a:gd name="T80" fmla="*/ 0 w 33"/>
              <a:gd name="T81" fmla="*/ 2147483647 h 94"/>
              <a:gd name="T82" fmla="*/ 2147483647 w 33"/>
              <a:gd name="T83" fmla="*/ 2147483647 h 94"/>
              <a:gd name="T84" fmla="*/ 2147483647 w 33"/>
              <a:gd name="T85" fmla="*/ 2147483647 h 94"/>
              <a:gd name="T86" fmla="*/ 2147483647 w 33"/>
              <a:gd name="T87" fmla="*/ 2147483647 h 94"/>
              <a:gd name="T88" fmla="*/ 2147483647 w 33"/>
              <a:gd name="T89" fmla="*/ 2147483647 h 94"/>
              <a:gd name="T90" fmla="*/ 2147483647 w 33"/>
              <a:gd name="T91" fmla="*/ 2147483647 h 94"/>
              <a:gd name="T92" fmla="*/ 2147483647 w 33"/>
              <a:gd name="T93" fmla="*/ 2147483647 h 94"/>
              <a:gd name="T94" fmla="*/ 2147483647 w 33"/>
              <a:gd name="T95" fmla="*/ 2147483647 h 94"/>
              <a:gd name="T96" fmla="*/ 2147483647 w 33"/>
              <a:gd name="T97" fmla="*/ 0 h 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
              <a:gd name="T148" fmla="*/ 0 h 94"/>
              <a:gd name="T149" fmla="*/ 33 w 33"/>
              <a:gd name="T150" fmla="*/ 94 h 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 h="94">
                <a:moveTo>
                  <a:pt x="14" y="0"/>
                </a:moveTo>
                <a:lnTo>
                  <a:pt x="12" y="1"/>
                </a:lnTo>
                <a:lnTo>
                  <a:pt x="12" y="4"/>
                </a:lnTo>
                <a:lnTo>
                  <a:pt x="11" y="6"/>
                </a:lnTo>
                <a:lnTo>
                  <a:pt x="11" y="7"/>
                </a:lnTo>
                <a:lnTo>
                  <a:pt x="10" y="8"/>
                </a:lnTo>
                <a:lnTo>
                  <a:pt x="8" y="11"/>
                </a:lnTo>
                <a:lnTo>
                  <a:pt x="8" y="13"/>
                </a:lnTo>
                <a:lnTo>
                  <a:pt x="8" y="14"/>
                </a:lnTo>
                <a:lnTo>
                  <a:pt x="7" y="15"/>
                </a:lnTo>
                <a:lnTo>
                  <a:pt x="7" y="17"/>
                </a:lnTo>
                <a:lnTo>
                  <a:pt x="7" y="18"/>
                </a:lnTo>
                <a:lnTo>
                  <a:pt x="5" y="19"/>
                </a:lnTo>
                <a:lnTo>
                  <a:pt x="4" y="25"/>
                </a:lnTo>
                <a:lnTo>
                  <a:pt x="4" y="26"/>
                </a:lnTo>
                <a:lnTo>
                  <a:pt x="3" y="31"/>
                </a:lnTo>
                <a:lnTo>
                  <a:pt x="3" y="32"/>
                </a:lnTo>
                <a:lnTo>
                  <a:pt x="3" y="35"/>
                </a:lnTo>
                <a:lnTo>
                  <a:pt x="3" y="36"/>
                </a:lnTo>
                <a:lnTo>
                  <a:pt x="3" y="37"/>
                </a:lnTo>
                <a:lnTo>
                  <a:pt x="3" y="39"/>
                </a:lnTo>
                <a:lnTo>
                  <a:pt x="3" y="40"/>
                </a:lnTo>
                <a:lnTo>
                  <a:pt x="3" y="42"/>
                </a:lnTo>
                <a:lnTo>
                  <a:pt x="4" y="42"/>
                </a:lnTo>
                <a:lnTo>
                  <a:pt x="4" y="43"/>
                </a:lnTo>
                <a:lnTo>
                  <a:pt x="5" y="43"/>
                </a:lnTo>
                <a:lnTo>
                  <a:pt x="5" y="44"/>
                </a:lnTo>
                <a:lnTo>
                  <a:pt x="7" y="44"/>
                </a:lnTo>
                <a:lnTo>
                  <a:pt x="8" y="46"/>
                </a:lnTo>
                <a:lnTo>
                  <a:pt x="8" y="47"/>
                </a:lnTo>
                <a:lnTo>
                  <a:pt x="10" y="50"/>
                </a:lnTo>
                <a:lnTo>
                  <a:pt x="11" y="53"/>
                </a:lnTo>
                <a:lnTo>
                  <a:pt x="14" y="55"/>
                </a:lnTo>
                <a:lnTo>
                  <a:pt x="15" y="58"/>
                </a:lnTo>
                <a:lnTo>
                  <a:pt x="19" y="65"/>
                </a:lnTo>
                <a:lnTo>
                  <a:pt x="21" y="68"/>
                </a:lnTo>
                <a:lnTo>
                  <a:pt x="22" y="69"/>
                </a:lnTo>
                <a:lnTo>
                  <a:pt x="24" y="71"/>
                </a:lnTo>
                <a:lnTo>
                  <a:pt x="24" y="72"/>
                </a:lnTo>
                <a:lnTo>
                  <a:pt x="25" y="75"/>
                </a:lnTo>
                <a:lnTo>
                  <a:pt x="26" y="76"/>
                </a:lnTo>
                <a:lnTo>
                  <a:pt x="26" y="78"/>
                </a:lnTo>
                <a:lnTo>
                  <a:pt x="28" y="79"/>
                </a:lnTo>
                <a:lnTo>
                  <a:pt x="29" y="82"/>
                </a:lnTo>
                <a:lnTo>
                  <a:pt x="29" y="83"/>
                </a:lnTo>
                <a:lnTo>
                  <a:pt x="30" y="85"/>
                </a:lnTo>
                <a:lnTo>
                  <a:pt x="30" y="86"/>
                </a:lnTo>
                <a:lnTo>
                  <a:pt x="30" y="87"/>
                </a:lnTo>
                <a:lnTo>
                  <a:pt x="32" y="89"/>
                </a:lnTo>
                <a:lnTo>
                  <a:pt x="32" y="90"/>
                </a:lnTo>
                <a:lnTo>
                  <a:pt x="32" y="91"/>
                </a:lnTo>
                <a:lnTo>
                  <a:pt x="33" y="91"/>
                </a:lnTo>
                <a:lnTo>
                  <a:pt x="33" y="93"/>
                </a:lnTo>
                <a:lnTo>
                  <a:pt x="33" y="94"/>
                </a:lnTo>
                <a:lnTo>
                  <a:pt x="30" y="91"/>
                </a:lnTo>
                <a:lnTo>
                  <a:pt x="29" y="87"/>
                </a:lnTo>
                <a:lnTo>
                  <a:pt x="26" y="85"/>
                </a:lnTo>
                <a:lnTo>
                  <a:pt x="25" y="82"/>
                </a:lnTo>
                <a:lnTo>
                  <a:pt x="22" y="78"/>
                </a:lnTo>
                <a:lnTo>
                  <a:pt x="19" y="75"/>
                </a:lnTo>
                <a:lnTo>
                  <a:pt x="18" y="71"/>
                </a:lnTo>
                <a:lnTo>
                  <a:pt x="15" y="68"/>
                </a:lnTo>
                <a:lnTo>
                  <a:pt x="14" y="67"/>
                </a:lnTo>
                <a:lnTo>
                  <a:pt x="14" y="65"/>
                </a:lnTo>
                <a:lnTo>
                  <a:pt x="12" y="62"/>
                </a:lnTo>
                <a:lnTo>
                  <a:pt x="11" y="61"/>
                </a:lnTo>
                <a:lnTo>
                  <a:pt x="10" y="60"/>
                </a:lnTo>
                <a:lnTo>
                  <a:pt x="7" y="53"/>
                </a:lnTo>
                <a:lnTo>
                  <a:pt x="5" y="51"/>
                </a:lnTo>
                <a:lnTo>
                  <a:pt x="4" y="47"/>
                </a:lnTo>
                <a:lnTo>
                  <a:pt x="3" y="46"/>
                </a:lnTo>
                <a:lnTo>
                  <a:pt x="3" y="44"/>
                </a:lnTo>
                <a:lnTo>
                  <a:pt x="1" y="42"/>
                </a:lnTo>
                <a:lnTo>
                  <a:pt x="1" y="40"/>
                </a:lnTo>
                <a:lnTo>
                  <a:pt x="1" y="39"/>
                </a:lnTo>
                <a:lnTo>
                  <a:pt x="0" y="37"/>
                </a:lnTo>
                <a:lnTo>
                  <a:pt x="0" y="29"/>
                </a:lnTo>
                <a:lnTo>
                  <a:pt x="1" y="28"/>
                </a:lnTo>
                <a:lnTo>
                  <a:pt x="1" y="26"/>
                </a:lnTo>
                <a:lnTo>
                  <a:pt x="3" y="21"/>
                </a:lnTo>
                <a:lnTo>
                  <a:pt x="4" y="19"/>
                </a:lnTo>
                <a:lnTo>
                  <a:pt x="4" y="18"/>
                </a:lnTo>
                <a:lnTo>
                  <a:pt x="4" y="17"/>
                </a:lnTo>
                <a:lnTo>
                  <a:pt x="5" y="15"/>
                </a:lnTo>
                <a:lnTo>
                  <a:pt x="5" y="14"/>
                </a:lnTo>
                <a:lnTo>
                  <a:pt x="7" y="13"/>
                </a:lnTo>
                <a:lnTo>
                  <a:pt x="8" y="8"/>
                </a:lnTo>
                <a:lnTo>
                  <a:pt x="10" y="6"/>
                </a:lnTo>
                <a:lnTo>
                  <a:pt x="11" y="6"/>
                </a:lnTo>
                <a:lnTo>
                  <a:pt x="11" y="3"/>
                </a:lnTo>
                <a:lnTo>
                  <a:pt x="12" y="1"/>
                </a:lnTo>
                <a:lnTo>
                  <a:pt x="14" y="0"/>
                </a:lnTo>
                <a:close/>
              </a:path>
            </a:pathLst>
          </a:custGeom>
          <a:solidFill>
            <a:srgbClr val="004264"/>
          </a:solidFill>
          <a:ln w="9525">
            <a:noFill/>
            <a:round/>
            <a:headEnd/>
            <a:tailEnd/>
          </a:ln>
        </p:spPr>
        <p:txBody>
          <a:bodyPr/>
          <a:lstStyle/>
          <a:p>
            <a:endParaRPr lang="en-US">
              <a:latin typeface="Arial" pitchFamily="34" charset="0"/>
              <a:cs typeface="Arial" pitchFamily="34" charset="0"/>
            </a:endParaRPr>
          </a:p>
        </p:txBody>
      </p:sp>
      <p:sp>
        <p:nvSpPr>
          <p:cNvPr id="66648" name="Freeform 86"/>
          <p:cNvSpPr>
            <a:spLocks/>
          </p:cNvSpPr>
          <p:nvPr/>
        </p:nvSpPr>
        <p:spPr bwMode="auto">
          <a:xfrm>
            <a:off x="2338390" y="5242077"/>
            <a:ext cx="90487" cy="112149"/>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2147483647 h 50"/>
              <a:gd name="T14" fmla="*/ 2147483647 w 51"/>
              <a:gd name="T15" fmla="*/ 2147483647 h 50"/>
              <a:gd name="T16" fmla="*/ 2147483647 w 51"/>
              <a:gd name="T17" fmla="*/ 2147483647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2147483647 w 51"/>
              <a:gd name="T59" fmla="*/ 2147483647 h 50"/>
              <a:gd name="T60" fmla="*/ 2147483647 w 51"/>
              <a:gd name="T61" fmla="*/ 2147483647 h 50"/>
              <a:gd name="T62" fmla="*/ 2147483647 w 51"/>
              <a:gd name="T63" fmla="*/ 2147483647 h 50"/>
              <a:gd name="T64" fmla="*/ 2147483647 w 51"/>
              <a:gd name="T65" fmla="*/ 2147483647 h 50"/>
              <a:gd name="T66" fmla="*/ 2147483647 w 51"/>
              <a:gd name="T67" fmla="*/ 2147483647 h 50"/>
              <a:gd name="T68" fmla="*/ 2147483647 w 51"/>
              <a:gd name="T69" fmla="*/ 2147483647 h 50"/>
              <a:gd name="T70" fmla="*/ 2147483647 w 51"/>
              <a:gd name="T71" fmla="*/ 2147483647 h 50"/>
              <a:gd name="T72" fmla="*/ 2147483647 w 51"/>
              <a:gd name="T73" fmla="*/ 2147483647 h 50"/>
              <a:gd name="T74" fmla="*/ 2147483647 w 51"/>
              <a:gd name="T75" fmla="*/ 2147483647 h 50"/>
              <a:gd name="T76" fmla="*/ 2147483647 w 51"/>
              <a:gd name="T77" fmla="*/ 2147483647 h 50"/>
              <a:gd name="T78" fmla="*/ 2147483647 w 51"/>
              <a:gd name="T79" fmla="*/ 2147483647 h 50"/>
              <a:gd name="T80" fmla="*/ 2147483647 w 51"/>
              <a:gd name="T81" fmla="*/ 2147483647 h 50"/>
              <a:gd name="T82" fmla="*/ 0 w 51"/>
              <a:gd name="T83" fmla="*/ 2147483647 h 50"/>
              <a:gd name="T84" fmla="*/ 0 w 51"/>
              <a:gd name="T85" fmla="*/ 2147483647 h 50"/>
              <a:gd name="T86" fmla="*/ 0 w 51"/>
              <a:gd name="T87" fmla="*/ 2147483647 h 50"/>
              <a:gd name="T88" fmla="*/ 2147483647 w 51"/>
              <a:gd name="T89" fmla="*/ 2147483647 h 50"/>
              <a:gd name="T90" fmla="*/ 2147483647 w 51"/>
              <a:gd name="T91" fmla="*/ 2147483647 h 50"/>
              <a:gd name="T92" fmla="*/ 2147483647 w 51"/>
              <a:gd name="T93" fmla="*/ 0 h 50"/>
              <a:gd name="T94" fmla="*/ 2147483647 w 51"/>
              <a:gd name="T95" fmla="*/ 0 h 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
              <a:gd name="T145" fmla="*/ 0 h 50"/>
              <a:gd name="T146" fmla="*/ 51 w 51"/>
              <a:gd name="T147" fmla="*/ 50 h 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 h="50">
                <a:moveTo>
                  <a:pt x="3" y="0"/>
                </a:moveTo>
                <a:lnTo>
                  <a:pt x="21" y="24"/>
                </a:lnTo>
                <a:lnTo>
                  <a:pt x="21" y="25"/>
                </a:lnTo>
                <a:lnTo>
                  <a:pt x="21" y="27"/>
                </a:lnTo>
                <a:lnTo>
                  <a:pt x="22" y="28"/>
                </a:lnTo>
                <a:lnTo>
                  <a:pt x="22" y="29"/>
                </a:lnTo>
                <a:lnTo>
                  <a:pt x="23" y="31"/>
                </a:lnTo>
                <a:lnTo>
                  <a:pt x="25" y="31"/>
                </a:lnTo>
                <a:lnTo>
                  <a:pt x="26" y="32"/>
                </a:lnTo>
                <a:lnTo>
                  <a:pt x="26" y="34"/>
                </a:lnTo>
                <a:lnTo>
                  <a:pt x="29" y="34"/>
                </a:lnTo>
                <a:lnTo>
                  <a:pt x="36" y="34"/>
                </a:lnTo>
                <a:lnTo>
                  <a:pt x="36" y="35"/>
                </a:lnTo>
                <a:lnTo>
                  <a:pt x="35" y="36"/>
                </a:lnTo>
                <a:lnTo>
                  <a:pt x="35" y="38"/>
                </a:lnTo>
                <a:lnTo>
                  <a:pt x="35" y="39"/>
                </a:lnTo>
                <a:lnTo>
                  <a:pt x="35" y="41"/>
                </a:lnTo>
                <a:lnTo>
                  <a:pt x="33" y="41"/>
                </a:lnTo>
                <a:lnTo>
                  <a:pt x="32" y="39"/>
                </a:lnTo>
                <a:lnTo>
                  <a:pt x="30" y="39"/>
                </a:lnTo>
                <a:lnTo>
                  <a:pt x="29" y="39"/>
                </a:lnTo>
                <a:lnTo>
                  <a:pt x="28" y="39"/>
                </a:lnTo>
                <a:lnTo>
                  <a:pt x="28" y="38"/>
                </a:lnTo>
                <a:lnTo>
                  <a:pt x="25" y="38"/>
                </a:lnTo>
                <a:lnTo>
                  <a:pt x="25" y="39"/>
                </a:lnTo>
                <a:lnTo>
                  <a:pt x="26" y="39"/>
                </a:lnTo>
                <a:lnTo>
                  <a:pt x="26" y="41"/>
                </a:lnTo>
                <a:lnTo>
                  <a:pt x="28" y="42"/>
                </a:lnTo>
                <a:lnTo>
                  <a:pt x="29" y="43"/>
                </a:lnTo>
                <a:lnTo>
                  <a:pt x="30" y="43"/>
                </a:lnTo>
                <a:lnTo>
                  <a:pt x="32" y="45"/>
                </a:lnTo>
                <a:lnTo>
                  <a:pt x="33" y="46"/>
                </a:lnTo>
                <a:lnTo>
                  <a:pt x="35" y="47"/>
                </a:lnTo>
                <a:lnTo>
                  <a:pt x="36" y="47"/>
                </a:lnTo>
                <a:lnTo>
                  <a:pt x="37" y="47"/>
                </a:lnTo>
                <a:lnTo>
                  <a:pt x="39" y="47"/>
                </a:lnTo>
                <a:lnTo>
                  <a:pt x="40" y="47"/>
                </a:lnTo>
                <a:lnTo>
                  <a:pt x="42" y="47"/>
                </a:lnTo>
                <a:lnTo>
                  <a:pt x="43" y="47"/>
                </a:lnTo>
                <a:lnTo>
                  <a:pt x="44" y="46"/>
                </a:lnTo>
                <a:lnTo>
                  <a:pt x="47" y="43"/>
                </a:lnTo>
                <a:lnTo>
                  <a:pt x="51" y="50"/>
                </a:lnTo>
                <a:lnTo>
                  <a:pt x="19" y="50"/>
                </a:lnTo>
                <a:lnTo>
                  <a:pt x="18" y="49"/>
                </a:lnTo>
                <a:lnTo>
                  <a:pt x="17" y="47"/>
                </a:lnTo>
                <a:lnTo>
                  <a:pt x="15" y="46"/>
                </a:lnTo>
                <a:lnTo>
                  <a:pt x="15" y="45"/>
                </a:lnTo>
                <a:lnTo>
                  <a:pt x="14" y="43"/>
                </a:lnTo>
                <a:lnTo>
                  <a:pt x="12" y="42"/>
                </a:lnTo>
                <a:lnTo>
                  <a:pt x="12" y="41"/>
                </a:lnTo>
                <a:lnTo>
                  <a:pt x="11" y="41"/>
                </a:lnTo>
                <a:lnTo>
                  <a:pt x="11" y="39"/>
                </a:lnTo>
                <a:lnTo>
                  <a:pt x="10" y="38"/>
                </a:lnTo>
                <a:lnTo>
                  <a:pt x="10" y="36"/>
                </a:lnTo>
                <a:lnTo>
                  <a:pt x="10" y="35"/>
                </a:lnTo>
                <a:lnTo>
                  <a:pt x="8" y="34"/>
                </a:lnTo>
                <a:lnTo>
                  <a:pt x="5" y="31"/>
                </a:lnTo>
                <a:lnTo>
                  <a:pt x="5" y="29"/>
                </a:lnTo>
                <a:lnTo>
                  <a:pt x="5" y="28"/>
                </a:lnTo>
                <a:lnTo>
                  <a:pt x="4" y="25"/>
                </a:lnTo>
                <a:lnTo>
                  <a:pt x="3" y="24"/>
                </a:lnTo>
                <a:lnTo>
                  <a:pt x="3" y="23"/>
                </a:lnTo>
                <a:lnTo>
                  <a:pt x="3" y="21"/>
                </a:lnTo>
                <a:lnTo>
                  <a:pt x="1" y="17"/>
                </a:lnTo>
                <a:lnTo>
                  <a:pt x="1" y="16"/>
                </a:lnTo>
                <a:lnTo>
                  <a:pt x="0" y="14"/>
                </a:lnTo>
                <a:lnTo>
                  <a:pt x="0" y="10"/>
                </a:lnTo>
                <a:lnTo>
                  <a:pt x="0" y="9"/>
                </a:lnTo>
                <a:lnTo>
                  <a:pt x="0" y="7"/>
                </a:lnTo>
                <a:lnTo>
                  <a:pt x="0" y="5"/>
                </a:lnTo>
                <a:lnTo>
                  <a:pt x="1" y="5"/>
                </a:lnTo>
                <a:lnTo>
                  <a:pt x="1" y="3"/>
                </a:lnTo>
                <a:lnTo>
                  <a:pt x="1" y="2"/>
                </a:lnTo>
                <a:lnTo>
                  <a:pt x="1" y="0"/>
                </a:lnTo>
                <a:lnTo>
                  <a:pt x="3" y="0"/>
                </a:lnTo>
                <a:close/>
              </a:path>
            </a:pathLst>
          </a:custGeom>
          <a:solidFill>
            <a:srgbClr val="C8CDD1"/>
          </a:solidFill>
          <a:ln w="9525">
            <a:noFill/>
            <a:round/>
            <a:headEnd/>
            <a:tailEnd/>
          </a:ln>
        </p:spPr>
        <p:txBody>
          <a:bodyPr/>
          <a:lstStyle/>
          <a:p>
            <a:endParaRPr lang="en-US">
              <a:latin typeface="Arial" pitchFamily="34" charset="0"/>
              <a:cs typeface="Arial" pitchFamily="34" charset="0"/>
            </a:endParaRPr>
          </a:p>
        </p:txBody>
      </p:sp>
      <p:sp>
        <p:nvSpPr>
          <p:cNvPr id="66649" name="Freeform 87"/>
          <p:cNvSpPr>
            <a:spLocks/>
          </p:cNvSpPr>
          <p:nvPr/>
        </p:nvSpPr>
        <p:spPr bwMode="auto">
          <a:xfrm>
            <a:off x="2338390" y="5242077"/>
            <a:ext cx="90487" cy="112149"/>
          </a:xfrm>
          <a:custGeom>
            <a:avLst/>
            <a:gdLst>
              <a:gd name="T0" fmla="*/ 2147483647 w 51"/>
              <a:gd name="T1" fmla="*/ 2147483647 h 50"/>
              <a:gd name="T2" fmla="*/ 2147483647 w 51"/>
              <a:gd name="T3" fmla="*/ 2147483647 h 50"/>
              <a:gd name="T4" fmla="*/ 2147483647 w 51"/>
              <a:gd name="T5" fmla="*/ 2147483647 h 50"/>
              <a:gd name="T6" fmla="*/ 2147483647 w 51"/>
              <a:gd name="T7" fmla="*/ 2147483647 h 50"/>
              <a:gd name="T8" fmla="*/ 2147483647 w 51"/>
              <a:gd name="T9" fmla="*/ 2147483647 h 50"/>
              <a:gd name="T10" fmla="*/ 2147483647 w 51"/>
              <a:gd name="T11" fmla="*/ 2147483647 h 50"/>
              <a:gd name="T12" fmla="*/ 2147483647 w 51"/>
              <a:gd name="T13" fmla="*/ 2147483647 h 50"/>
              <a:gd name="T14" fmla="*/ 2147483647 w 51"/>
              <a:gd name="T15" fmla="*/ 2147483647 h 50"/>
              <a:gd name="T16" fmla="*/ 2147483647 w 51"/>
              <a:gd name="T17" fmla="*/ 2147483647 h 50"/>
              <a:gd name="T18" fmla="*/ 2147483647 w 51"/>
              <a:gd name="T19" fmla="*/ 2147483647 h 50"/>
              <a:gd name="T20" fmla="*/ 2147483647 w 51"/>
              <a:gd name="T21" fmla="*/ 2147483647 h 50"/>
              <a:gd name="T22" fmla="*/ 2147483647 w 51"/>
              <a:gd name="T23" fmla="*/ 2147483647 h 50"/>
              <a:gd name="T24" fmla="*/ 2147483647 w 51"/>
              <a:gd name="T25" fmla="*/ 2147483647 h 50"/>
              <a:gd name="T26" fmla="*/ 2147483647 w 51"/>
              <a:gd name="T27" fmla="*/ 2147483647 h 50"/>
              <a:gd name="T28" fmla="*/ 2147483647 w 51"/>
              <a:gd name="T29" fmla="*/ 2147483647 h 50"/>
              <a:gd name="T30" fmla="*/ 2147483647 w 51"/>
              <a:gd name="T31" fmla="*/ 2147483647 h 50"/>
              <a:gd name="T32" fmla="*/ 2147483647 w 51"/>
              <a:gd name="T33" fmla="*/ 2147483647 h 50"/>
              <a:gd name="T34" fmla="*/ 2147483647 w 51"/>
              <a:gd name="T35" fmla="*/ 2147483647 h 50"/>
              <a:gd name="T36" fmla="*/ 2147483647 w 51"/>
              <a:gd name="T37" fmla="*/ 2147483647 h 50"/>
              <a:gd name="T38" fmla="*/ 2147483647 w 51"/>
              <a:gd name="T39" fmla="*/ 2147483647 h 50"/>
              <a:gd name="T40" fmla="*/ 2147483647 w 51"/>
              <a:gd name="T41" fmla="*/ 2147483647 h 50"/>
              <a:gd name="T42" fmla="*/ 2147483647 w 51"/>
              <a:gd name="T43" fmla="*/ 2147483647 h 50"/>
              <a:gd name="T44" fmla="*/ 2147483647 w 51"/>
              <a:gd name="T45" fmla="*/ 2147483647 h 50"/>
              <a:gd name="T46" fmla="*/ 2147483647 w 51"/>
              <a:gd name="T47" fmla="*/ 2147483647 h 50"/>
              <a:gd name="T48" fmla="*/ 2147483647 w 51"/>
              <a:gd name="T49" fmla="*/ 2147483647 h 50"/>
              <a:gd name="T50" fmla="*/ 2147483647 w 51"/>
              <a:gd name="T51" fmla="*/ 2147483647 h 50"/>
              <a:gd name="T52" fmla="*/ 2147483647 w 51"/>
              <a:gd name="T53" fmla="*/ 2147483647 h 50"/>
              <a:gd name="T54" fmla="*/ 2147483647 w 51"/>
              <a:gd name="T55" fmla="*/ 2147483647 h 50"/>
              <a:gd name="T56" fmla="*/ 2147483647 w 51"/>
              <a:gd name="T57" fmla="*/ 2147483647 h 50"/>
              <a:gd name="T58" fmla="*/ 2147483647 w 51"/>
              <a:gd name="T59" fmla="*/ 2147483647 h 50"/>
              <a:gd name="T60" fmla="*/ 2147483647 w 51"/>
              <a:gd name="T61" fmla="*/ 2147483647 h 50"/>
              <a:gd name="T62" fmla="*/ 2147483647 w 51"/>
              <a:gd name="T63" fmla="*/ 2147483647 h 50"/>
              <a:gd name="T64" fmla="*/ 2147483647 w 51"/>
              <a:gd name="T65" fmla="*/ 2147483647 h 50"/>
              <a:gd name="T66" fmla="*/ 2147483647 w 51"/>
              <a:gd name="T67" fmla="*/ 2147483647 h 50"/>
              <a:gd name="T68" fmla="*/ 2147483647 w 51"/>
              <a:gd name="T69" fmla="*/ 2147483647 h 50"/>
              <a:gd name="T70" fmla="*/ 2147483647 w 51"/>
              <a:gd name="T71" fmla="*/ 2147483647 h 50"/>
              <a:gd name="T72" fmla="*/ 2147483647 w 51"/>
              <a:gd name="T73" fmla="*/ 2147483647 h 50"/>
              <a:gd name="T74" fmla="*/ 2147483647 w 51"/>
              <a:gd name="T75" fmla="*/ 2147483647 h 50"/>
              <a:gd name="T76" fmla="*/ 2147483647 w 51"/>
              <a:gd name="T77" fmla="*/ 2147483647 h 50"/>
              <a:gd name="T78" fmla="*/ 2147483647 w 51"/>
              <a:gd name="T79" fmla="*/ 2147483647 h 50"/>
              <a:gd name="T80" fmla="*/ 2147483647 w 51"/>
              <a:gd name="T81" fmla="*/ 2147483647 h 50"/>
              <a:gd name="T82" fmla="*/ 0 w 51"/>
              <a:gd name="T83" fmla="*/ 2147483647 h 50"/>
              <a:gd name="T84" fmla="*/ 0 w 51"/>
              <a:gd name="T85" fmla="*/ 2147483647 h 50"/>
              <a:gd name="T86" fmla="*/ 0 w 51"/>
              <a:gd name="T87" fmla="*/ 2147483647 h 50"/>
              <a:gd name="T88" fmla="*/ 2147483647 w 51"/>
              <a:gd name="T89" fmla="*/ 2147483647 h 50"/>
              <a:gd name="T90" fmla="*/ 2147483647 w 51"/>
              <a:gd name="T91" fmla="*/ 2147483647 h 50"/>
              <a:gd name="T92" fmla="*/ 2147483647 w 51"/>
              <a:gd name="T93" fmla="*/ 0 h 50"/>
              <a:gd name="T94" fmla="*/ 2147483647 w 51"/>
              <a:gd name="T95" fmla="*/ 0 h 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
              <a:gd name="T145" fmla="*/ 0 h 50"/>
              <a:gd name="T146" fmla="*/ 51 w 51"/>
              <a:gd name="T147" fmla="*/ 50 h 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 h="50">
                <a:moveTo>
                  <a:pt x="3" y="0"/>
                </a:moveTo>
                <a:lnTo>
                  <a:pt x="21" y="24"/>
                </a:lnTo>
                <a:lnTo>
                  <a:pt x="21" y="25"/>
                </a:lnTo>
                <a:lnTo>
                  <a:pt x="21" y="27"/>
                </a:lnTo>
                <a:lnTo>
                  <a:pt x="22" y="28"/>
                </a:lnTo>
                <a:lnTo>
                  <a:pt x="22" y="29"/>
                </a:lnTo>
                <a:lnTo>
                  <a:pt x="23" y="31"/>
                </a:lnTo>
                <a:lnTo>
                  <a:pt x="25" y="31"/>
                </a:lnTo>
                <a:lnTo>
                  <a:pt x="26" y="32"/>
                </a:lnTo>
                <a:lnTo>
                  <a:pt x="26" y="34"/>
                </a:lnTo>
                <a:lnTo>
                  <a:pt x="29" y="34"/>
                </a:lnTo>
                <a:lnTo>
                  <a:pt x="36" y="34"/>
                </a:lnTo>
                <a:lnTo>
                  <a:pt x="36" y="35"/>
                </a:lnTo>
                <a:lnTo>
                  <a:pt x="35" y="36"/>
                </a:lnTo>
                <a:lnTo>
                  <a:pt x="35" y="38"/>
                </a:lnTo>
                <a:lnTo>
                  <a:pt x="35" y="39"/>
                </a:lnTo>
                <a:lnTo>
                  <a:pt x="35" y="41"/>
                </a:lnTo>
                <a:lnTo>
                  <a:pt x="33" y="41"/>
                </a:lnTo>
                <a:lnTo>
                  <a:pt x="32" y="39"/>
                </a:lnTo>
                <a:lnTo>
                  <a:pt x="30" y="39"/>
                </a:lnTo>
                <a:lnTo>
                  <a:pt x="29" y="39"/>
                </a:lnTo>
                <a:lnTo>
                  <a:pt x="28" y="39"/>
                </a:lnTo>
                <a:lnTo>
                  <a:pt x="28" y="38"/>
                </a:lnTo>
                <a:lnTo>
                  <a:pt x="25" y="38"/>
                </a:lnTo>
                <a:lnTo>
                  <a:pt x="25" y="39"/>
                </a:lnTo>
                <a:lnTo>
                  <a:pt x="26" y="39"/>
                </a:lnTo>
                <a:lnTo>
                  <a:pt x="26" y="41"/>
                </a:lnTo>
                <a:lnTo>
                  <a:pt x="28" y="42"/>
                </a:lnTo>
                <a:lnTo>
                  <a:pt x="29" y="43"/>
                </a:lnTo>
                <a:lnTo>
                  <a:pt x="30" y="43"/>
                </a:lnTo>
                <a:lnTo>
                  <a:pt x="32" y="45"/>
                </a:lnTo>
                <a:lnTo>
                  <a:pt x="33" y="46"/>
                </a:lnTo>
                <a:lnTo>
                  <a:pt x="35" y="47"/>
                </a:lnTo>
                <a:lnTo>
                  <a:pt x="36" y="47"/>
                </a:lnTo>
                <a:lnTo>
                  <a:pt x="37" y="47"/>
                </a:lnTo>
                <a:lnTo>
                  <a:pt x="39" y="47"/>
                </a:lnTo>
                <a:lnTo>
                  <a:pt x="40" y="47"/>
                </a:lnTo>
                <a:lnTo>
                  <a:pt x="42" y="47"/>
                </a:lnTo>
                <a:lnTo>
                  <a:pt x="43" y="47"/>
                </a:lnTo>
                <a:lnTo>
                  <a:pt x="44" y="46"/>
                </a:lnTo>
                <a:lnTo>
                  <a:pt x="47" y="43"/>
                </a:lnTo>
                <a:lnTo>
                  <a:pt x="51" y="50"/>
                </a:lnTo>
                <a:lnTo>
                  <a:pt x="19" y="50"/>
                </a:lnTo>
                <a:lnTo>
                  <a:pt x="18" y="49"/>
                </a:lnTo>
                <a:lnTo>
                  <a:pt x="17" y="47"/>
                </a:lnTo>
                <a:lnTo>
                  <a:pt x="15" y="46"/>
                </a:lnTo>
                <a:lnTo>
                  <a:pt x="15" y="45"/>
                </a:lnTo>
                <a:lnTo>
                  <a:pt x="14" y="43"/>
                </a:lnTo>
                <a:lnTo>
                  <a:pt x="12" y="42"/>
                </a:lnTo>
                <a:lnTo>
                  <a:pt x="12" y="41"/>
                </a:lnTo>
                <a:lnTo>
                  <a:pt x="11" y="41"/>
                </a:lnTo>
                <a:lnTo>
                  <a:pt x="11" y="39"/>
                </a:lnTo>
                <a:lnTo>
                  <a:pt x="10" y="38"/>
                </a:lnTo>
                <a:lnTo>
                  <a:pt x="10" y="36"/>
                </a:lnTo>
                <a:lnTo>
                  <a:pt x="10" y="35"/>
                </a:lnTo>
                <a:lnTo>
                  <a:pt x="8" y="34"/>
                </a:lnTo>
                <a:lnTo>
                  <a:pt x="5" y="31"/>
                </a:lnTo>
                <a:lnTo>
                  <a:pt x="5" y="29"/>
                </a:lnTo>
                <a:lnTo>
                  <a:pt x="5" y="28"/>
                </a:lnTo>
                <a:lnTo>
                  <a:pt x="4" y="25"/>
                </a:lnTo>
                <a:lnTo>
                  <a:pt x="3" y="24"/>
                </a:lnTo>
                <a:lnTo>
                  <a:pt x="3" y="23"/>
                </a:lnTo>
                <a:lnTo>
                  <a:pt x="3" y="21"/>
                </a:lnTo>
                <a:lnTo>
                  <a:pt x="1" y="17"/>
                </a:lnTo>
                <a:lnTo>
                  <a:pt x="1" y="16"/>
                </a:lnTo>
                <a:lnTo>
                  <a:pt x="0" y="14"/>
                </a:lnTo>
                <a:lnTo>
                  <a:pt x="0" y="10"/>
                </a:lnTo>
                <a:lnTo>
                  <a:pt x="0" y="9"/>
                </a:lnTo>
                <a:lnTo>
                  <a:pt x="0" y="7"/>
                </a:lnTo>
                <a:lnTo>
                  <a:pt x="0" y="5"/>
                </a:lnTo>
                <a:lnTo>
                  <a:pt x="1" y="5"/>
                </a:lnTo>
                <a:lnTo>
                  <a:pt x="1" y="3"/>
                </a:lnTo>
                <a:lnTo>
                  <a:pt x="1" y="2"/>
                </a:lnTo>
                <a:lnTo>
                  <a:pt x="1" y="0"/>
                </a:lnTo>
                <a:lnTo>
                  <a:pt x="3" y="0"/>
                </a:lnTo>
                <a:close/>
              </a:path>
            </a:pathLst>
          </a:custGeom>
          <a:solidFill>
            <a:srgbClr val="858B92"/>
          </a:solidFill>
          <a:ln w="9525">
            <a:noFill/>
            <a:round/>
            <a:headEnd/>
            <a:tailEnd/>
          </a:ln>
        </p:spPr>
        <p:txBody>
          <a:bodyPr/>
          <a:lstStyle/>
          <a:p>
            <a:endParaRPr lang="en-US">
              <a:latin typeface="Arial" pitchFamily="34" charset="0"/>
              <a:cs typeface="Arial" pitchFamily="34" charset="0"/>
            </a:endParaRPr>
          </a:p>
        </p:txBody>
      </p:sp>
      <p:sp>
        <p:nvSpPr>
          <p:cNvPr id="66650" name="Freeform 88"/>
          <p:cNvSpPr>
            <a:spLocks/>
          </p:cNvSpPr>
          <p:nvPr/>
        </p:nvSpPr>
        <p:spPr bwMode="auto">
          <a:xfrm>
            <a:off x="2371725" y="5182828"/>
            <a:ext cx="115888" cy="50784"/>
          </a:xfrm>
          <a:custGeom>
            <a:avLst/>
            <a:gdLst>
              <a:gd name="T0" fmla="*/ 2147483647 w 64"/>
              <a:gd name="T1" fmla="*/ 2147483647 h 23"/>
              <a:gd name="T2" fmla="*/ 0 w 64"/>
              <a:gd name="T3" fmla="*/ 2147483647 h 23"/>
              <a:gd name="T4" fmla="*/ 0 w 64"/>
              <a:gd name="T5" fmla="*/ 2147483647 h 23"/>
              <a:gd name="T6" fmla="*/ 2147483647 w 64"/>
              <a:gd name="T7" fmla="*/ 2147483647 h 23"/>
              <a:gd name="T8" fmla="*/ 2147483647 w 64"/>
              <a:gd name="T9" fmla="*/ 2147483647 h 23"/>
              <a:gd name="T10" fmla="*/ 2147483647 w 64"/>
              <a:gd name="T11" fmla="*/ 2147483647 h 23"/>
              <a:gd name="T12" fmla="*/ 2147483647 w 64"/>
              <a:gd name="T13" fmla="*/ 2147483647 h 23"/>
              <a:gd name="T14" fmla="*/ 2147483647 w 64"/>
              <a:gd name="T15" fmla="*/ 2147483647 h 23"/>
              <a:gd name="T16" fmla="*/ 2147483647 w 64"/>
              <a:gd name="T17" fmla="*/ 2147483647 h 23"/>
              <a:gd name="T18" fmla="*/ 2147483647 w 64"/>
              <a:gd name="T19" fmla="*/ 2147483647 h 23"/>
              <a:gd name="T20" fmla="*/ 2147483647 w 64"/>
              <a:gd name="T21" fmla="*/ 2147483647 h 23"/>
              <a:gd name="T22" fmla="*/ 2147483647 w 64"/>
              <a:gd name="T23" fmla="*/ 2147483647 h 23"/>
              <a:gd name="T24" fmla="*/ 2147483647 w 64"/>
              <a:gd name="T25" fmla="*/ 2147483647 h 23"/>
              <a:gd name="T26" fmla="*/ 2147483647 w 64"/>
              <a:gd name="T27" fmla="*/ 2147483647 h 23"/>
              <a:gd name="T28" fmla="*/ 2147483647 w 64"/>
              <a:gd name="T29" fmla="*/ 2147483647 h 23"/>
              <a:gd name="T30" fmla="*/ 2147483647 w 64"/>
              <a:gd name="T31" fmla="*/ 2147483647 h 23"/>
              <a:gd name="T32" fmla="*/ 2147483647 w 64"/>
              <a:gd name="T33" fmla="*/ 2147483647 h 23"/>
              <a:gd name="T34" fmla="*/ 2147483647 w 64"/>
              <a:gd name="T35" fmla="*/ 2147483647 h 23"/>
              <a:gd name="T36" fmla="*/ 2147483647 w 64"/>
              <a:gd name="T37" fmla="*/ 2147483647 h 23"/>
              <a:gd name="T38" fmla="*/ 2147483647 w 64"/>
              <a:gd name="T39" fmla="*/ 2147483647 h 23"/>
              <a:gd name="T40" fmla="*/ 2147483647 w 64"/>
              <a:gd name="T41" fmla="*/ 2147483647 h 23"/>
              <a:gd name="T42" fmla="*/ 2147483647 w 64"/>
              <a:gd name="T43" fmla="*/ 2147483647 h 23"/>
              <a:gd name="T44" fmla="*/ 2147483647 w 64"/>
              <a:gd name="T45" fmla="*/ 2147483647 h 23"/>
              <a:gd name="T46" fmla="*/ 2147483647 w 64"/>
              <a:gd name="T47" fmla="*/ 2147483647 h 23"/>
              <a:gd name="T48" fmla="*/ 2147483647 w 64"/>
              <a:gd name="T49" fmla="*/ 2147483647 h 23"/>
              <a:gd name="T50" fmla="*/ 2147483647 w 64"/>
              <a:gd name="T51" fmla="*/ 2147483647 h 23"/>
              <a:gd name="T52" fmla="*/ 2147483647 w 64"/>
              <a:gd name="T53" fmla="*/ 2147483647 h 23"/>
              <a:gd name="T54" fmla="*/ 2147483647 w 64"/>
              <a:gd name="T55" fmla="*/ 2147483647 h 23"/>
              <a:gd name="T56" fmla="*/ 2147483647 w 64"/>
              <a:gd name="T57" fmla="*/ 2147483647 h 23"/>
              <a:gd name="T58" fmla="*/ 2147483647 w 64"/>
              <a:gd name="T59" fmla="*/ 2147483647 h 23"/>
              <a:gd name="T60" fmla="*/ 2147483647 w 64"/>
              <a:gd name="T61" fmla="*/ 2147483647 h 23"/>
              <a:gd name="T62" fmla="*/ 2147483647 w 64"/>
              <a:gd name="T63" fmla="*/ 2147483647 h 23"/>
              <a:gd name="T64" fmla="*/ 2147483647 w 64"/>
              <a:gd name="T65" fmla="*/ 2147483647 h 23"/>
              <a:gd name="T66" fmla="*/ 2147483647 w 64"/>
              <a:gd name="T67" fmla="*/ 2147483647 h 23"/>
              <a:gd name="T68" fmla="*/ 2147483647 w 64"/>
              <a:gd name="T69" fmla="*/ 0 h 23"/>
              <a:gd name="T70" fmla="*/ 2147483647 w 64"/>
              <a:gd name="T71" fmla="*/ 0 h 23"/>
              <a:gd name="T72" fmla="*/ 2147483647 w 64"/>
              <a:gd name="T73" fmla="*/ 0 h 23"/>
              <a:gd name="T74" fmla="*/ 2147483647 w 64"/>
              <a:gd name="T75" fmla="*/ 2147483647 h 23"/>
              <a:gd name="T76" fmla="*/ 2147483647 w 64"/>
              <a:gd name="T77" fmla="*/ 2147483647 h 23"/>
              <a:gd name="T78" fmla="*/ 2147483647 w 64"/>
              <a:gd name="T79" fmla="*/ 2147483647 h 23"/>
              <a:gd name="T80" fmla="*/ 2147483647 w 64"/>
              <a:gd name="T81" fmla="*/ 2147483647 h 23"/>
              <a:gd name="T82" fmla="*/ 2147483647 w 64"/>
              <a:gd name="T83" fmla="*/ 2147483647 h 23"/>
              <a:gd name="T84" fmla="*/ 2147483647 w 64"/>
              <a:gd name="T85" fmla="*/ 2147483647 h 23"/>
              <a:gd name="T86" fmla="*/ 2147483647 w 64"/>
              <a:gd name="T87" fmla="*/ 2147483647 h 23"/>
              <a:gd name="T88" fmla="*/ 2147483647 w 64"/>
              <a:gd name="T89" fmla="*/ 2147483647 h 23"/>
              <a:gd name="T90" fmla="*/ 2147483647 w 64"/>
              <a:gd name="T91" fmla="*/ 2147483647 h 23"/>
              <a:gd name="T92" fmla="*/ 2147483647 w 64"/>
              <a:gd name="T93" fmla="*/ 2147483647 h 23"/>
              <a:gd name="T94" fmla="*/ 2147483647 w 64"/>
              <a:gd name="T95" fmla="*/ 2147483647 h 23"/>
              <a:gd name="T96" fmla="*/ 2147483647 w 64"/>
              <a:gd name="T97" fmla="*/ 2147483647 h 23"/>
              <a:gd name="T98" fmla="*/ 2147483647 w 64"/>
              <a:gd name="T99" fmla="*/ 2147483647 h 23"/>
              <a:gd name="T100" fmla="*/ 2147483647 w 64"/>
              <a:gd name="T101" fmla="*/ 2147483647 h 23"/>
              <a:gd name="T102" fmla="*/ 2147483647 w 64"/>
              <a:gd name="T103" fmla="*/ 2147483647 h 23"/>
              <a:gd name="T104" fmla="*/ 2147483647 w 64"/>
              <a:gd name="T105" fmla="*/ 2147483647 h 23"/>
              <a:gd name="T106" fmla="*/ 2147483647 w 64"/>
              <a:gd name="T107" fmla="*/ 2147483647 h 23"/>
              <a:gd name="T108" fmla="*/ 2147483647 w 64"/>
              <a:gd name="T109" fmla="*/ 2147483647 h 23"/>
              <a:gd name="T110" fmla="*/ 2147483647 w 64"/>
              <a:gd name="T111" fmla="*/ 2147483647 h 23"/>
              <a:gd name="T112" fmla="*/ 2147483647 w 64"/>
              <a:gd name="T113" fmla="*/ 2147483647 h 2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23"/>
              <a:gd name="T173" fmla="*/ 64 w 64"/>
              <a:gd name="T174" fmla="*/ 23 h 2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23">
                <a:moveTo>
                  <a:pt x="2" y="22"/>
                </a:moveTo>
                <a:lnTo>
                  <a:pt x="0" y="22"/>
                </a:lnTo>
                <a:lnTo>
                  <a:pt x="0" y="23"/>
                </a:lnTo>
                <a:lnTo>
                  <a:pt x="2" y="23"/>
                </a:lnTo>
                <a:lnTo>
                  <a:pt x="3" y="22"/>
                </a:lnTo>
                <a:lnTo>
                  <a:pt x="3" y="20"/>
                </a:lnTo>
                <a:lnTo>
                  <a:pt x="6" y="20"/>
                </a:lnTo>
                <a:lnTo>
                  <a:pt x="7" y="19"/>
                </a:lnTo>
                <a:lnTo>
                  <a:pt x="7" y="18"/>
                </a:lnTo>
                <a:lnTo>
                  <a:pt x="9" y="18"/>
                </a:lnTo>
                <a:lnTo>
                  <a:pt x="10" y="16"/>
                </a:lnTo>
                <a:lnTo>
                  <a:pt x="14" y="14"/>
                </a:lnTo>
                <a:lnTo>
                  <a:pt x="17" y="12"/>
                </a:lnTo>
                <a:lnTo>
                  <a:pt x="25" y="8"/>
                </a:lnTo>
                <a:lnTo>
                  <a:pt x="28" y="8"/>
                </a:lnTo>
                <a:lnTo>
                  <a:pt x="29" y="7"/>
                </a:lnTo>
                <a:lnTo>
                  <a:pt x="31" y="7"/>
                </a:lnTo>
                <a:lnTo>
                  <a:pt x="34" y="5"/>
                </a:lnTo>
                <a:lnTo>
                  <a:pt x="36" y="5"/>
                </a:lnTo>
                <a:lnTo>
                  <a:pt x="38" y="5"/>
                </a:lnTo>
                <a:lnTo>
                  <a:pt x="39" y="4"/>
                </a:lnTo>
                <a:lnTo>
                  <a:pt x="41" y="4"/>
                </a:lnTo>
                <a:lnTo>
                  <a:pt x="42" y="4"/>
                </a:lnTo>
                <a:lnTo>
                  <a:pt x="43" y="4"/>
                </a:lnTo>
                <a:lnTo>
                  <a:pt x="46" y="2"/>
                </a:lnTo>
                <a:lnTo>
                  <a:pt x="49" y="2"/>
                </a:lnTo>
                <a:lnTo>
                  <a:pt x="50" y="2"/>
                </a:lnTo>
                <a:lnTo>
                  <a:pt x="53" y="1"/>
                </a:lnTo>
                <a:lnTo>
                  <a:pt x="56" y="1"/>
                </a:lnTo>
                <a:lnTo>
                  <a:pt x="59" y="1"/>
                </a:lnTo>
                <a:lnTo>
                  <a:pt x="63" y="1"/>
                </a:lnTo>
                <a:lnTo>
                  <a:pt x="64" y="0"/>
                </a:lnTo>
                <a:lnTo>
                  <a:pt x="53" y="0"/>
                </a:lnTo>
                <a:lnTo>
                  <a:pt x="52" y="1"/>
                </a:lnTo>
                <a:lnTo>
                  <a:pt x="49" y="1"/>
                </a:lnTo>
                <a:lnTo>
                  <a:pt x="45" y="1"/>
                </a:lnTo>
                <a:lnTo>
                  <a:pt x="42" y="1"/>
                </a:lnTo>
                <a:lnTo>
                  <a:pt x="39" y="2"/>
                </a:lnTo>
                <a:lnTo>
                  <a:pt x="36" y="2"/>
                </a:lnTo>
                <a:lnTo>
                  <a:pt x="34" y="4"/>
                </a:lnTo>
                <a:lnTo>
                  <a:pt x="31" y="4"/>
                </a:lnTo>
                <a:lnTo>
                  <a:pt x="25" y="5"/>
                </a:lnTo>
                <a:lnTo>
                  <a:pt x="23" y="7"/>
                </a:lnTo>
                <a:lnTo>
                  <a:pt x="20" y="8"/>
                </a:lnTo>
                <a:lnTo>
                  <a:pt x="17" y="8"/>
                </a:lnTo>
                <a:lnTo>
                  <a:pt x="14" y="9"/>
                </a:lnTo>
                <a:lnTo>
                  <a:pt x="13" y="11"/>
                </a:lnTo>
                <a:lnTo>
                  <a:pt x="10" y="12"/>
                </a:lnTo>
                <a:lnTo>
                  <a:pt x="9" y="15"/>
                </a:lnTo>
                <a:lnTo>
                  <a:pt x="6" y="16"/>
                </a:lnTo>
                <a:lnTo>
                  <a:pt x="4" y="18"/>
                </a:lnTo>
                <a:lnTo>
                  <a:pt x="3" y="20"/>
                </a:lnTo>
                <a:lnTo>
                  <a:pt x="2" y="22"/>
                </a:lnTo>
                <a:close/>
              </a:path>
            </a:pathLst>
          </a:custGeom>
          <a:solidFill>
            <a:srgbClr val="004264"/>
          </a:solidFill>
          <a:ln w="9525">
            <a:noFill/>
            <a:round/>
            <a:headEnd/>
            <a:tailEnd/>
          </a:ln>
        </p:spPr>
        <p:txBody>
          <a:bodyPr/>
          <a:lstStyle/>
          <a:p>
            <a:endParaRPr lang="en-US">
              <a:latin typeface="Arial" pitchFamily="34" charset="0"/>
              <a:cs typeface="Arial" pitchFamily="34" charset="0"/>
            </a:endParaRPr>
          </a:p>
        </p:txBody>
      </p:sp>
      <p:sp>
        <p:nvSpPr>
          <p:cNvPr id="66651" name="Freeform 89"/>
          <p:cNvSpPr>
            <a:spLocks/>
          </p:cNvSpPr>
          <p:nvPr/>
        </p:nvSpPr>
        <p:spPr bwMode="auto">
          <a:xfrm>
            <a:off x="2428875" y="5187061"/>
            <a:ext cx="33338" cy="78293"/>
          </a:xfrm>
          <a:custGeom>
            <a:avLst/>
            <a:gdLst>
              <a:gd name="T0" fmla="*/ 2147483647 w 18"/>
              <a:gd name="T1" fmla="*/ 2147483647 h 35"/>
              <a:gd name="T2" fmla="*/ 2147483647 w 18"/>
              <a:gd name="T3" fmla="*/ 0 h 35"/>
              <a:gd name="T4" fmla="*/ 2147483647 w 18"/>
              <a:gd name="T5" fmla="*/ 0 h 35"/>
              <a:gd name="T6" fmla="*/ 2147483647 w 18"/>
              <a:gd name="T7" fmla="*/ 0 h 35"/>
              <a:gd name="T8" fmla="*/ 2147483647 w 18"/>
              <a:gd name="T9" fmla="*/ 0 h 35"/>
              <a:gd name="T10" fmla="*/ 2147483647 w 18"/>
              <a:gd name="T11" fmla="*/ 0 h 35"/>
              <a:gd name="T12" fmla="*/ 2147483647 w 18"/>
              <a:gd name="T13" fmla="*/ 0 h 35"/>
              <a:gd name="T14" fmla="*/ 2147483647 w 18"/>
              <a:gd name="T15" fmla="*/ 0 h 35"/>
              <a:gd name="T16" fmla="*/ 2147483647 w 18"/>
              <a:gd name="T17" fmla="*/ 0 h 35"/>
              <a:gd name="T18" fmla="*/ 2147483647 w 18"/>
              <a:gd name="T19" fmla="*/ 0 h 35"/>
              <a:gd name="T20" fmla="*/ 2147483647 w 18"/>
              <a:gd name="T21" fmla="*/ 2147483647 h 35"/>
              <a:gd name="T22" fmla="*/ 2147483647 w 18"/>
              <a:gd name="T23" fmla="*/ 2147483647 h 35"/>
              <a:gd name="T24" fmla="*/ 2147483647 w 18"/>
              <a:gd name="T25" fmla="*/ 2147483647 h 35"/>
              <a:gd name="T26" fmla="*/ 2147483647 w 18"/>
              <a:gd name="T27" fmla="*/ 2147483647 h 35"/>
              <a:gd name="T28" fmla="*/ 2147483647 w 18"/>
              <a:gd name="T29" fmla="*/ 2147483647 h 35"/>
              <a:gd name="T30" fmla="*/ 2147483647 w 18"/>
              <a:gd name="T31" fmla="*/ 2147483647 h 35"/>
              <a:gd name="T32" fmla="*/ 2147483647 w 18"/>
              <a:gd name="T33" fmla="*/ 2147483647 h 35"/>
              <a:gd name="T34" fmla="*/ 2147483647 w 18"/>
              <a:gd name="T35" fmla="*/ 2147483647 h 35"/>
              <a:gd name="T36" fmla="*/ 2147483647 w 18"/>
              <a:gd name="T37" fmla="*/ 2147483647 h 35"/>
              <a:gd name="T38" fmla="*/ 2147483647 w 18"/>
              <a:gd name="T39" fmla="*/ 2147483647 h 35"/>
              <a:gd name="T40" fmla="*/ 2147483647 w 18"/>
              <a:gd name="T41" fmla="*/ 2147483647 h 35"/>
              <a:gd name="T42" fmla="*/ 2147483647 w 18"/>
              <a:gd name="T43" fmla="*/ 2147483647 h 35"/>
              <a:gd name="T44" fmla="*/ 2147483647 w 18"/>
              <a:gd name="T45" fmla="*/ 2147483647 h 35"/>
              <a:gd name="T46" fmla="*/ 2147483647 w 18"/>
              <a:gd name="T47" fmla="*/ 2147483647 h 35"/>
              <a:gd name="T48" fmla="*/ 2147483647 w 18"/>
              <a:gd name="T49" fmla="*/ 2147483647 h 35"/>
              <a:gd name="T50" fmla="*/ 2147483647 w 18"/>
              <a:gd name="T51" fmla="*/ 2147483647 h 35"/>
              <a:gd name="T52" fmla="*/ 2147483647 w 18"/>
              <a:gd name="T53" fmla="*/ 2147483647 h 35"/>
              <a:gd name="T54" fmla="*/ 2147483647 w 18"/>
              <a:gd name="T55" fmla="*/ 2147483647 h 35"/>
              <a:gd name="T56" fmla="*/ 2147483647 w 18"/>
              <a:gd name="T57" fmla="*/ 2147483647 h 35"/>
              <a:gd name="T58" fmla="*/ 2147483647 w 18"/>
              <a:gd name="T59" fmla="*/ 2147483647 h 35"/>
              <a:gd name="T60" fmla="*/ 2147483647 w 18"/>
              <a:gd name="T61" fmla="*/ 2147483647 h 35"/>
              <a:gd name="T62" fmla="*/ 2147483647 w 18"/>
              <a:gd name="T63" fmla="*/ 2147483647 h 35"/>
              <a:gd name="T64" fmla="*/ 2147483647 w 18"/>
              <a:gd name="T65" fmla="*/ 2147483647 h 35"/>
              <a:gd name="T66" fmla="*/ 2147483647 w 18"/>
              <a:gd name="T67" fmla="*/ 2147483647 h 35"/>
              <a:gd name="T68" fmla="*/ 2147483647 w 18"/>
              <a:gd name="T69" fmla="*/ 2147483647 h 35"/>
              <a:gd name="T70" fmla="*/ 2147483647 w 18"/>
              <a:gd name="T71" fmla="*/ 2147483647 h 35"/>
              <a:gd name="T72" fmla="*/ 2147483647 w 18"/>
              <a:gd name="T73" fmla="*/ 2147483647 h 35"/>
              <a:gd name="T74" fmla="*/ 2147483647 w 18"/>
              <a:gd name="T75" fmla="*/ 2147483647 h 35"/>
              <a:gd name="T76" fmla="*/ 2147483647 w 18"/>
              <a:gd name="T77" fmla="*/ 2147483647 h 35"/>
              <a:gd name="T78" fmla="*/ 2147483647 w 18"/>
              <a:gd name="T79" fmla="*/ 2147483647 h 35"/>
              <a:gd name="T80" fmla="*/ 0 w 18"/>
              <a:gd name="T81" fmla="*/ 2147483647 h 35"/>
              <a:gd name="T82" fmla="*/ 0 w 18"/>
              <a:gd name="T83" fmla="*/ 2147483647 h 35"/>
              <a:gd name="T84" fmla="*/ 0 w 18"/>
              <a:gd name="T85" fmla="*/ 2147483647 h 35"/>
              <a:gd name="T86" fmla="*/ 2147483647 w 18"/>
              <a:gd name="T87" fmla="*/ 2147483647 h 35"/>
              <a:gd name="T88" fmla="*/ 2147483647 w 18"/>
              <a:gd name="T89" fmla="*/ 2147483647 h 35"/>
              <a:gd name="T90" fmla="*/ 2147483647 w 18"/>
              <a:gd name="T91" fmla="*/ 2147483647 h 35"/>
              <a:gd name="T92" fmla="*/ 2147483647 w 18"/>
              <a:gd name="T93" fmla="*/ 2147483647 h 35"/>
              <a:gd name="T94" fmla="*/ 2147483647 w 18"/>
              <a:gd name="T95" fmla="*/ 2147483647 h 35"/>
              <a:gd name="T96" fmla="*/ 2147483647 w 18"/>
              <a:gd name="T97" fmla="*/ 2147483647 h 35"/>
              <a:gd name="T98" fmla="*/ 2147483647 w 18"/>
              <a:gd name="T99" fmla="*/ 2147483647 h 35"/>
              <a:gd name="T100" fmla="*/ 2147483647 w 18"/>
              <a:gd name="T101" fmla="*/ 2147483647 h 35"/>
              <a:gd name="T102" fmla="*/ 2147483647 w 18"/>
              <a:gd name="T103" fmla="*/ 2147483647 h 35"/>
              <a:gd name="T104" fmla="*/ 2147483647 w 18"/>
              <a:gd name="T105" fmla="*/ 2147483647 h 35"/>
              <a:gd name="T106" fmla="*/ 2147483647 w 18"/>
              <a:gd name="T107" fmla="*/ 2147483647 h 35"/>
              <a:gd name="T108" fmla="*/ 2147483647 w 18"/>
              <a:gd name="T109" fmla="*/ 2147483647 h 35"/>
              <a:gd name="T110" fmla="*/ 2147483647 w 18"/>
              <a:gd name="T111" fmla="*/ 2147483647 h 35"/>
              <a:gd name="T112" fmla="*/ 2147483647 w 18"/>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
              <a:gd name="T172" fmla="*/ 0 h 35"/>
              <a:gd name="T173" fmla="*/ 18 w 18"/>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 h="35">
                <a:moveTo>
                  <a:pt x="10" y="2"/>
                </a:moveTo>
                <a:lnTo>
                  <a:pt x="10" y="0"/>
                </a:lnTo>
                <a:lnTo>
                  <a:pt x="11" y="0"/>
                </a:lnTo>
                <a:lnTo>
                  <a:pt x="14" y="0"/>
                </a:lnTo>
                <a:lnTo>
                  <a:pt x="18" y="0"/>
                </a:lnTo>
                <a:lnTo>
                  <a:pt x="17" y="2"/>
                </a:lnTo>
                <a:lnTo>
                  <a:pt x="15" y="3"/>
                </a:lnTo>
                <a:lnTo>
                  <a:pt x="14" y="3"/>
                </a:lnTo>
                <a:lnTo>
                  <a:pt x="14" y="5"/>
                </a:lnTo>
                <a:lnTo>
                  <a:pt x="13" y="6"/>
                </a:lnTo>
                <a:lnTo>
                  <a:pt x="11" y="6"/>
                </a:lnTo>
                <a:lnTo>
                  <a:pt x="11" y="7"/>
                </a:lnTo>
                <a:lnTo>
                  <a:pt x="10" y="9"/>
                </a:lnTo>
                <a:lnTo>
                  <a:pt x="9" y="9"/>
                </a:lnTo>
                <a:lnTo>
                  <a:pt x="9" y="10"/>
                </a:lnTo>
                <a:lnTo>
                  <a:pt x="9" y="12"/>
                </a:lnTo>
                <a:lnTo>
                  <a:pt x="7" y="13"/>
                </a:lnTo>
                <a:lnTo>
                  <a:pt x="6" y="14"/>
                </a:lnTo>
                <a:lnTo>
                  <a:pt x="4" y="16"/>
                </a:lnTo>
                <a:lnTo>
                  <a:pt x="4" y="17"/>
                </a:lnTo>
                <a:lnTo>
                  <a:pt x="3" y="20"/>
                </a:lnTo>
                <a:lnTo>
                  <a:pt x="3" y="21"/>
                </a:lnTo>
                <a:lnTo>
                  <a:pt x="3" y="23"/>
                </a:lnTo>
                <a:lnTo>
                  <a:pt x="2" y="23"/>
                </a:lnTo>
                <a:lnTo>
                  <a:pt x="2" y="25"/>
                </a:lnTo>
                <a:lnTo>
                  <a:pt x="2" y="27"/>
                </a:lnTo>
                <a:lnTo>
                  <a:pt x="2" y="28"/>
                </a:lnTo>
                <a:lnTo>
                  <a:pt x="2" y="30"/>
                </a:lnTo>
                <a:lnTo>
                  <a:pt x="2" y="31"/>
                </a:lnTo>
                <a:lnTo>
                  <a:pt x="2" y="32"/>
                </a:lnTo>
                <a:lnTo>
                  <a:pt x="0" y="34"/>
                </a:lnTo>
                <a:lnTo>
                  <a:pt x="0" y="35"/>
                </a:lnTo>
                <a:lnTo>
                  <a:pt x="0" y="27"/>
                </a:lnTo>
                <a:lnTo>
                  <a:pt x="2" y="25"/>
                </a:lnTo>
                <a:lnTo>
                  <a:pt x="2" y="23"/>
                </a:lnTo>
                <a:lnTo>
                  <a:pt x="2" y="20"/>
                </a:lnTo>
                <a:lnTo>
                  <a:pt x="2" y="18"/>
                </a:lnTo>
                <a:lnTo>
                  <a:pt x="2" y="17"/>
                </a:lnTo>
                <a:lnTo>
                  <a:pt x="3" y="16"/>
                </a:lnTo>
                <a:lnTo>
                  <a:pt x="3" y="14"/>
                </a:lnTo>
                <a:lnTo>
                  <a:pt x="6" y="6"/>
                </a:lnTo>
                <a:lnTo>
                  <a:pt x="7" y="5"/>
                </a:lnTo>
                <a:lnTo>
                  <a:pt x="7" y="3"/>
                </a:lnTo>
                <a:lnTo>
                  <a:pt x="9" y="2"/>
                </a:lnTo>
                <a:lnTo>
                  <a:pt x="10" y="2"/>
                </a:lnTo>
                <a:close/>
              </a:path>
            </a:pathLst>
          </a:custGeom>
          <a:solidFill>
            <a:srgbClr val="004264"/>
          </a:solidFill>
          <a:ln w="9525">
            <a:noFill/>
            <a:round/>
            <a:headEnd/>
            <a:tailEnd/>
          </a:ln>
        </p:spPr>
        <p:txBody>
          <a:bodyPr/>
          <a:lstStyle/>
          <a:p>
            <a:endParaRPr lang="en-US">
              <a:latin typeface="Arial" pitchFamily="34" charset="0"/>
              <a:cs typeface="Arial" pitchFamily="34" charset="0"/>
            </a:endParaRPr>
          </a:p>
        </p:txBody>
      </p:sp>
      <p:sp>
        <p:nvSpPr>
          <p:cNvPr id="66652" name="Freeform 90"/>
          <p:cNvSpPr>
            <a:spLocks/>
          </p:cNvSpPr>
          <p:nvPr/>
        </p:nvSpPr>
        <p:spPr bwMode="auto">
          <a:xfrm>
            <a:off x="2466975" y="5193409"/>
            <a:ext cx="39688" cy="71944"/>
          </a:xfrm>
          <a:custGeom>
            <a:avLst/>
            <a:gdLst>
              <a:gd name="T0" fmla="*/ 0 w 22"/>
              <a:gd name="T1" fmla="*/ 2147483647 h 32"/>
              <a:gd name="T2" fmla="*/ 0 w 22"/>
              <a:gd name="T3" fmla="*/ 2147483647 h 32"/>
              <a:gd name="T4" fmla="*/ 2147483647 w 22"/>
              <a:gd name="T5" fmla="*/ 0 h 32"/>
              <a:gd name="T6" fmla="*/ 2147483647 w 22"/>
              <a:gd name="T7" fmla="*/ 0 h 32"/>
              <a:gd name="T8" fmla="*/ 2147483647 w 22"/>
              <a:gd name="T9" fmla="*/ 0 h 32"/>
              <a:gd name="T10" fmla="*/ 2147483647 w 22"/>
              <a:gd name="T11" fmla="*/ 0 h 32"/>
              <a:gd name="T12" fmla="*/ 2147483647 w 22"/>
              <a:gd name="T13" fmla="*/ 2147483647 h 32"/>
              <a:gd name="T14" fmla="*/ 2147483647 w 22"/>
              <a:gd name="T15" fmla="*/ 2147483647 h 32"/>
              <a:gd name="T16" fmla="*/ 2147483647 w 22"/>
              <a:gd name="T17" fmla="*/ 2147483647 h 32"/>
              <a:gd name="T18" fmla="*/ 2147483647 w 22"/>
              <a:gd name="T19" fmla="*/ 2147483647 h 32"/>
              <a:gd name="T20" fmla="*/ 2147483647 w 22"/>
              <a:gd name="T21" fmla="*/ 2147483647 h 32"/>
              <a:gd name="T22" fmla="*/ 2147483647 w 22"/>
              <a:gd name="T23" fmla="*/ 2147483647 h 32"/>
              <a:gd name="T24" fmla="*/ 2147483647 w 22"/>
              <a:gd name="T25" fmla="*/ 2147483647 h 32"/>
              <a:gd name="T26" fmla="*/ 2147483647 w 22"/>
              <a:gd name="T27" fmla="*/ 2147483647 h 32"/>
              <a:gd name="T28" fmla="*/ 2147483647 w 22"/>
              <a:gd name="T29" fmla="*/ 2147483647 h 32"/>
              <a:gd name="T30" fmla="*/ 2147483647 w 22"/>
              <a:gd name="T31" fmla="*/ 2147483647 h 32"/>
              <a:gd name="T32" fmla="*/ 2147483647 w 22"/>
              <a:gd name="T33" fmla="*/ 2147483647 h 32"/>
              <a:gd name="T34" fmla="*/ 2147483647 w 22"/>
              <a:gd name="T35" fmla="*/ 2147483647 h 32"/>
              <a:gd name="T36" fmla="*/ 2147483647 w 22"/>
              <a:gd name="T37" fmla="*/ 2147483647 h 32"/>
              <a:gd name="T38" fmla="*/ 2147483647 w 22"/>
              <a:gd name="T39" fmla="*/ 2147483647 h 32"/>
              <a:gd name="T40" fmla="*/ 2147483647 w 22"/>
              <a:gd name="T41" fmla="*/ 2147483647 h 32"/>
              <a:gd name="T42" fmla="*/ 2147483647 w 22"/>
              <a:gd name="T43" fmla="*/ 2147483647 h 32"/>
              <a:gd name="T44" fmla="*/ 2147483647 w 22"/>
              <a:gd name="T45" fmla="*/ 2147483647 h 32"/>
              <a:gd name="T46" fmla="*/ 2147483647 w 22"/>
              <a:gd name="T47" fmla="*/ 2147483647 h 32"/>
              <a:gd name="T48" fmla="*/ 2147483647 w 22"/>
              <a:gd name="T49" fmla="*/ 2147483647 h 32"/>
              <a:gd name="T50" fmla="*/ 2147483647 w 22"/>
              <a:gd name="T51" fmla="*/ 2147483647 h 32"/>
              <a:gd name="T52" fmla="*/ 2147483647 w 22"/>
              <a:gd name="T53" fmla="*/ 2147483647 h 32"/>
              <a:gd name="T54" fmla="*/ 2147483647 w 22"/>
              <a:gd name="T55" fmla="*/ 2147483647 h 32"/>
              <a:gd name="T56" fmla="*/ 2147483647 w 22"/>
              <a:gd name="T57" fmla="*/ 2147483647 h 32"/>
              <a:gd name="T58" fmla="*/ 2147483647 w 22"/>
              <a:gd name="T59" fmla="*/ 2147483647 h 32"/>
              <a:gd name="T60" fmla="*/ 2147483647 w 22"/>
              <a:gd name="T61" fmla="*/ 2147483647 h 32"/>
              <a:gd name="T62" fmla="*/ 2147483647 w 22"/>
              <a:gd name="T63" fmla="*/ 2147483647 h 32"/>
              <a:gd name="T64" fmla="*/ 2147483647 w 22"/>
              <a:gd name="T65" fmla="*/ 2147483647 h 32"/>
              <a:gd name="T66" fmla="*/ 2147483647 w 22"/>
              <a:gd name="T67" fmla="*/ 2147483647 h 32"/>
              <a:gd name="T68" fmla="*/ 2147483647 w 22"/>
              <a:gd name="T69" fmla="*/ 2147483647 h 32"/>
              <a:gd name="T70" fmla="*/ 2147483647 w 22"/>
              <a:gd name="T71" fmla="*/ 2147483647 h 32"/>
              <a:gd name="T72" fmla="*/ 2147483647 w 22"/>
              <a:gd name="T73" fmla="*/ 2147483647 h 32"/>
              <a:gd name="T74" fmla="*/ 0 w 22"/>
              <a:gd name="T75" fmla="*/ 2147483647 h 32"/>
              <a:gd name="T76" fmla="*/ 0 w 22"/>
              <a:gd name="T77" fmla="*/ 2147483647 h 32"/>
              <a:gd name="T78" fmla="*/ 0 w 22"/>
              <a:gd name="T79" fmla="*/ 2147483647 h 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
              <a:gd name="T121" fmla="*/ 0 h 32"/>
              <a:gd name="T122" fmla="*/ 22 w 22"/>
              <a:gd name="T123" fmla="*/ 32 h 3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 h="32">
                <a:moveTo>
                  <a:pt x="0" y="2"/>
                </a:moveTo>
                <a:lnTo>
                  <a:pt x="0" y="2"/>
                </a:lnTo>
                <a:lnTo>
                  <a:pt x="1" y="0"/>
                </a:lnTo>
                <a:lnTo>
                  <a:pt x="3" y="0"/>
                </a:lnTo>
                <a:lnTo>
                  <a:pt x="4" y="0"/>
                </a:lnTo>
                <a:lnTo>
                  <a:pt x="4" y="2"/>
                </a:lnTo>
                <a:lnTo>
                  <a:pt x="6" y="2"/>
                </a:lnTo>
                <a:lnTo>
                  <a:pt x="6" y="3"/>
                </a:lnTo>
                <a:lnTo>
                  <a:pt x="7" y="4"/>
                </a:lnTo>
                <a:lnTo>
                  <a:pt x="8" y="6"/>
                </a:lnTo>
                <a:lnTo>
                  <a:pt x="13" y="10"/>
                </a:lnTo>
                <a:lnTo>
                  <a:pt x="14" y="11"/>
                </a:lnTo>
                <a:lnTo>
                  <a:pt x="14" y="13"/>
                </a:lnTo>
                <a:lnTo>
                  <a:pt x="15" y="14"/>
                </a:lnTo>
                <a:lnTo>
                  <a:pt x="18" y="17"/>
                </a:lnTo>
                <a:lnTo>
                  <a:pt x="19" y="17"/>
                </a:lnTo>
                <a:lnTo>
                  <a:pt x="21" y="17"/>
                </a:lnTo>
                <a:lnTo>
                  <a:pt x="22" y="18"/>
                </a:lnTo>
                <a:lnTo>
                  <a:pt x="22" y="21"/>
                </a:lnTo>
                <a:lnTo>
                  <a:pt x="21" y="27"/>
                </a:lnTo>
                <a:lnTo>
                  <a:pt x="19" y="28"/>
                </a:lnTo>
                <a:lnTo>
                  <a:pt x="18" y="29"/>
                </a:lnTo>
                <a:lnTo>
                  <a:pt x="17" y="31"/>
                </a:lnTo>
                <a:lnTo>
                  <a:pt x="15" y="32"/>
                </a:lnTo>
                <a:lnTo>
                  <a:pt x="14" y="32"/>
                </a:lnTo>
                <a:lnTo>
                  <a:pt x="13" y="31"/>
                </a:lnTo>
                <a:lnTo>
                  <a:pt x="10" y="29"/>
                </a:lnTo>
                <a:lnTo>
                  <a:pt x="8" y="28"/>
                </a:lnTo>
                <a:lnTo>
                  <a:pt x="7" y="27"/>
                </a:lnTo>
                <a:lnTo>
                  <a:pt x="7" y="25"/>
                </a:lnTo>
                <a:lnTo>
                  <a:pt x="4" y="20"/>
                </a:lnTo>
                <a:lnTo>
                  <a:pt x="3" y="18"/>
                </a:lnTo>
                <a:lnTo>
                  <a:pt x="1" y="14"/>
                </a:lnTo>
                <a:lnTo>
                  <a:pt x="1" y="13"/>
                </a:lnTo>
                <a:lnTo>
                  <a:pt x="0" y="6"/>
                </a:lnTo>
                <a:lnTo>
                  <a:pt x="0" y="3"/>
                </a:lnTo>
                <a:lnTo>
                  <a:pt x="0" y="2"/>
                </a:lnTo>
                <a:close/>
              </a:path>
            </a:pathLst>
          </a:custGeom>
          <a:solidFill>
            <a:srgbClr val="004264"/>
          </a:solidFill>
          <a:ln w="9525">
            <a:noFill/>
            <a:round/>
            <a:headEnd/>
            <a:tailEnd/>
          </a:ln>
        </p:spPr>
        <p:txBody>
          <a:bodyPr/>
          <a:lstStyle/>
          <a:p>
            <a:endParaRPr lang="en-US">
              <a:latin typeface="Arial" pitchFamily="34" charset="0"/>
              <a:cs typeface="Arial" pitchFamily="34" charset="0"/>
            </a:endParaRPr>
          </a:p>
        </p:txBody>
      </p:sp>
      <p:sp>
        <p:nvSpPr>
          <p:cNvPr id="66653" name="Freeform 91"/>
          <p:cNvSpPr>
            <a:spLocks/>
          </p:cNvSpPr>
          <p:nvPr/>
        </p:nvSpPr>
        <p:spPr bwMode="auto">
          <a:xfrm>
            <a:off x="2474915" y="5273817"/>
            <a:ext cx="47625" cy="61364"/>
          </a:xfrm>
          <a:custGeom>
            <a:avLst/>
            <a:gdLst>
              <a:gd name="T0" fmla="*/ 0 w 27"/>
              <a:gd name="T1" fmla="*/ 0 h 28"/>
              <a:gd name="T2" fmla="*/ 0 w 27"/>
              <a:gd name="T3" fmla="*/ 0 h 28"/>
              <a:gd name="T4" fmla="*/ 2147483647 w 27"/>
              <a:gd name="T5" fmla="*/ 0 h 28"/>
              <a:gd name="T6" fmla="*/ 2147483647 w 27"/>
              <a:gd name="T7" fmla="*/ 0 h 28"/>
              <a:gd name="T8" fmla="*/ 2147483647 w 27"/>
              <a:gd name="T9" fmla="*/ 2147483647 h 28"/>
              <a:gd name="T10" fmla="*/ 2147483647 w 27"/>
              <a:gd name="T11" fmla="*/ 2147483647 h 28"/>
              <a:gd name="T12" fmla="*/ 2147483647 w 27"/>
              <a:gd name="T13" fmla="*/ 2147483647 h 28"/>
              <a:gd name="T14" fmla="*/ 2147483647 w 27"/>
              <a:gd name="T15" fmla="*/ 2147483647 h 28"/>
              <a:gd name="T16" fmla="*/ 2147483647 w 27"/>
              <a:gd name="T17" fmla="*/ 2147483647 h 28"/>
              <a:gd name="T18" fmla="*/ 2147483647 w 27"/>
              <a:gd name="T19" fmla="*/ 2147483647 h 28"/>
              <a:gd name="T20" fmla="*/ 2147483647 w 27"/>
              <a:gd name="T21" fmla="*/ 2147483647 h 28"/>
              <a:gd name="T22" fmla="*/ 2147483647 w 27"/>
              <a:gd name="T23" fmla="*/ 2147483647 h 28"/>
              <a:gd name="T24" fmla="*/ 2147483647 w 27"/>
              <a:gd name="T25" fmla="*/ 2147483647 h 28"/>
              <a:gd name="T26" fmla="*/ 2147483647 w 27"/>
              <a:gd name="T27" fmla="*/ 2147483647 h 28"/>
              <a:gd name="T28" fmla="*/ 2147483647 w 27"/>
              <a:gd name="T29" fmla="*/ 2147483647 h 28"/>
              <a:gd name="T30" fmla="*/ 2147483647 w 27"/>
              <a:gd name="T31" fmla="*/ 2147483647 h 28"/>
              <a:gd name="T32" fmla="*/ 2147483647 w 27"/>
              <a:gd name="T33" fmla="*/ 2147483647 h 28"/>
              <a:gd name="T34" fmla="*/ 2147483647 w 27"/>
              <a:gd name="T35" fmla="*/ 2147483647 h 28"/>
              <a:gd name="T36" fmla="*/ 2147483647 w 27"/>
              <a:gd name="T37" fmla="*/ 2147483647 h 28"/>
              <a:gd name="T38" fmla="*/ 2147483647 w 27"/>
              <a:gd name="T39" fmla="*/ 2147483647 h 28"/>
              <a:gd name="T40" fmla="*/ 2147483647 w 27"/>
              <a:gd name="T41" fmla="*/ 2147483647 h 28"/>
              <a:gd name="T42" fmla="*/ 2147483647 w 27"/>
              <a:gd name="T43" fmla="*/ 2147483647 h 28"/>
              <a:gd name="T44" fmla="*/ 2147483647 w 27"/>
              <a:gd name="T45" fmla="*/ 2147483647 h 28"/>
              <a:gd name="T46" fmla="*/ 2147483647 w 27"/>
              <a:gd name="T47" fmla="*/ 2147483647 h 28"/>
              <a:gd name="T48" fmla="*/ 2147483647 w 27"/>
              <a:gd name="T49" fmla="*/ 2147483647 h 28"/>
              <a:gd name="T50" fmla="*/ 2147483647 w 27"/>
              <a:gd name="T51" fmla="*/ 2147483647 h 28"/>
              <a:gd name="T52" fmla="*/ 2147483647 w 27"/>
              <a:gd name="T53" fmla="*/ 2147483647 h 28"/>
              <a:gd name="T54" fmla="*/ 2147483647 w 27"/>
              <a:gd name="T55" fmla="*/ 2147483647 h 28"/>
              <a:gd name="T56" fmla="*/ 2147483647 w 27"/>
              <a:gd name="T57" fmla="*/ 2147483647 h 28"/>
              <a:gd name="T58" fmla="*/ 2147483647 w 27"/>
              <a:gd name="T59" fmla="*/ 2147483647 h 28"/>
              <a:gd name="T60" fmla="*/ 2147483647 w 27"/>
              <a:gd name="T61" fmla="*/ 2147483647 h 28"/>
              <a:gd name="T62" fmla="*/ 2147483647 w 27"/>
              <a:gd name="T63" fmla="*/ 2147483647 h 28"/>
              <a:gd name="T64" fmla="*/ 2147483647 w 27"/>
              <a:gd name="T65" fmla="*/ 2147483647 h 28"/>
              <a:gd name="T66" fmla="*/ 2147483647 w 27"/>
              <a:gd name="T67" fmla="*/ 2147483647 h 28"/>
              <a:gd name="T68" fmla="*/ 2147483647 w 27"/>
              <a:gd name="T69" fmla="*/ 2147483647 h 28"/>
              <a:gd name="T70" fmla="*/ 2147483647 w 27"/>
              <a:gd name="T71" fmla="*/ 2147483647 h 28"/>
              <a:gd name="T72" fmla="*/ 2147483647 w 27"/>
              <a:gd name="T73" fmla="*/ 2147483647 h 28"/>
              <a:gd name="T74" fmla="*/ 2147483647 w 27"/>
              <a:gd name="T75" fmla="*/ 2147483647 h 28"/>
              <a:gd name="T76" fmla="*/ 2147483647 w 27"/>
              <a:gd name="T77" fmla="*/ 2147483647 h 28"/>
              <a:gd name="T78" fmla="*/ 2147483647 w 27"/>
              <a:gd name="T79" fmla="*/ 2147483647 h 28"/>
              <a:gd name="T80" fmla="*/ 2147483647 w 27"/>
              <a:gd name="T81" fmla="*/ 2147483647 h 28"/>
              <a:gd name="T82" fmla="*/ 0 w 27"/>
              <a:gd name="T83" fmla="*/ 2147483647 h 28"/>
              <a:gd name="T84" fmla="*/ 0 w 27"/>
              <a:gd name="T85" fmla="*/ 0 h 28"/>
              <a:gd name="T86" fmla="*/ 0 w 27"/>
              <a:gd name="T87" fmla="*/ 0 h 28"/>
              <a:gd name="T88" fmla="*/ 0 w 27"/>
              <a:gd name="T89" fmla="*/ 0 h 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
              <a:gd name="T136" fmla="*/ 0 h 28"/>
              <a:gd name="T137" fmla="*/ 27 w 27"/>
              <a:gd name="T138" fmla="*/ 28 h 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 h="28">
                <a:moveTo>
                  <a:pt x="0" y="0"/>
                </a:moveTo>
                <a:lnTo>
                  <a:pt x="0" y="0"/>
                </a:lnTo>
                <a:lnTo>
                  <a:pt x="2" y="0"/>
                </a:lnTo>
                <a:lnTo>
                  <a:pt x="3" y="0"/>
                </a:lnTo>
                <a:lnTo>
                  <a:pt x="3" y="2"/>
                </a:lnTo>
                <a:lnTo>
                  <a:pt x="6" y="4"/>
                </a:lnTo>
                <a:lnTo>
                  <a:pt x="7" y="7"/>
                </a:lnTo>
                <a:lnTo>
                  <a:pt x="9" y="9"/>
                </a:lnTo>
                <a:lnTo>
                  <a:pt x="10" y="11"/>
                </a:lnTo>
                <a:lnTo>
                  <a:pt x="11" y="13"/>
                </a:lnTo>
                <a:lnTo>
                  <a:pt x="13" y="14"/>
                </a:lnTo>
                <a:lnTo>
                  <a:pt x="15" y="17"/>
                </a:lnTo>
                <a:lnTo>
                  <a:pt x="22" y="24"/>
                </a:lnTo>
                <a:lnTo>
                  <a:pt x="24" y="25"/>
                </a:lnTo>
                <a:lnTo>
                  <a:pt x="25" y="25"/>
                </a:lnTo>
                <a:lnTo>
                  <a:pt x="27" y="25"/>
                </a:lnTo>
                <a:lnTo>
                  <a:pt x="25" y="25"/>
                </a:lnTo>
                <a:lnTo>
                  <a:pt x="24" y="27"/>
                </a:lnTo>
                <a:lnTo>
                  <a:pt x="22" y="27"/>
                </a:lnTo>
                <a:lnTo>
                  <a:pt x="21" y="27"/>
                </a:lnTo>
                <a:lnTo>
                  <a:pt x="20" y="27"/>
                </a:lnTo>
                <a:lnTo>
                  <a:pt x="18" y="27"/>
                </a:lnTo>
                <a:lnTo>
                  <a:pt x="17" y="27"/>
                </a:lnTo>
                <a:lnTo>
                  <a:pt x="15" y="28"/>
                </a:lnTo>
                <a:lnTo>
                  <a:pt x="14" y="28"/>
                </a:lnTo>
                <a:lnTo>
                  <a:pt x="14" y="27"/>
                </a:lnTo>
                <a:lnTo>
                  <a:pt x="13" y="24"/>
                </a:lnTo>
                <a:lnTo>
                  <a:pt x="11" y="22"/>
                </a:lnTo>
                <a:lnTo>
                  <a:pt x="11" y="21"/>
                </a:lnTo>
                <a:lnTo>
                  <a:pt x="10" y="20"/>
                </a:lnTo>
                <a:lnTo>
                  <a:pt x="9" y="17"/>
                </a:lnTo>
                <a:lnTo>
                  <a:pt x="6" y="10"/>
                </a:lnTo>
                <a:lnTo>
                  <a:pt x="3" y="7"/>
                </a:lnTo>
                <a:lnTo>
                  <a:pt x="3" y="6"/>
                </a:lnTo>
                <a:lnTo>
                  <a:pt x="2" y="4"/>
                </a:lnTo>
                <a:lnTo>
                  <a:pt x="2" y="3"/>
                </a:lnTo>
                <a:lnTo>
                  <a:pt x="2" y="2"/>
                </a:lnTo>
                <a:lnTo>
                  <a:pt x="0" y="2"/>
                </a:lnTo>
                <a:lnTo>
                  <a:pt x="0" y="0"/>
                </a:lnTo>
                <a:close/>
              </a:path>
            </a:pathLst>
          </a:custGeom>
          <a:solidFill>
            <a:srgbClr val="004264"/>
          </a:solidFill>
          <a:ln w="9525">
            <a:noFill/>
            <a:round/>
            <a:headEnd/>
            <a:tailEnd/>
          </a:ln>
        </p:spPr>
        <p:txBody>
          <a:bodyPr/>
          <a:lstStyle/>
          <a:p>
            <a:endParaRPr lang="en-US">
              <a:latin typeface="Arial" pitchFamily="34" charset="0"/>
              <a:cs typeface="Arial" pitchFamily="34" charset="0"/>
            </a:endParaRPr>
          </a:p>
        </p:txBody>
      </p:sp>
      <p:sp>
        <p:nvSpPr>
          <p:cNvPr id="66654" name="Freeform 92"/>
          <p:cNvSpPr>
            <a:spLocks/>
          </p:cNvSpPr>
          <p:nvPr/>
        </p:nvSpPr>
        <p:spPr bwMode="auto">
          <a:xfrm>
            <a:off x="2549525" y="5322485"/>
            <a:ext cx="14288" cy="35973"/>
          </a:xfrm>
          <a:custGeom>
            <a:avLst/>
            <a:gdLst>
              <a:gd name="T0" fmla="*/ 2147483647 w 8"/>
              <a:gd name="T1" fmla="*/ 0 h 16"/>
              <a:gd name="T2" fmla="*/ 2147483647 w 8"/>
              <a:gd name="T3" fmla="*/ 0 h 16"/>
              <a:gd name="T4" fmla="*/ 2147483647 w 8"/>
              <a:gd name="T5" fmla="*/ 2147483647 h 16"/>
              <a:gd name="T6" fmla="*/ 2147483647 w 8"/>
              <a:gd name="T7" fmla="*/ 2147483647 h 16"/>
              <a:gd name="T8" fmla="*/ 2147483647 w 8"/>
              <a:gd name="T9" fmla="*/ 2147483647 h 16"/>
              <a:gd name="T10" fmla="*/ 2147483647 w 8"/>
              <a:gd name="T11" fmla="*/ 2147483647 h 16"/>
              <a:gd name="T12" fmla="*/ 2147483647 w 8"/>
              <a:gd name="T13" fmla="*/ 2147483647 h 16"/>
              <a:gd name="T14" fmla="*/ 2147483647 w 8"/>
              <a:gd name="T15" fmla="*/ 2147483647 h 16"/>
              <a:gd name="T16" fmla="*/ 2147483647 w 8"/>
              <a:gd name="T17" fmla="*/ 2147483647 h 16"/>
              <a:gd name="T18" fmla="*/ 2147483647 w 8"/>
              <a:gd name="T19" fmla="*/ 2147483647 h 16"/>
              <a:gd name="T20" fmla="*/ 2147483647 w 8"/>
              <a:gd name="T21" fmla="*/ 2147483647 h 16"/>
              <a:gd name="T22" fmla="*/ 2147483647 w 8"/>
              <a:gd name="T23" fmla="*/ 2147483647 h 16"/>
              <a:gd name="T24" fmla="*/ 2147483647 w 8"/>
              <a:gd name="T25" fmla="*/ 2147483647 h 16"/>
              <a:gd name="T26" fmla="*/ 2147483647 w 8"/>
              <a:gd name="T27" fmla="*/ 2147483647 h 16"/>
              <a:gd name="T28" fmla="*/ 2147483647 w 8"/>
              <a:gd name="T29" fmla="*/ 2147483647 h 16"/>
              <a:gd name="T30" fmla="*/ 2147483647 w 8"/>
              <a:gd name="T31" fmla="*/ 2147483647 h 16"/>
              <a:gd name="T32" fmla="*/ 2147483647 w 8"/>
              <a:gd name="T33" fmla="*/ 2147483647 h 16"/>
              <a:gd name="T34" fmla="*/ 0 w 8"/>
              <a:gd name="T35" fmla="*/ 2147483647 h 16"/>
              <a:gd name="T36" fmla="*/ 0 w 8"/>
              <a:gd name="T37" fmla="*/ 2147483647 h 16"/>
              <a:gd name="T38" fmla="*/ 0 w 8"/>
              <a:gd name="T39" fmla="*/ 2147483647 h 16"/>
              <a:gd name="T40" fmla="*/ 0 w 8"/>
              <a:gd name="T41" fmla="*/ 2147483647 h 16"/>
              <a:gd name="T42" fmla="*/ 0 w 8"/>
              <a:gd name="T43" fmla="*/ 2147483647 h 16"/>
              <a:gd name="T44" fmla="*/ 0 w 8"/>
              <a:gd name="T45" fmla="*/ 2147483647 h 16"/>
              <a:gd name="T46" fmla="*/ 2147483647 w 8"/>
              <a:gd name="T47" fmla="*/ 2147483647 h 16"/>
              <a:gd name="T48" fmla="*/ 2147483647 w 8"/>
              <a:gd name="T49" fmla="*/ 2147483647 h 16"/>
              <a:gd name="T50" fmla="*/ 2147483647 w 8"/>
              <a:gd name="T51" fmla="*/ 2147483647 h 16"/>
              <a:gd name="T52" fmla="*/ 2147483647 w 8"/>
              <a:gd name="T53" fmla="*/ 2147483647 h 16"/>
              <a:gd name="T54" fmla="*/ 2147483647 w 8"/>
              <a:gd name="T55" fmla="*/ 2147483647 h 16"/>
              <a:gd name="T56" fmla="*/ 2147483647 w 8"/>
              <a:gd name="T57" fmla="*/ 2147483647 h 16"/>
              <a:gd name="T58" fmla="*/ 2147483647 w 8"/>
              <a:gd name="T59" fmla="*/ 2147483647 h 16"/>
              <a:gd name="T60" fmla="*/ 2147483647 w 8"/>
              <a:gd name="T61" fmla="*/ 2147483647 h 16"/>
              <a:gd name="T62" fmla="*/ 2147483647 w 8"/>
              <a:gd name="T63" fmla="*/ 2147483647 h 16"/>
              <a:gd name="T64" fmla="*/ 2147483647 w 8"/>
              <a:gd name="T65" fmla="*/ 2147483647 h 16"/>
              <a:gd name="T66" fmla="*/ 2147483647 w 8"/>
              <a:gd name="T67" fmla="*/ 0 h 16"/>
              <a:gd name="T68" fmla="*/ 2147483647 w 8"/>
              <a:gd name="T69" fmla="*/ 0 h 16"/>
              <a:gd name="T70" fmla="*/ 2147483647 w 8"/>
              <a:gd name="T71" fmla="*/ 0 h 16"/>
              <a:gd name="T72" fmla="*/ 2147483647 w 8"/>
              <a:gd name="T73" fmla="*/ 0 h 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
              <a:gd name="T112" fmla="*/ 0 h 16"/>
              <a:gd name="T113" fmla="*/ 8 w 8"/>
              <a:gd name="T114" fmla="*/ 16 h 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 h="16">
                <a:moveTo>
                  <a:pt x="7" y="0"/>
                </a:moveTo>
                <a:lnTo>
                  <a:pt x="8" y="0"/>
                </a:lnTo>
                <a:lnTo>
                  <a:pt x="8" y="2"/>
                </a:lnTo>
                <a:lnTo>
                  <a:pt x="7" y="3"/>
                </a:lnTo>
                <a:lnTo>
                  <a:pt x="7" y="5"/>
                </a:lnTo>
                <a:lnTo>
                  <a:pt x="4" y="7"/>
                </a:lnTo>
                <a:lnTo>
                  <a:pt x="4" y="10"/>
                </a:lnTo>
                <a:lnTo>
                  <a:pt x="3" y="10"/>
                </a:lnTo>
                <a:lnTo>
                  <a:pt x="3" y="11"/>
                </a:lnTo>
                <a:lnTo>
                  <a:pt x="3" y="13"/>
                </a:lnTo>
                <a:lnTo>
                  <a:pt x="3" y="14"/>
                </a:lnTo>
                <a:lnTo>
                  <a:pt x="0" y="16"/>
                </a:lnTo>
                <a:lnTo>
                  <a:pt x="0" y="14"/>
                </a:lnTo>
                <a:lnTo>
                  <a:pt x="0" y="13"/>
                </a:lnTo>
                <a:lnTo>
                  <a:pt x="0" y="11"/>
                </a:lnTo>
                <a:lnTo>
                  <a:pt x="1" y="7"/>
                </a:lnTo>
                <a:lnTo>
                  <a:pt x="3" y="7"/>
                </a:lnTo>
                <a:lnTo>
                  <a:pt x="3" y="6"/>
                </a:lnTo>
                <a:lnTo>
                  <a:pt x="3" y="5"/>
                </a:lnTo>
                <a:lnTo>
                  <a:pt x="4" y="5"/>
                </a:lnTo>
                <a:lnTo>
                  <a:pt x="4" y="3"/>
                </a:lnTo>
                <a:lnTo>
                  <a:pt x="5" y="2"/>
                </a:lnTo>
                <a:lnTo>
                  <a:pt x="5" y="0"/>
                </a:lnTo>
                <a:lnTo>
                  <a:pt x="7" y="0"/>
                </a:lnTo>
                <a:close/>
              </a:path>
            </a:pathLst>
          </a:custGeom>
          <a:solidFill>
            <a:srgbClr val="004264"/>
          </a:solidFill>
          <a:ln w="9525">
            <a:noFill/>
            <a:round/>
            <a:headEnd/>
            <a:tailEnd/>
          </a:ln>
        </p:spPr>
        <p:txBody>
          <a:bodyPr/>
          <a:lstStyle/>
          <a:p>
            <a:endParaRPr lang="en-US">
              <a:latin typeface="Arial" pitchFamily="34" charset="0"/>
              <a:cs typeface="Arial" pitchFamily="34" charset="0"/>
            </a:endParaRPr>
          </a:p>
        </p:txBody>
      </p:sp>
      <p:sp>
        <p:nvSpPr>
          <p:cNvPr id="66655" name="Freeform 93"/>
          <p:cNvSpPr>
            <a:spLocks/>
          </p:cNvSpPr>
          <p:nvPr/>
        </p:nvSpPr>
        <p:spPr bwMode="auto">
          <a:xfrm>
            <a:off x="2587625" y="5322485"/>
            <a:ext cx="33338" cy="12696"/>
          </a:xfrm>
          <a:custGeom>
            <a:avLst/>
            <a:gdLst>
              <a:gd name="T0" fmla="*/ 0 w 19"/>
              <a:gd name="T1" fmla="*/ 0 h 6"/>
              <a:gd name="T2" fmla="*/ 2147483647 w 19"/>
              <a:gd name="T3" fmla="*/ 0 h 6"/>
              <a:gd name="T4" fmla="*/ 2147483647 w 19"/>
              <a:gd name="T5" fmla="*/ 0 h 6"/>
              <a:gd name="T6" fmla="*/ 2147483647 w 19"/>
              <a:gd name="T7" fmla="*/ 0 h 6"/>
              <a:gd name="T8" fmla="*/ 2147483647 w 19"/>
              <a:gd name="T9" fmla="*/ 2147483647 h 6"/>
              <a:gd name="T10" fmla="*/ 2147483647 w 19"/>
              <a:gd name="T11" fmla="*/ 2147483647 h 6"/>
              <a:gd name="T12" fmla="*/ 2147483647 w 19"/>
              <a:gd name="T13" fmla="*/ 2147483647 h 6"/>
              <a:gd name="T14" fmla="*/ 2147483647 w 19"/>
              <a:gd name="T15" fmla="*/ 2147483647 h 6"/>
              <a:gd name="T16" fmla="*/ 2147483647 w 19"/>
              <a:gd name="T17" fmla="*/ 2147483647 h 6"/>
              <a:gd name="T18" fmla="*/ 2147483647 w 19"/>
              <a:gd name="T19" fmla="*/ 2147483647 h 6"/>
              <a:gd name="T20" fmla="*/ 2147483647 w 19"/>
              <a:gd name="T21" fmla="*/ 2147483647 h 6"/>
              <a:gd name="T22" fmla="*/ 2147483647 w 19"/>
              <a:gd name="T23" fmla="*/ 2147483647 h 6"/>
              <a:gd name="T24" fmla="*/ 2147483647 w 19"/>
              <a:gd name="T25" fmla="*/ 2147483647 h 6"/>
              <a:gd name="T26" fmla="*/ 2147483647 w 19"/>
              <a:gd name="T27" fmla="*/ 2147483647 h 6"/>
              <a:gd name="T28" fmla="*/ 2147483647 w 19"/>
              <a:gd name="T29" fmla="*/ 2147483647 h 6"/>
              <a:gd name="T30" fmla="*/ 2147483647 w 19"/>
              <a:gd name="T31" fmla="*/ 2147483647 h 6"/>
              <a:gd name="T32" fmla="*/ 2147483647 w 19"/>
              <a:gd name="T33" fmla="*/ 2147483647 h 6"/>
              <a:gd name="T34" fmla="*/ 2147483647 w 19"/>
              <a:gd name="T35" fmla="*/ 2147483647 h 6"/>
              <a:gd name="T36" fmla="*/ 2147483647 w 19"/>
              <a:gd name="T37" fmla="*/ 2147483647 h 6"/>
              <a:gd name="T38" fmla="*/ 2147483647 w 19"/>
              <a:gd name="T39" fmla="*/ 2147483647 h 6"/>
              <a:gd name="T40" fmla="*/ 2147483647 w 19"/>
              <a:gd name="T41" fmla="*/ 2147483647 h 6"/>
              <a:gd name="T42" fmla="*/ 2147483647 w 19"/>
              <a:gd name="T43" fmla="*/ 2147483647 h 6"/>
              <a:gd name="T44" fmla="*/ 2147483647 w 19"/>
              <a:gd name="T45" fmla="*/ 2147483647 h 6"/>
              <a:gd name="T46" fmla="*/ 2147483647 w 19"/>
              <a:gd name="T47" fmla="*/ 2147483647 h 6"/>
              <a:gd name="T48" fmla="*/ 2147483647 w 19"/>
              <a:gd name="T49" fmla="*/ 2147483647 h 6"/>
              <a:gd name="T50" fmla="*/ 2147483647 w 19"/>
              <a:gd name="T51" fmla="*/ 2147483647 h 6"/>
              <a:gd name="T52" fmla="*/ 2147483647 w 19"/>
              <a:gd name="T53" fmla="*/ 2147483647 h 6"/>
              <a:gd name="T54" fmla="*/ 2147483647 w 19"/>
              <a:gd name="T55" fmla="*/ 2147483647 h 6"/>
              <a:gd name="T56" fmla="*/ 2147483647 w 19"/>
              <a:gd name="T57" fmla="*/ 2147483647 h 6"/>
              <a:gd name="T58" fmla="*/ 2147483647 w 19"/>
              <a:gd name="T59" fmla="*/ 2147483647 h 6"/>
              <a:gd name="T60" fmla="*/ 2147483647 w 19"/>
              <a:gd name="T61" fmla="*/ 2147483647 h 6"/>
              <a:gd name="T62" fmla="*/ 2147483647 w 19"/>
              <a:gd name="T63" fmla="*/ 2147483647 h 6"/>
              <a:gd name="T64" fmla="*/ 2147483647 w 19"/>
              <a:gd name="T65" fmla="*/ 2147483647 h 6"/>
              <a:gd name="T66" fmla="*/ 2147483647 w 19"/>
              <a:gd name="T67" fmla="*/ 2147483647 h 6"/>
              <a:gd name="T68" fmla="*/ 2147483647 w 19"/>
              <a:gd name="T69" fmla="*/ 2147483647 h 6"/>
              <a:gd name="T70" fmla="*/ 2147483647 w 19"/>
              <a:gd name="T71" fmla="*/ 2147483647 h 6"/>
              <a:gd name="T72" fmla="*/ 2147483647 w 19"/>
              <a:gd name="T73" fmla="*/ 2147483647 h 6"/>
              <a:gd name="T74" fmla="*/ 2147483647 w 19"/>
              <a:gd name="T75" fmla="*/ 2147483647 h 6"/>
              <a:gd name="T76" fmla="*/ 2147483647 w 19"/>
              <a:gd name="T77" fmla="*/ 0 h 6"/>
              <a:gd name="T78" fmla="*/ 2147483647 w 19"/>
              <a:gd name="T79" fmla="*/ 0 h 6"/>
              <a:gd name="T80" fmla="*/ 2147483647 w 19"/>
              <a:gd name="T81" fmla="*/ 0 h 6"/>
              <a:gd name="T82" fmla="*/ 0 w 19"/>
              <a:gd name="T83" fmla="*/ 0 h 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
              <a:gd name="T127" fmla="*/ 0 h 6"/>
              <a:gd name="T128" fmla="*/ 19 w 19"/>
              <a:gd name="T129" fmla="*/ 6 h 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 h="6">
                <a:moveTo>
                  <a:pt x="0" y="0"/>
                </a:moveTo>
                <a:lnTo>
                  <a:pt x="1" y="0"/>
                </a:lnTo>
                <a:lnTo>
                  <a:pt x="2" y="0"/>
                </a:lnTo>
                <a:lnTo>
                  <a:pt x="2" y="2"/>
                </a:lnTo>
                <a:lnTo>
                  <a:pt x="4" y="2"/>
                </a:lnTo>
                <a:lnTo>
                  <a:pt x="5" y="2"/>
                </a:lnTo>
                <a:lnTo>
                  <a:pt x="7" y="3"/>
                </a:lnTo>
                <a:lnTo>
                  <a:pt x="8" y="3"/>
                </a:lnTo>
                <a:lnTo>
                  <a:pt x="9" y="5"/>
                </a:lnTo>
                <a:lnTo>
                  <a:pt x="11" y="5"/>
                </a:lnTo>
                <a:lnTo>
                  <a:pt x="12" y="5"/>
                </a:lnTo>
                <a:lnTo>
                  <a:pt x="14" y="5"/>
                </a:lnTo>
                <a:lnTo>
                  <a:pt x="14" y="6"/>
                </a:lnTo>
                <a:lnTo>
                  <a:pt x="15" y="6"/>
                </a:lnTo>
                <a:lnTo>
                  <a:pt x="16" y="6"/>
                </a:lnTo>
                <a:lnTo>
                  <a:pt x="19" y="6"/>
                </a:lnTo>
                <a:lnTo>
                  <a:pt x="16" y="5"/>
                </a:lnTo>
                <a:lnTo>
                  <a:pt x="15" y="5"/>
                </a:lnTo>
                <a:lnTo>
                  <a:pt x="14" y="3"/>
                </a:lnTo>
                <a:lnTo>
                  <a:pt x="12" y="3"/>
                </a:lnTo>
                <a:lnTo>
                  <a:pt x="11" y="2"/>
                </a:lnTo>
                <a:lnTo>
                  <a:pt x="9" y="2"/>
                </a:lnTo>
                <a:lnTo>
                  <a:pt x="8" y="2"/>
                </a:lnTo>
                <a:lnTo>
                  <a:pt x="7" y="2"/>
                </a:lnTo>
                <a:lnTo>
                  <a:pt x="5" y="2"/>
                </a:lnTo>
                <a:lnTo>
                  <a:pt x="4" y="0"/>
                </a:lnTo>
                <a:lnTo>
                  <a:pt x="1" y="0"/>
                </a:lnTo>
                <a:lnTo>
                  <a:pt x="0" y="0"/>
                </a:lnTo>
                <a:close/>
              </a:path>
            </a:pathLst>
          </a:custGeom>
          <a:solidFill>
            <a:srgbClr val="004264"/>
          </a:solidFill>
          <a:ln w="9525">
            <a:noFill/>
            <a:round/>
            <a:headEnd/>
            <a:tailEnd/>
          </a:ln>
        </p:spPr>
        <p:txBody>
          <a:bodyPr/>
          <a:lstStyle/>
          <a:p>
            <a:endParaRPr lang="en-US">
              <a:latin typeface="Arial" pitchFamily="34" charset="0"/>
              <a:cs typeface="Arial" pitchFamily="34" charset="0"/>
            </a:endParaRPr>
          </a:p>
        </p:txBody>
      </p:sp>
      <p:sp>
        <p:nvSpPr>
          <p:cNvPr id="66656" name="Freeform 94"/>
          <p:cNvSpPr>
            <a:spLocks noEditPoints="1"/>
          </p:cNvSpPr>
          <p:nvPr/>
        </p:nvSpPr>
        <p:spPr bwMode="auto">
          <a:xfrm>
            <a:off x="2343152" y="5144740"/>
            <a:ext cx="85725" cy="209486"/>
          </a:xfrm>
          <a:custGeom>
            <a:avLst/>
            <a:gdLst>
              <a:gd name="T0" fmla="*/ 2147483647 w 48"/>
              <a:gd name="T1" fmla="*/ 2147483647 h 94"/>
              <a:gd name="T2" fmla="*/ 2147483647 w 48"/>
              <a:gd name="T3" fmla="*/ 2147483647 h 94"/>
              <a:gd name="T4" fmla="*/ 2147483647 w 48"/>
              <a:gd name="T5" fmla="*/ 2147483647 h 94"/>
              <a:gd name="T6" fmla="*/ 2147483647 w 48"/>
              <a:gd name="T7" fmla="*/ 2147483647 h 94"/>
              <a:gd name="T8" fmla="*/ 2147483647 w 48"/>
              <a:gd name="T9" fmla="*/ 2147483647 h 94"/>
              <a:gd name="T10" fmla="*/ 2147483647 w 48"/>
              <a:gd name="T11" fmla="*/ 2147483647 h 94"/>
              <a:gd name="T12" fmla="*/ 2147483647 w 48"/>
              <a:gd name="T13" fmla="*/ 2147483647 h 94"/>
              <a:gd name="T14" fmla="*/ 2147483647 w 48"/>
              <a:gd name="T15" fmla="*/ 2147483647 h 94"/>
              <a:gd name="T16" fmla="*/ 2147483647 w 48"/>
              <a:gd name="T17" fmla="*/ 2147483647 h 94"/>
              <a:gd name="T18" fmla="*/ 2147483647 w 48"/>
              <a:gd name="T19" fmla="*/ 2147483647 h 94"/>
              <a:gd name="T20" fmla="*/ 2147483647 w 48"/>
              <a:gd name="T21" fmla="*/ 2147483647 h 94"/>
              <a:gd name="T22" fmla="*/ 2147483647 w 48"/>
              <a:gd name="T23" fmla="*/ 2147483647 h 94"/>
              <a:gd name="T24" fmla="*/ 2147483647 w 48"/>
              <a:gd name="T25" fmla="*/ 2147483647 h 94"/>
              <a:gd name="T26" fmla="*/ 2147483647 w 48"/>
              <a:gd name="T27" fmla="*/ 2147483647 h 94"/>
              <a:gd name="T28" fmla="*/ 0 w 48"/>
              <a:gd name="T29" fmla="*/ 2147483647 h 94"/>
              <a:gd name="T30" fmla="*/ 2147483647 w 48"/>
              <a:gd name="T31" fmla="*/ 2147483647 h 94"/>
              <a:gd name="T32" fmla="*/ 2147483647 w 48"/>
              <a:gd name="T33" fmla="*/ 2147483647 h 94"/>
              <a:gd name="T34" fmla="*/ 2147483647 w 48"/>
              <a:gd name="T35" fmla="*/ 2147483647 h 94"/>
              <a:gd name="T36" fmla="*/ 2147483647 w 48"/>
              <a:gd name="T37" fmla="*/ 2147483647 h 94"/>
              <a:gd name="T38" fmla="*/ 2147483647 w 48"/>
              <a:gd name="T39" fmla="*/ 2147483647 h 94"/>
              <a:gd name="T40" fmla="*/ 2147483647 w 48"/>
              <a:gd name="T41" fmla="*/ 2147483647 h 94"/>
              <a:gd name="T42" fmla="*/ 2147483647 w 48"/>
              <a:gd name="T43" fmla="*/ 2147483647 h 94"/>
              <a:gd name="T44" fmla="*/ 2147483647 w 48"/>
              <a:gd name="T45" fmla="*/ 2147483647 h 94"/>
              <a:gd name="T46" fmla="*/ 2147483647 w 48"/>
              <a:gd name="T47" fmla="*/ 2147483647 h 94"/>
              <a:gd name="T48" fmla="*/ 2147483647 w 48"/>
              <a:gd name="T49" fmla="*/ 2147483647 h 94"/>
              <a:gd name="T50" fmla="*/ 2147483647 w 48"/>
              <a:gd name="T51" fmla="*/ 2147483647 h 94"/>
              <a:gd name="T52" fmla="*/ 2147483647 w 48"/>
              <a:gd name="T53" fmla="*/ 2147483647 h 94"/>
              <a:gd name="T54" fmla="*/ 2147483647 w 48"/>
              <a:gd name="T55" fmla="*/ 2147483647 h 94"/>
              <a:gd name="T56" fmla="*/ 2147483647 w 48"/>
              <a:gd name="T57" fmla="*/ 2147483647 h 94"/>
              <a:gd name="T58" fmla="*/ 2147483647 w 48"/>
              <a:gd name="T59" fmla="*/ 2147483647 h 94"/>
              <a:gd name="T60" fmla="*/ 2147483647 w 48"/>
              <a:gd name="T61" fmla="*/ 2147483647 h 94"/>
              <a:gd name="T62" fmla="*/ 2147483647 w 48"/>
              <a:gd name="T63" fmla="*/ 2147483647 h 94"/>
              <a:gd name="T64" fmla="*/ 2147483647 w 48"/>
              <a:gd name="T65" fmla="*/ 2147483647 h 94"/>
              <a:gd name="T66" fmla="*/ 2147483647 w 48"/>
              <a:gd name="T67" fmla="*/ 2147483647 h 94"/>
              <a:gd name="T68" fmla="*/ 2147483647 w 48"/>
              <a:gd name="T69" fmla="*/ 2147483647 h 94"/>
              <a:gd name="T70" fmla="*/ 2147483647 w 48"/>
              <a:gd name="T71" fmla="*/ 2147483647 h 94"/>
              <a:gd name="T72" fmla="*/ 2147483647 w 48"/>
              <a:gd name="T73" fmla="*/ 2147483647 h 94"/>
              <a:gd name="T74" fmla="*/ 2147483647 w 48"/>
              <a:gd name="T75" fmla="*/ 2147483647 h 94"/>
              <a:gd name="T76" fmla="*/ 2147483647 w 48"/>
              <a:gd name="T77" fmla="*/ 2147483647 h 94"/>
              <a:gd name="T78" fmla="*/ 2147483647 w 48"/>
              <a:gd name="T79" fmla="*/ 2147483647 h 94"/>
              <a:gd name="T80" fmla="*/ 2147483647 w 48"/>
              <a:gd name="T81" fmla="*/ 2147483647 h 94"/>
              <a:gd name="T82" fmla="*/ 2147483647 w 48"/>
              <a:gd name="T83" fmla="*/ 2147483647 h 94"/>
              <a:gd name="T84" fmla="*/ 2147483647 w 48"/>
              <a:gd name="T85" fmla="*/ 2147483647 h 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8"/>
              <a:gd name="T130" fmla="*/ 0 h 94"/>
              <a:gd name="T131" fmla="*/ 48 w 48"/>
              <a:gd name="T132" fmla="*/ 94 h 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8" h="94">
                <a:moveTo>
                  <a:pt x="29" y="0"/>
                </a:moveTo>
                <a:lnTo>
                  <a:pt x="27" y="1"/>
                </a:lnTo>
                <a:lnTo>
                  <a:pt x="26" y="4"/>
                </a:lnTo>
                <a:lnTo>
                  <a:pt x="25" y="6"/>
                </a:lnTo>
                <a:lnTo>
                  <a:pt x="25" y="8"/>
                </a:lnTo>
                <a:lnTo>
                  <a:pt x="23" y="10"/>
                </a:lnTo>
                <a:lnTo>
                  <a:pt x="23" y="11"/>
                </a:lnTo>
                <a:lnTo>
                  <a:pt x="22" y="13"/>
                </a:lnTo>
                <a:lnTo>
                  <a:pt x="22" y="14"/>
                </a:lnTo>
                <a:lnTo>
                  <a:pt x="20" y="17"/>
                </a:lnTo>
                <a:lnTo>
                  <a:pt x="19" y="18"/>
                </a:lnTo>
                <a:lnTo>
                  <a:pt x="16" y="26"/>
                </a:lnTo>
                <a:lnTo>
                  <a:pt x="16" y="28"/>
                </a:lnTo>
                <a:lnTo>
                  <a:pt x="16" y="29"/>
                </a:lnTo>
                <a:lnTo>
                  <a:pt x="16" y="31"/>
                </a:lnTo>
                <a:lnTo>
                  <a:pt x="15" y="31"/>
                </a:lnTo>
                <a:lnTo>
                  <a:pt x="15" y="32"/>
                </a:lnTo>
                <a:lnTo>
                  <a:pt x="14" y="33"/>
                </a:lnTo>
                <a:lnTo>
                  <a:pt x="12" y="33"/>
                </a:lnTo>
                <a:lnTo>
                  <a:pt x="11" y="35"/>
                </a:lnTo>
                <a:lnTo>
                  <a:pt x="11" y="36"/>
                </a:lnTo>
                <a:lnTo>
                  <a:pt x="9" y="36"/>
                </a:lnTo>
                <a:lnTo>
                  <a:pt x="8" y="36"/>
                </a:lnTo>
                <a:lnTo>
                  <a:pt x="7" y="35"/>
                </a:lnTo>
                <a:lnTo>
                  <a:pt x="5" y="33"/>
                </a:lnTo>
                <a:lnTo>
                  <a:pt x="5" y="32"/>
                </a:lnTo>
                <a:lnTo>
                  <a:pt x="4" y="32"/>
                </a:lnTo>
                <a:lnTo>
                  <a:pt x="2" y="31"/>
                </a:lnTo>
                <a:lnTo>
                  <a:pt x="1" y="26"/>
                </a:lnTo>
                <a:lnTo>
                  <a:pt x="0" y="26"/>
                </a:lnTo>
                <a:lnTo>
                  <a:pt x="1" y="25"/>
                </a:lnTo>
                <a:lnTo>
                  <a:pt x="1" y="24"/>
                </a:lnTo>
                <a:lnTo>
                  <a:pt x="1" y="22"/>
                </a:lnTo>
                <a:lnTo>
                  <a:pt x="1" y="21"/>
                </a:lnTo>
                <a:lnTo>
                  <a:pt x="1" y="19"/>
                </a:lnTo>
                <a:lnTo>
                  <a:pt x="1" y="18"/>
                </a:lnTo>
                <a:lnTo>
                  <a:pt x="2" y="18"/>
                </a:lnTo>
                <a:lnTo>
                  <a:pt x="2" y="17"/>
                </a:lnTo>
                <a:lnTo>
                  <a:pt x="4" y="17"/>
                </a:lnTo>
                <a:lnTo>
                  <a:pt x="4" y="18"/>
                </a:lnTo>
                <a:lnTo>
                  <a:pt x="5" y="18"/>
                </a:lnTo>
                <a:lnTo>
                  <a:pt x="7" y="19"/>
                </a:lnTo>
                <a:lnTo>
                  <a:pt x="7" y="21"/>
                </a:lnTo>
                <a:lnTo>
                  <a:pt x="8" y="22"/>
                </a:lnTo>
                <a:lnTo>
                  <a:pt x="9" y="22"/>
                </a:lnTo>
                <a:lnTo>
                  <a:pt x="9" y="24"/>
                </a:lnTo>
                <a:lnTo>
                  <a:pt x="11" y="24"/>
                </a:lnTo>
                <a:lnTo>
                  <a:pt x="12" y="24"/>
                </a:lnTo>
                <a:lnTo>
                  <a:pt x="14" y="24"/>
                </a:lnTo>
                <a:lnTo>
                  <a:pt x="15" y="24"/>
                </a:lnTo>
                <a:lnTo>
                  <a:pt x="16" y="22"/>
                </a:lnTo>
                <a:lnTo>
                  <a:pt x="29" y="0"/>
                </a:lnTo>
                <a:close/>
                <a:moveTo>
                  <a:pt x="18" y="43"/>
                </a:moveTo>
                <a:lnTo>
                  <a:pt x="30" y="62"/>
                </a:lnTo>
                <a:lnTo>
                  <a:pt x="30" y="64"/>
                </a:lnTo>
                <a:lnTo>
                  <a:pt x="32" y="65"/>
                </a:lnTo>
                <a:lnTo>
                  <a:pt x="33" y="67"/>
                </a:lnTo>
                <a:lnTo>
                  <a:pt x="34" y="69"/>
                </a:lnTo>
                <a:lnTo>
                  <a:pt x="37" y="73"/>
                </a:lnTo>
                <a:lnTo>
                  <a:pt x="39" y="75"/>
                </a:lnTo>
                <a:lnTo>
                  <a:pt x="40" y="76"/>
                </a:lnTo>
                <a:lnTo>
                  <a:pt x="41" y="79"/>
                </a:lnTo>
                <a:lnTo>
                  <a:pt x="43" y="80"/>
                </a:lnTo>
                <a:lnTo>
                  <a:pt x="43" y="82"/>
                </a:lnTo>
                <a:lnTo>
                  <a:pt x="44" y="83"/>
                </a:lnTo>
                <a:lnTo>
                  <a:pt x="44" y="85"/>
                </a:lnTo>
                <a:lnTo>
                  <a:pt x="45" y="87"/>
                </a:lnTo>
                <a:lnTo>
                  <a:pt x="47" y="90"/>
                </a:lnTo>
                <a:lnTo>
                  <a:pt x="48" y="91"/>
                </a:lnTo>
                <a:lnTo>
                  <a:pt x="48" y="93"/>
                </a:lnTo>
                <a:lnTo>
                  <a:pt x="48" y="94"/>
                </a:lnTo>
                <a:lnTo>
                  <a:pt x="41" y="94"/>
                </a:lnTo>
                <a:lnTo>
                  <a:pt x="40" y="93"/>
                </a:lnTo>
                <a:lnTo>
                  <a:pt x="40" y="91"/>
                </a:lnTo>
                <a:lnTo>
                  <a:pt x="39" y="90"/>
                </a:lnTo>
                <a:lnTo>
                  <a:pt x="37" y="89"/>
                </a:lnTo>
                <a:lnTo>
                  <a:pt x="36" y="87"/>
                </a:lnTo>
                <a:lnTo>
                  <a:pt x="36" y="86"/>
                </a:lnTo>
                <a:lnTo>
                  <a:pt x="33" y="82"/>
                </a:lnTo>
                <a:lnTo>
                  <a:pt x="32" y="80"/>
                </a:lnTo>
                <a:lnTo>
                  <a:pt x="30" y="79"/>
                </a:lnTo>
                <a:lnTo>
                  <a:pt x="22" y="54"/>
                </a:lnTo>
                <a:lnTo>
                  <a:pt x="20" y="54"/>
                </a:lnTo>
                <a:lnTo>
                  <a:pt x="20" y="53"/>
                </a:lnTo>
                <a:lnTo>
                  <a:pt x="19" y="51"/>
                </a:lnTo>
                <a:lnTo>
                  <a:pt x="19" y="50"/>
                </a:lnTo>
                <a:lnTo>
                  <a:pt x="19" y="49"/>
                </a:lnTo>
                <a:lnTo>
                  <a:pt x="19" y="46"/>
                </a:lnTo>
                <a:lnTo>
                  <a:pt x="18" y="44"/>
                </a:lnTo>
                <a:lnTo>
                  <a:pt x="18" y="43"/>
                </a:lnTo>
                <a:close/>
              </a:path>
            </a:pathLst>
          </a:custGeom>
          <a:solidFill>
            <a:srgbClr val="004264"/>
          </a:solidFill>
          <a:ln w="9525">
            <a:noFill/>
            <a:round/>
            <a:headEnd/>
            <a:tailEnd/>
          </a:ln>
        </p:spPr>
        <p:txBody>
          <a:bodyPr/>
          <a:lstStyle/>
          <a:p>
            <a:endParaRPr lang="en-US">
              <a:latin typeface="Arial" pitchFamily="34" charset="0"/>
              <a:cs typeface="Arial" pitchFamily="34" charset="0"/>
            </a:endParaRPr>
          </a:p>
        </p:txBody>
      </p:sp>
      <p:sp>
        <p:nvSpPr>
          <p:cNvPr id="66657" name="Freeform 95"/>
          <p:cNvSpPr>
            <a:spLocks/>
          </p:cNvSpPr>
          <p:nvPr/>
        </p:nvSpPr>
        <p:spPr bwMode="auto">
          <a:xfrm>
            <a:off x="2686052" y="4852730"/>
            <a:ext cx="112713" cy="213718"/>
          </a:xfrm>
          <a:custGeom>
            <a:avLst/>
            <a:gdLst>
              <a:gd name="T0" fmla="*/ 2147483647 w 63"/>
              <a:gd name="T1" fmla="*/ 0 h 96"/>
              <a:gd name="T2" fmla="*/ 0 w 63"/>
              <a:gd name="T3" fmla="*/ 2147483647 h 96"/>
              <a:gd name="T4" fmla="*/ 0 w 63"/>
              <a:gd name="T5" fmla="*/ 2147483647 h 96"/>
              <a:gd name="T6" fmla="*/ 2147483647 w 63"/>
              <a:gd name="T7" fmla="*/ 2147483647 h 96"/>
              <a:gd name="T8" fmla="*/ 2147483647 w 63"/>
              <a:gd name="T9" fmla="*/ 2147483647 h 96"/>
              <a:gd name="T10" fmla="*/ 2147483647 w 63"/>
              <a:gd name="T11" fmla="*/ 2147483647 h 96"/>
              <a:gd name="T12" fmla="*/ 2147483647 w 63"/>
              <a:gd name="T13" fmla="*/ 2147483647 h 96"/>
              <a:gd name="T14" fmla="*/ 2147483647 w 63"/>
              <a:gd name="T15" fmla="*/ 2147483647 h 96"/>
              <a:gd name="T16" fmla="*/ 2147483647 w 63"/>
              <a:gd name="T17" fmla="*/ 2147483647 h 96"/>
              <a:gd name="T18" fmla="*/ 2147483647 w 63"/>
              <a:gd name="T19" fmla="*/ 2147483647 h 96"/>
              <a:gd name="T20" fmla="*/ 2147483647 w 63"/>
              <a:gd name="T21" fmla="*/ 2147483647 h 96"/>
              <a:gd name="T22" fmla="*/ 2147483647 w 63"/>
              <a:gd name="T23" fmla="*/ 2147483647 h 96"/>
              <a:gd name="T24" fmla="*/ 2147483647 w 63"/>
              <a:gd name="T25" fmla="*/ 2147483647 h 96"/>
              <a:gd name="T26" fmla="*/ 2147483647 w 63"/>
              <a:gd name="T27" fmla="*/ 2147483647 h 96"/>
              <a:gd name="T28" fmla="*/ 2147483647 w 63"/>
              <a:gd name="T29" fmla="*/ 2147483647 h 96"/>
              <a:gd name="T30" fmla="*/ 2147483647 w 63"/>
              <a:gd name="T31" fmla="*/ 2147483647 h 96"/>
              <a:gd name="T32" fmla="*/ 2147483647 w 63"/>
              <a:gd name="T33" fmla="*/ 2147483647 h 96"/>
              <a:gd name="T34" fmla="*/ 2147483647 w 63"/>
              <a:gd name="T35" fmla="*/ 2147483647 h 96"/>
              <a:gd name="T36" fmla="*/ 2147483647 w 63"/>
              <a:gd name="T37" fmla="*/ 2147483647 h 96"/>
              <a:gd name="T38" fmla="*/ 2147483647 w 63"/>
              <a:gd name="T39" fmla="*/ 2147483647 h 96"/>
              <a:gd name="T40" fmla="*/ 2147483647 w 63"/>
              <a:gd name="T41" fmla="*/ 2147483647 h 96"/>
              <a:gd name="T42" fmla="*/ 2147483647 w 63"/>
              <a:gd name="T43" fmla="*/ 2147483647 h 96"/>
              <a:gd name="T44" fmla="*/ 2147483647 w 63"/>
              <a:gd name="T45" fmla="*/ 0 h 9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3"/>
              <a:gd name="T70" fmla="*/ 0 h 96"/>
              <a:gd name="T71" fmla="*/ 63 w 63"/>
              <a:gd name="T72" fmla="*/ 96 h 9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3" h="96">
                <a:moveTo>
                  <a:pt x="7" y="0"/>
                </a:moveTo>
                <a:lnTo>
                  <a:pt x="0" y="69"/>
                </a:lnTo>
                <a:lnTo>
                  <a:pt x="0" y="70"/>
                </a:lnTo>
                <a:lnTo>
                  <a:pt x="2" y="70"/>
                </a:lnTo>
                <a:lnTo>
                  <a:pt x="3" y="72"/>
                </a:lnTo>
                <a:lnTo>
                  <a:pt x="4" y="73"/>
                </a:lnTo>
                <a:lnTo>
                  <a:pt x="6" y="73"/>
                </a:lnTo>
                <a:lnTo>
                  <a:pt x="7" y="74"/>
                </a:lnTo>
                <a:lnTo>
                  <a:pt x="8" y="76"/>
                </a:lnTo>
                <a:lnTo>
                  <a:pt x="10" y="76"/>
                </a:lnTo>
                <a:lnTo>
                  <a:pt x="11" y="77"/>
                </a:lnTo>
                <a:lnTo>
                  <a:pt x="13" y="77"/>
                </a:lnTo>
                <a:lnTo>
                  <a:pt x="14" y="78"/>
                </a:lnTo>
                <a:lnTo>
                  <a:pt x="15" y="78"/>
                </a:lnTo>
                <a:lnTo>
                  <a:pt x="18" y="80"/>
                </a:lnTo>
                <a:lnTo>
                  <a:pt x="21" y="81"/>
                </a:lnTo>
                <a:lnTo>
                  <a:pt x="53" y="96"/>
                </a:lnTo>
                <a:lnTo>
                  <a:pt x="63" y="15"/>
                </a:lnTo>
                <a:lnTo>
                  <a:pt x="7" y="0"/>
                </a:lnTo>
                <a:close/>
              </a:path>
            </a:pathLst>
          </a:custGeom>
          <a:solidFill>
            <a:srgbClr val="007CC3"/>
          </a:solidFill>
          <a:ln w="9525">
            <a:noFill/>
            <a:round/>
            <a:headEnd/>
            <a:tailEnd/>
          </a:ln>
        </p:spPr>
        <p:txBody>
          <a:bodyPr/>
          <a:lstStyle/>
          <a:p>
            <a:endParaRPr lang="en-US">
              <a:latin typeface="Arial" pitchFamily="34" charset="0"/>
              <a:cs typeface="Arial" pitchFamily="34" charset="0"/>
            </a:endParaRPr>
          </a:p>
        </p:txBody>
      </p:sp>
      <p:sp>
        <p:nvSpPr>
          <p:cNvPr id="66658" name="Freeform 96"/>
          <p:cNvSpPr>
            <a:spLocks noEditPoints="1"/>
          </p:cNvSpPr>
          <p:nvPr/>
        </p:nvSpPr>
        <p:spPr bwMode="auto">
          <a:xfrm>
            <a:off x="2749550" y="4952185"/>
            <a:ext cx="14288" cy="10579"/>
          </a:xfrm>
          <a:custGeom>
            <a:avLst/>
            <a:gdLst>
              <a:gd name="T0" fmla="*/ 2147483647 w 8"/>
              <a:gd name="T1" fmla="*/ 2147483647 h 5"/>
              <a:gd name="T2" fmla="*/ 2147483647 w 8"/>
              <a:gd name="T3" fmla="*/ 2147483647 h 5"/>
              <a:gd name="T4" fmla="*/ 2147483647 w 8"/>
              <a:gd name="T5" fmla="*/ 2147483647 h 5"/>
              <a:gd name="T6" fmla="*/ 2147483647 w 8"/>
              <a:gd name="T7" fmla="*/ 2147483647 h 5"/>
              <a:gd name="T8" fmla="*/ 2147483647 w 8"/>
              <a:gd name="T9" fmla="*/ 2147483647 h 5"/>
              <a:gd name="T10" fmla="*/ 2147483647 w 8"/>
              <a:gd name="T11" fmla="*/ 2147483647 h 5"/>
              <a:gd name="T12" fmla="*/ 2147483647 w 8"/>
              <a:gd name="T13" fmla="*/ 2147483647 h 5"/>
              <a:gd name="T14" fmla="*/ 2147483647 w 8"/>
              <a:gd name="T15" fmla="*/ 2147483647 h 5"/>
              <a:gd name="T16" fmla="*/ 2147483647 w 8"/>
              <a:gd name="T17" fmla="*/ 2147483647 h 5"/>
              <a:gd name="T18" fmla="*/ 2147483647 w 8"/>
              <a:gd name="T19" fmla="*/ 2147483647 h 5"/>
              <a:gd name="T20" fmla="*/ 2147483647 w 8"/>
              <a:gd name="T21" fmla="*/ 2147483647 h 5"/>
              <a:gd name="T22" fmla="*/ 2147483647 w 8"/>
              <a:gd name="T23" fmla="*/ 2147483647 h 5"/>
              <a:gd name="T24" fmla="*/ 2147483647 w 8"/>
              <a:gd name="T25" fmla="*/ 2147483647 h 5"/>
              <a:gd name="T26" fmla="*/ 2147483647 w 8"/>
              <a:gd name="T27" fmla="*/ 2147483647 h 5"/>
              <a:gd name="T28" fmla="*/ 2147483647 w 8"/>
              <a:gd name="T29" fmla="*/ 2147483647 h 5"/>
              <a:gd name="T30" fmla="*/ 2147483647 w 8"/>
              <a:gd name="T31" fmla="*/ 2147483647 h 5"/>
              <a:gd name="T32" fmla="*/ 2147483647 w 8"/>
              <a:gd name="T33" fmla="*/ 2147483647 h 5"/>
              <a:gd name="T34" fmla="*/ 2147483647 w 8"/>
              <a:gd name="T35" fmla="*/ 2147483647 h 5"/>
              <a:gd name="T36" fmla="*/ 2147483647 w 8"/>
              <a:gd name="T37" fmla="*/ 2147483647 h 5"/>
              <a:gd name="T38" fmla="*/ 0 w 8"/>
              <a:gd name="T39" fmla="*/ 2147483647 h 5"/>
              <a:gd name="T40" fmla="*/ 0 w 8"/>
              <a:gd name="T41" fmla="*/ 2147483647 h 5"/>
              <a:gd name="T42" fmla="*/ 0 w 8"/>
              <a:gd name="T43" fmla="*/ 2147483647 h 5"/>
              <a:gd name="T44" fmla="*/ 0 w 8"/>
              <a:gd name="T45" fmla="*/ 2147483647 h 5"/>
              <a:gd name="T46" fmla="*/ 0 w 8"/>
              <a:gd name="T47" fmla="*/ 0 h 5"/>
              <a:gd name="T48" fmla="*/ 2147483647 w 8"/>
              <a:gd name="T49" fmla="*/ 0 h 5"/>
              <a:gd name="T50" fmla="*/ 2147483647 w 8"/>
              <a:gd name="T51" fmla="*/ 2147483647 h 5"/>
              <a:gd name="T52" fmla="*/ 2147483647 w 8"/>
              <a:gd name="T53" fmla="*/ 2147483647 h 5"/>
              <a:gd name="T54" fmla="*/ 2147483647 w 8"/>
              <a:gd name="T55" fmla="*/ 2147483647 h 5"/>
              <a:gd name="T56" fmla="*/ 2147483647 w 8"/>
              <a:gd name="T57" fmla="*/ 2147483647 h 5"/>
              <a:gd name="T58" fmla="*/ 2147483647 w 8"/>
              <a:gd name="T59" fmla="*/ 2147483647 h 5"/>
              <a:gd name="T60" fmla="*/ 2147483647 w 8"/>
              <a:gd name="T61" fmla="*/ 2147483647 h 5"/>
              <a:gd name="T62" fmla="*/ 2147483647 w 8"/>
              <a:gd name="T63" fmla="*/ 2147483647 h 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
              <a:gd name="T97" fmla="*/ 0 h 5"/>
              <a:gd name="T98" fmla="*/ 8 w 8"/>
              <a:gd name="T99" fmla="*/ 5 h 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 h="5">
                <a:moveTo>
                  <a:pt x="3" y="3"/>
                </a:moveTo>
                <a:lnTo>
                  <a:pt x="3" y="3"/>
                </a:lnTo>
                <a:lnTo>
                  <a:pt x="4" y="3"/>
                </a:lnTo>
                <a:lnTo>
                  <a:pt x="3" y="4"/>
                </a:lnTo>
                <a:lnTo>
                  <a:pt x="1" y="4"/>
                </a:lnTo>
                <a:lnTo>
                  <a:pt x="1" y="3"/>
                </a:lnTo>
                <a:lnTo>
                  <a:pt x="3" y="3"/>
                </a:lnTo>
                <a:close/>
                <a:moveTo>
                  <a:pt x="5" y="3"/>
                </a:moveTo>
                <a:lnTo>
                  <a:pt x="7" y="3"/>
                </a:lnTo>
                <a:lnTo>
                  <a:pt x="7" y="4"/>
                </a:lnTo>
                <a:lnTo>
                  <a:pt x="7" y="5"/>
                </a:lnTo>
                <a:lnTo>
                  <a:pt x="5" y="5"/>
                </a:lnTo>
                <a:lnTo>
                  <a:pt x="4" y="4"/>
                </a:lnTo>
                <a:lnTo>
                  <a:pt x="5" y="3"/>
                </a:lnTo>
                <a:close/>
                <a:moveTo>
                  <a:pt x="1" y="1"/>
                </a:moveTo>
                <a:lnTo>
                  <a:pt x="0" y="3"/>
                </a:lnTo>
                <a:lnTo>
                  <a:pt x="0" y="0"/>
                </a:lnTo>
                <a:lnTo>
                  <a:pt x="1" y="0"/>
                </a:lnTo>
                <a:lnTo>
                  <a:pt x="8" y="3"/>
                </a:lnTo>
                <a:lnTo>
                  <a:pt x="8" y="5"/>
                </a:lnTo>
                <a:lnTo>
                  <a:pt x="7" y="5"/>
                </a:lnTo>
                <a:lnTo>
                  <a:pt x="8" y="3"/>
                </a:lnTo>
                <a:lnTo>
                  <a:pt x="1" y="1"/>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659" name="Freeform 97"/>
          <p:cNvSpPr>
            <a:spLocks/>
          </p:cNvSpPr>
          <p:nvPr/>
        </p:nvSpPr>
        <p:spPr bwMode="auto">
          <a:xfrm>
            <a:off x="2751138" y="4958531"/>
            <a:ext cx="4762" cy="2117"/>
          </a:xfrm>
          <a:custGeom>
            <a:avLst/>
            <a:gdLst>
              <a:gd name="T0" fmla="*/ 2147483647 w 3"/>
              <a:gd name="T1" fmla="*/ 0 h 1"/>
              <a:gd name="T2" fmla="*/ 2147483647 w 3"/>
              <a:gd name="T3" fmla="*/ 0 h 1"/>
              <a:gd name="T4" fmla="*/ 2147483647 w 3"/>
              <a:gd name="T5" fmla="*/ 0 h 1"/>
              <a:gd name="T6" fmla="*/ 2147483647 w 3"/>
              <a:gd name="T7" fmla="*/ 0 h 1"/>
              <a:gd name="T8" fmla="*/ 2147483647 w 3"/>
              <a:gd name="T9" fmla="*/ 0 h 1"/>
              <a:gd name="T10" fmla="*/ 2147483647 w 3"/>
              <a:gd name="T11" fmla="*/ 0 h 1"/>
              <a:gd name="T12" fmla="*/ 2147483647 w 3"/>
              <a:gd name="T13" fmla="*/ 2147483647 h 1"/>
              <a:gd name="T14" fmla="*/ 2147483647 w 3"/>
              <a:gd name="T15" fmla="*/ 2147483647 h 1"/>
              <a:gd name="T16" fmla="*/ 2147483647 w 3"/>
              <a:gd name="T17" fmla="*/ 2147483647 h 1"/>
              <a:gd name="T18" fmla="*/ 2147483647 w 3"/>
              <a:gd name="T19" fmla="*/ 2147483647 h 1"/>
              <a:gd name="T20" fmla="*/ 0 w 3"/>
              <a:gd name="T21" fmla="*/ 0 h 1"/>
              <a:gd name="T22" fmla="*/ 2147483647 w 3"/>
              <a:gd name="T23" fmla="*/ 0 h 1"/>
              <a:gd name="T24" fmla="*/ 2147483647 w 3"/>
              <a:gd name="T25" fmla="*/ 0 h 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1"/>
              <a:gd name="T41" fmla="*/ 3 w 3"/>
              <a:gd name="T42" fmla="*/ 1 h 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1">
                <a:moveTo>
                  <a:pt x="2" y="0"/>
                </a:moveTo>
                <a:lnTo>
                  <a:pt x="2" y="0"/>
                </a:lnTo>
                <a:lnTo>
                  <a:pt x="3" y="0"/>
                </a:lnTo>
                <a:lnTo>
                  <a:pt x="2" y="1"/>
                </a:lnTo>
                <a:lnTo>
                  <a:pt x="0" y="0"/>
                </a:lnTo>
                <a:lnTo>
                  <a:pt x="2"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60" name="Freeform 98"/>
          <p:cNvSpPr>
            <a:spLocks/>
          </p:cNvSpPr>
          <p:nvPr/>
        </p:nvSpPr>
        <p:spPr bwMode="auto">
          <a:xfrm>
            <a:off x="2757490" y="4958531"/>
            <a:ext cx="3175" cy="2117"/>
          </a:xfrm>
          <a:custGeom>
            <a:avLst/>
            <a:gdLst>
              <a:gd name="T0" fmla="*/ 0 w 2"/>
              <a:gd name="T1" fmla="*/ 0 h 1"/>
              <a:gd name="T2" fmla="*/ 2147483647 w 2"/>
              <a:gd name="T3" fmla="*/ 0 h 1"/>
              <a:gd name="T4" fmla="*/ 2147483647 w 2"/>
              <a:gd name="T5" fmla="*/ 2147483647 h 1"/>
              <a:gd name="T6" fmla="*/ 0 w 2"/>
              <a:gd name="T7" fmla="*/ 2147483647 h 1"/>
              <a:gd name="T8" fmla="*/ 0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2" y="0"/>
                </a:lnTo>
                <a:lnTo>
                  <a:pt x="2" y="1"/>
                </a:lnTo>
                <a:lnTo>
                  <a:pt x="0" y="1"/>
                </a:lnTo>
                <a:lnTo>
                  <a:pt x="0"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61" name="Freeform 99"/>
          <p:cNvSpPr>
            <a:spLocks/>
          </p:cNvSpPr>
          <p:nvPr/>
        </p:nvSpPr>
        <p:spPr bwMode="auto">
          <a:xfrm>
            <a:off x="2749550" y="4952185"/>
            <a:ext cx="14288" cy="10579"/>
          </a:xfrm>
          <a:custGeom>
            <a:avLst/>
            <a:gdLst>
              <a:gd name="T0" fmla="*/ 2147483647 w 8"/>
              <a:gd name="T1" fmla="*/ 2147483647 h 5"/>
              <a:gd name="T2" fmla="*/ 0 w 8"/>
              <a:gd name="T3" fmla="*/ 2147483647 h 5"/>
              <a:gd name="T4" fmla="*/ 0 w 8"/>
              <a:gd name="T5" fmla="*/ 2147483647 h 5"/>
              <a:gd name="T6" fmla="*/ 0 w 8"/>
              <a:gd name="T7" fmla="*/ 2147483647 h 5"/>
              <a:gd name="T8" fmla="*/ 0 w 8"/>
              <a:gd name="T9" fmla="*/ 2147483647 h 5"/>
              <a:gd name="T10" fmla="*/ 0 w 8"/>
              <a:gd name="T11" fmla="*/ 0 h 5"/>
              <a:gd name="T12" fmla="*/ 2147483647 w 8"/>
              <a:gd name="T13" fmla="*/ 0 h 5"/>
              <a:gd name="T14" fmla="*/ 2147483647 w 8"/>
              <a:gd name="T15" fmla="*/ 2147483647 h 5"/>
              <a:gd name="T16" fmla="*/ 2147483647 w 8"/>
              <a:gd name="T17" fmla="*/ 2147483647 h 5"/>
              <a:gd name="T18" fmla="*/ 2147483647 w 8"/>
              <a:gd name="T19" fmla="*/ 2147483647 h 5"/>
              <a:gd name="T20" fmla="*/ 2147483647 w 8"/>
              <a:gd name="T21" fmla="*/ 2147483647 h 5"/>
              <a:gd name="T22" fmla="*/ 2147483647 w 8"/>
              <a:gd name="T23" fmla="*/ 2147483647 h 5"/>
              <a:gd name="T24" fmla="*/ 2147483647 w 8"/>
              <a:gd name="T25" fmla="*/ 2147483647 h 5"/>
              <a:gd name="T26" fmla="*/ 2147483647 w 8"/>
              <a:gd name="T27" fmla="*/ 2147483647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5"/>
              <a:gd name="T44" fmla="*/ 8 w 8"/>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5">
                <a:moveTo>
                  <a:pt x="1" y="1"/>
                </a:moveTo>
                <a:lnTo>
                  <a:pt x="0" y="3"/>
                </a:lnTo>
                <a:lnTo>
                  <a:pt x="0" y="0"/>
                </a:lnTo>
                <a:lnTo>
                  <a:pt x="1" y="0"/>
                </a:lnTo>
                <a:lnTo>
                  <a:pt x="8" y="3"/>
                </a:lnTo>
                <a:lnTo>
                  <a:pt x="8" y="5"/>
                </a:lnTo>
                <a:lnTo>
                  <a:pt x="7" y="5"/>
                </a:lnTo>
                <a:lnTo>
                  <a:pt x="8" y="3"/>
                </a:lnTo>
                <a:lnTo>
                  <a:pt x="1" y="1"/>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62" name="Freeform 100"/>
          <p:cNvSpPr>
            <a:spLocks noEditPoints="1"/>
          </p:cNvSpPr>
          <p:nvPr/>
        </p:nvSpPr>
        <p:spPr bwMode="auto">
          <a:xfrm>
            <a:off x="2767015" y="4958531"/>
            <a:ext cx="14287" cy="10581"/>
          </a:xfrm>
          <a:custGeom>
            <a:avLst/>
            <a:gdLst>
              <a:gd name="T0" fmla="*/ 2147483647 w 8"/>
              <a:gd name="T1" fmla="*/ 2147483647 h 5"/>
              <a:gd name="T2" fmla="*/ 2147483647 w 8"/>
              <a:gd name="T3" fmla="*/ 2147483647 h 5"/>
              <a:gd name="T4" fmla="*/ 2147483647 w 8"/>
              <a:gd name="T5" fmla="*/ 2147483647 h 5"/>
              <a:gd name="T6" fmla="*/ 2147483647 w 8"/>
              <a:gd name="T7" fmla="*/ 2147483647 h 5"/>
              <a:gd name="T8" fmla="*/ 2147483647 w 8"/>
              <a:gd name="T9" fmla="*/ 2147483647 h 5"/>
              <a:gd name="T10" fmla="*/ 2147483647 w 8"/>
              <a:gd name="T11" fmla="*/ 2147483647 h 5"/>
              <a:gd name="T12" fmla="*/ 2147483647 w 8"/>
              <a:gd name="T13" fmla="*/ 2147483647 h 5"/>
              <a:gd name="T14" fmla="*/ 2147483647 w 8"/>
              <a:gd name="T15" fmla="*/ 2147483647 h 5"/>
              <a:gd name="T16" fmla="*/ 2147483647 w 8"/>
              <a:gd name="T17" fmla="*/ 2147483647 h 5"/>
              <a:gd name="T18" fmla="*/ 2147483647 w 8"/>
              <a:gd name="T19" fmla="*/ 2147483647 h 5"/>
              <a:gd name="T20" fmla="*/ 2147483647 w 8"/>
              <a:gd name="T21" fmla="*/ 2147483647 h 5"/>
              <a:gd name="T22" fmla="*/ 2147483647 w 8"/>
              <a:gd name="T23" fmla="*/ 2147483647 h 5"/>
              <a:gd name="T24" fmla="*/ 2147483647 w 8"/>
              <a:gd name="T25" fmla="*/ 2147483647 h 5"/>
              <a:gd name="T26" fmla="*/ 2147483647 w 8"/>
              <a:gd name="T27" fmla="*/ 2147483647 h 5"/>
              <a:gd name="T28" fmla="*/ 2147483647 w 8"/>
              <a:gd name="T29" fmla="*/ 2147483647 h 5"/>
              <a:gd name="T30" fmla="*/ 2147483647 w 8"/>
              <a:gd name="T31" fmla="*/ 2147483647 h 5"/>
              <a:gd name="T32" fmla="*/ 2147483647 w 8"/>
              <a:gd name="T33" fmla="*/ 2147483647 h 5"/>
              <a:gd name="T34" fmla="*/ 2147483647 w 8"/>
              <a:gd name="T35" fmla="*/ 2147483647 h 5"/>
              <a:gd name="T36" fmla="*/ 2147483647 w 8"/>
              <a:gd name="T37" fmla="*/ 2147483647 h 5"/>
              <a:gd name="T38" fmla="*/ 2147483647 w 8"/>
              <a:gd name="T39" fmla="*/ 2147483647 h 5"/>
              <a:gd name="T40" fmla="*/ 2147483647 w 8"/>
              <a:gd name="T41" fmla="*/ 2147483647 h 5"/>
              <a:gd name="T42" fmla="*/ 0 w 8"/>
              <a:gd name="T43" fmla="*/ 2147483647 h 5"/>
              <a:gd name="T44" fmla="*/ 0 w 8"/>
              <a:gd name="T45" fmla="*/ 2147483647 h 5"/>
              <a:gd name="T46" fmla="*/ 0 w 8"/>
              <a:gd name="T47" fmla="*/ 2147483647 h 5"/>
              <a:gd name="T48" fmla="*/ 0 w 8"/>
              <a:gd name="T49" fmla="*/ 2147483647 h 5"/>
              <a:gd name="T50" fmla="*/ 0 w 8"/>
              <a:gd name="T51" fmla="*/ 0 h 5"/>
              <a:gd name="T52" fmla="*/ 2147483647 w 8"/>
              <a:gd name="T53" fmla="*/ 2147483647 h 5"/>
              <a:gd name="T54" fmla="*/ 2147483647 w 8"/>
              <a:gd name="T55" fmla="*/ 2147483647 h 5"/>
              <a:gd name="T56" fmla="*/ 2147483647 w 8"/>
              <a:gd name="T57" fmla="*/ 2147483647 h 5"/>
              <a:gd name="T58" fmla="*/ 2147483647 w 8"/>
              <a:gd name="T59" fmla="*/ 2147483647 h 5"/>
              <a:gd name="T60" fmla="*/ 2147483647 w 8"/>
              <a:gd name="T61" fmla="*/ 2147483647 h 5"/>
              <a:gd name="T62" fmla="*/ 2147483647 w 8"/>
              <a:gd name="T63" fmla="*/ 2147483647 h 5"/>
              <a:gd name="T64" fmla="*/ 2147483647 w 8"/>
              <a:gd name="T65" fmla="*/ 2147483647 h 5"/>
              <a:gd name="T66" fmla="*/ 2147483647 w 8"/>
              <a:gd name="T67" fmla="*/ 2147483647 h 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
              <a:gd name="T103" fmla="*/ 0 h 5"/>
              <a:gd name="T104" fmla="*/ 8 w 8"/>
              <a:gd name="T105" fmla="*/ 5 h 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 h="5">
                <a:moveTo>
                  <a:pt x="1" y="2"/>
                </a:moveTo>
                <a:lnTo>
                  <a:pt x="2" y="2"/>
                </a:lnTo>
                <a:lnTo>
                  <a:pt x="2" y="4"/>
                </a:lnTo>
                <a:lnTo>
                  <a:pt x="1" y="4"/>
                </a:lnTo>
                <a:lnTo>
                  <a:pt x="1" y="2"/>
                </a:lnTo>
                <a:close/>
                <a:moveTo>
                  <a:pt x="5" y="2"/>
                </a:moveTo>
                <a:lnTo>
                  <a:pt x="6" y="4"/>
                </a:lnTo>
                <a:lnTo>
                  <a:pt x="6" y="5"/>
                </a:lnTo>
                <a:lnTo>
                  <a:pt x="5" y="5"/>
                </a:lnTo>
                <a:lnTo>
                  <a:pt x="4" y="4"/>
                </a:lnTo>
                <a:lnTo>
                  <a:pt x="5" y="2"/>
                </a:lnTo>
                <a:close/>
                <a:moveTo>
                  <a:pt x="1" y="1"/>
                </a:moveTo>
                <a:lnTo>
                  <a:pt x="0" y="2"/>
                </a:lnTo>
                <a:lnTo>
                  <a:pt x="0" y="4"/>
                </a:lnTo>
                <a:lnTo>
                  <a:pt x="0" y="2"/>
                </a:lnTo>
                <a:lnTo>
                  <a:pt x="0" y="0"/>
                </a:lnTo>
                <a:lnTo>
                  <a:pt x="8" y="2"/>
                </a:lnTo>
                <a:lnTo>
                  <a:pt x="8" y="5"/>
                </a:lnTo>
                <a:lnTo>
                  <a:pt x="6" y="5"/>
                </a:lnTo>
                <a:lnTo>
                  <a:pt x="8" y="2"/>
                </a:lnTo>
                <a:lnTo>
                  <a:pt x="1" y="1"/>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663" name="Freeform 101"/>
          <p:cNvSpPr>
            <a:spLocks/>
          </p:cNvSpPr>
          <p:nvPr/>
        </p:nvSpPr>
        <p:spPr bwMode="auto">
          <a:xfrm>
            <a:off x="2768602" y="4960648"/>
            <a:ext cx="4763" cy="6347"/>
          </a:xfrm>
          <a:custGeom>
            <a:avLst/>
            <a:gdLst>
              <a:gd name="T0" fmla="*/ 2147483647 w 3"/>
              <a:gd name="T1" fmla="*/ 2147483647 h 3"/>
              <a:gd name="T2" fmla="*/ 2147483647 w 3"/>
              <a:gd name="T3" fmla="*/ 0 h 3"/>
              <a:gd name="T4" fmla="*/ 2147483647 w 3"/>
              <a:gd name="T5" fmla="*/ 0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2147483647 h 3"/>
              <a:gd name="T20" fmla="*/ 0 w 3"/>
              <a:gd name="T21" fmla="*/ 2147483647 h 3"/>
              <a:gd name="T22" fmla="*/ 0 w 3"/>
              <a:gd name="T23" fmla="*/ 2147483647 h 3"/>
              <a:gd name="T24" fmla="*/ 2147483647 w 3"/>
              <a:gd name="T25" fmla="*/ 2147483647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3"/>
              <a:gd name="T41" fmla="*/ 3 w 3"/>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3">
                <a:moveTo>
                  <a:pt x="1" y="1"/>
                </a:moveTo>
                <a:lnTo>
                  <a:pt x="1" y="0"/>
                </a:lnTo>
                <a:lnTo>
                  <a:pt x="1" y="1"/>
                </a:lnTo>
                <a:lnTo>
                  <a:pt x="3" y="1"/>
                </a:lnTo>
                <a:lnTo>
                  <a:pt x="1" y="3"/>
                </a:lnTo>
                <a:lnTo>
                  <a:pt x="0" y="3"/>
                </a:lnTo>
                <a:lnTo>
                  <a:pt x="1" y="1"/>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64" name="Freeform 102"/>
          <p:cNvSpPr>
            <a:spLocks/>
          </p:cNvSpPr>
          <p:nvPr/>
        </p:nvSpPr>
        <p:spPr bwMode="auto">
          <a:xfrm>
            <a:off x="2773363" y="4962763"/>
            <a:ext cx="4762" cy="4232"/>
          </a:xfrm>
          <a:custGeom>
            <a:avLst/>
            <a:gdLst>
              <a:gd name="T0" fmla="*/ 2147483647 w 2"/>
              <a:gd name="T1" fmla="*/ 0 h 2"/>
              <a:gd name="T2" fmla="*/ 2147483647 w 2"/>
              <a:gd name="T3" fmla="*/ 2147483647 h 2"/>
              <a:gd name="T4" fmla="*/ 2147483647 w 2"/>
              <a:gd name="T5" fmla="*/ 2147483647 h 2"/>
              <a:gd name="T6" fmla="*/ 2147483647 w 2"/>
              <a:gd name="T7" fmla="*/ 2147483647 h 2"/>
              <a:gd name="T8" fmla="*/ 0 w 2"/>
              <a:gd name="T9" fmla="*/ 2147483647 h 2"/>
              <a:gd name="T10" fmla="*/ 0 w 2"/>
              <a:gd name="T11" fmla="*/ 2147483647 h 2"/>
              <a:gd name="T12" fmla="*/ 2147483647 w 2"/>
              <a:gd name="T13" fmla="*/ 0 h 2"/>
              <a:gd name="T14" fmla="*/ 2147483647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1" y="0"/>
                </a:moveTo>
                <a:lnTo>
                  <a:pt x="2" y="2"/>
                </a:lnTo>
                <a:lnTo>
                  <a:pt x="0" y="2"/>
                </a:lnTo>
                <a:lnTo>
                  <a:pt x="1"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65" name="Freeform 103"/>
          <p:cNvSpPr>
            <a:spLocks/>
          </p:cNvSpPr>
          <p:nvPr/>
        </p:nvSpPr>
        <p:spPr bwMode="auto">
          <a:xfrm>
            <a:off x="2767015" y="4958531"/>
            <a:ext cx="14287" cy="10581"/>
          </a:xfrm>
          <a:custGeom>
            <a:avLst/>
            <a:gdLst>
              <a:gd name="T0" fmla="*/ 2147483647 w 8"/>
              <a:gd name="T1" fmla="*/ 2147483647 h 5"/>
              <a:gd name="T2" fmla="*/ 0 w 8"/>
              <a:gd name="T3" fmla="*/ 2147483647 h 5"/>
              <a:gd name="T4" fmla="*/ 0 w 8"/>
              <a:gd name="T5" fmla="*/ 2147483647 h 5"/>
              <a:gd name="T6" fmla="*/ 0 w 8"/>
              <a:gd name="T7" fmla="*/ 2147483647 h 5"/>
              <a:gd name="T8" fmla="*/ 0 w 8"/>
              <a:gd name="T9" fmla="*/ 2147483647 h 5"/>
              <a:gd name="T10" fmla="*/ 0 w 8"/>
              <a:gd name="T11" fmla="*/ 0 h 5"/>
              <a:gd name="T12" fmla="*/ 2147483647 w 8"/>
              <a:gd name="T13" fmla="*/ 2147483647 h 5"/>
              <a:gd name="T14" fmla="*/ 2147483647 w 8"/>
              <a:gd name="T15" fmla="*/ 2147483647 h 5"/>
              <a:gd name="T16" fmla="*/ 2147483647 w 8"/>
              <a:gd name="T17" fmla="*/ 2147483647 h 5"/>
              <a:gd name="T18" fmla="*/ 2147483647 w 8"/>
              <a:gd name="T19" fmla="*/ 2147483647 h 5"/>
              <a:gd name="T20" fmla="*/ 2147483647 w 8"/>
              <a:gd name="T21" fmla="*/ 2147483647 h 5"/>
              <a:gd name="T22" fmla="*/ 2147483647 w 8"/>
              <a:gd name="T23" fmla="*/ 2147483647 h 5"/>
              <a:gd name="T24" fmla="*/ 2147483647 w 8"/>
              <a:gd name="T25" fmla="*/ 2147483647 h 5"/>
              <a:gd name="T26" fmla="*/ 2147483647 w 8"/>
              <a:gd name="T27" fmla="*/ 2147483647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
              <a:gd name="T43" fmla="*/ 0 h 5"/>
              <a:gd name="T44" fmla="*/ 8 w 8"/>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 h="5">
                <a:moveTo>
                  <a:pt x="1" y="1"/>
                </a:moveTo>
                <a:lnTo>
                  <a:pt x="0" y="2"/>
                </a:lnTo>
                <a:lnTo>
                  <a:pt x="0" y="4"/>
                </a:lnTo>
                <a:lnTo>
                  <a:pt x="0" y="2"/>
                </a:lnTo>
                <a:lnTo>
                  <a:pt x="0" y="0"/>
                </a:lnTo>
                <a:lnTo>
                  <a:pt x="8" y="2"/>
                </a:lnTo>
                <a:lnTo>
                  <a:pt x="8" y="5"/>
                </a:lnTo>
                <a:lnTo>
                  <a:pt x="6" y="5"/>
                </a:lnTo>
                <a:lnTo>
                  <a:pt x="8" y="2"/>
                </a:lnTo>
                <a:lnTo>
                  <a:pt x="1" y="1"/>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66" name="Freeform 104"/>
          <p:cNvSpPr>
            <a:spLocks noEditPoints="1"/>
          </p:cNvSpPr>
          <p:nvPr/>
        </p:nvSpPr>
        <p:spPr bwMode="auto">
          <a:xfrm>
            <a:off x="2744790" y="4966995"/>
            <a:ext cx="33337" cy="10581"/>
          </a:xfrm>
          <a:custGeom>
            <a:avLst/>
            <a:gdLst>
              <a:gd name="T0" fmla="*/ 2147483647 w 18"/>
              <a:gd name="T1" fmla="*/ 2147483647 h 5"/>
              <a:gd name="T2" fmla="*/ 2147483647 w 18"/>
              <a:gd name="T3" fmla="*/ 2147483647 h 5"/>
              <a:gd name="T4" fmla="*/ 2147483647 w 18"/>
              <a:gd name="T5" fmla="*/ 2147483647 h 5"/>
              <a:gd name="T6" fmla="*/ 2147483647 w 18"/>
              <a:gd name="T7" fmla="*/ 2147483647 h 5"/>
              <a:gd name="T8" fmla="*/ 2147483647 w 18"/>
              <a:gd name="T9" fmla="*/ 2147483647 h 5"/>
              <a:gd name="T10" fmla="*/ 2147483647 w 18"/>
              <a:gd name="T11" fmla="*/ 2147483647 h 5"/>
              <a:gd name="T12" fmla="*/ 2147483647 w 18"/>
              <a:gd name="T13" fmla="*/ 2147483647 h 5"/>
              <a:gd name="T14" fmla="*/ 2147483647 w 18"/>
              <a:gd name="T15" fmla="*/ 2147483647 h 5"/>
              <a:gd name="T16" fmla="*/ 2147483647 w 18"/>
              <a:gd name="T17" fmla="*/ 2147483647 h 5"/>
              <a:gd name="T18" fmla="*/ 0 w 18"/>
              <a:gd name="T19" fmla="*/ 0 h 5"/>
              <a:gd name="T20" fmla="*/ 2147483647 w 18"/>
              <a:gd name="T21" fmla="*/ 2147483647 h 5"/>
              <a:gd name="T22" fmla="*/ 2147483647 w 18"/>
              <a:gd name="T23" fmla="*/ 2147483647 h 5"/>
              <a:gd name="T24" fmla="*/ 2147483647 w 18"/>
              <a:gd name="T25" fmla="*/ 2147483647 h 5"/>
              <a:gd name="T26" fmla="*/ 2147483647 w 18"/>
              <a:gd name="T27" fmla="*/ 2147483647 h 5"/>
              <a:gd name="T28" fmla="*/ 2147483647 w 18"/>
              <a:gd name="T29" fmla="*/ 2147483647 h 5"/>
              <a:gd name="T30" fmla="*/ 2147483647 w 18"/>
              <a:gd name="T31" fmla="*/ 2147483647 h 5"/>
              <a:gd name="T32" fmla="*/ 2147483647 w 18"/>
              <a:gd name="T33" fmla="*/ 2147483647 h 5"/>
              <a:gd name="T34" fmla="*/ 2147483647 w 18"/>
              <a:gd name="T35" fmla="*/ 2147483647 h 5"/>
              <a:gd name="T36" fmla="*/ 2147483647 w 18"/>
              <a:gd name="T37" fmla="*/ 2147483647 h 5"/>
              <a:gd name="T38" fmla="*/ 2147483647 w 18"/>
              <a:gd name="T39" fmla="*/ 2147483647 h 5"/>
              <a:gd name="T40" fmla="*/ 2147483647 w 18"/>
              <a:gd name="T41" fmla="*/ 2147483647 h 5"/>
              <a:gd name="T42" fmla="*/ 2147483647 w 18"/>
              <a:gd name="T43" fmla="*/ 2147483647 h 5"/>
              <a:gd name="T44" fmla="*/ 0 w 18"/>
              <a:gd name="T45" fmla="*/ 0 h 5"/>
              <a:gd name="T46" fmla="*/ 2147483647 w 18"/>
              <a:gd name="T47" fmla="*/ 2147483647 h 5"/>
              <a:gd name="T48" fmla="*/ 2147483647 w 18"/>
              <a:gd name="T49" fmla="*/ 2147483647 h 5"/>
              <a:gd name="T50" fmla="*/ 2147483647 w 18"/>
              <a:gd name="T51" fmla="*/ 2147483647 h 5"/>
              <a:gd name="T52" fmla="*/ 2147483647 w 18"/>
              <a:gd name="T53" fmla="*/ 2147483647 h 5"/>
              <a:gd name="T54" fmla="*/ 2147483647 w 18"/>
              <a:gd name="T55" fmla="*/ 2147483647 h 5"/>
              <a:gd name="T56" fmla="*/ 2147483647 w 18"/>
              <a:gd name="T57" fmla="*/ 2147483647 h 5"/>
              <a:gd name="T58" fmla="*/ 2147483647 w 18"/>
              <a:gd name="T59" fmla="*/ 2147483647 h 5"/>
              <a:gd name="T60" fmla="*/ 2147483647 w 18"/>
              <a:gd name="T61" fmla="*/ 2147483647 h 5"/>
              <a:gd name="T62" fmla="*/ 2147483647 w 18"/>
              <a:gd name="T63" fmla="*/ 2147483647 h 5"/>
              <a:gd name="T64" fmla="*/ 2147483647 w 18"/>
              <a:gd name="T65" fmla="*/ 2147483647 h 5"/>
              <a:gd name="T66" fmla="*/ 2147483647 w 18"/>
              <a:gd name="T67" fmla="*/ 2147483647 h 5"/>
              <a:gd name="T68" fmla="*/ 2147483647 w 18"/>
              <a:gd name="T69" fmla="*/ 2147483647 h 5"/>
              <a:gd name="T70" fmla="*/ 2147483647 w 18"/>
              <a:gd name="T71" fmla="*/ 2147483647 h 5"/>
              <a:gd name="T72" fmla="*/ 2147483647 w 18"/>
              <a:gd name="T73" fmla="*/ 0 h 5"/>
              <a:gd name="T74" fmla="*/ 2147483647 w 18"/>
              <a:gd name="T75" fmla="*/ 0 h 5"/>
              <a:gd name="T76" fmla="*/ 2147483647 w 18"/>
              <a:gd name="T77" fmla="*/ 2147483647 h 5"/>
              <a:gd name="T78" fmla="*/ 2147483647 w 18"/>
              <a:gd name="T79" fmla="*/ 2147483647 h 5"/>
              <a:gd name="T80" fmla="*/ 2147483647 w 18"/>
              <a:gd name="T81" fmla="*/ 2147483647 h 5"/>
              <a:gd name="T82" fmla="*/ 2147483647 w 18"/>
              <a:gd name="T83" fmla="*/ 2147483647 h 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
              <a:gd name="T127" fmla="*/ 0 h 5"/>
              <a:gd name="T128" fmla="*/ 18 w 18"/>
              <a:gd name="T129" fmla="*/ 5 h 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 h="5">
                <a:moveTo>
                  <a:pt x="14" y="4"/>
                </a:moveTo>
                <a:lnTo>
                  <a:pt x="13" y="3"/>
                </a:lnTo>
                <a:lnTo>
                  <a:pt x="13" y="4"/>
                </a:lnTo>
                <a:lnTo>
                  <a:pt x="14" y="4"/>
                </a:lnTo>
                <a:close/>
                <a:moveTo>
                  <a:pt x="13" y="3"/>
                </a:moveTo>
                <a:lnTo>
                  <a:pt x="13" y="3"/>
                </a:lnTo>
                <a:lnTo>
                  <a:pt x="14" y="3"/>
                </a:lnTo>
                <a:lnTo>
                  <a:pt x="13" y="5"/>
                </a:lnTo>
                <a:lnTo>
                  <a:pt x="13" y="4"/>
                </a:lnTo>
                <a:lnTo>
                  <a:pt x="12" y="5"/>
                </a:lnTo>
                <a:lnTo>
                  <a:pt x="13" y="3"/>
                </a:lnTo>
                <a:close/>
                <a:moveTo>
                  <a:pt x="5" y="1"/>
                </a:moveTo>
                <a:lnTo>
                  <a:pt x="5" y="3"/>
                </a:lnTo>
                <a:lnTo>
                  <a:pt x="6" y="3"/>
                </a:lnTo>
                <a:lnTo>
                  <a:pt x="6" y="1"/>
                </a:lnTo>
                <a:lnTo>
                  <a:pt x="5" y="1"/>
                </a:lnTo>
                <a:close/>
                <a:moveTo>
                  <a:pt x="5" y="3"/>
                </a:moveTo>
                <a:lnTo>
                  <a:pt x="5" y="3"/>
                </a:lnTo>
                <a:lnTo>
                  <a:pt x="3" y="3"/>
                </a:lnTo>
                <a:lnTo>
                  <a:pt x="2" y="1"/>
                </a:lnTo>
                <a:lnTo>
                  <a:pt x="0" y="1"/>
                </a:lnTo>
                <a:lnTo>
                  <a:pt x="0" y="0"/>
                </a:lnTo>
                <a:lnTo>
                  <a:pt x="7" y="0"/>
                </a:lnTo>
                <a:lnTo>
                  <a:pt x="7" y="1"/>
                </a:lnTo>
                <a:lnTo>
                  <a:pt x="9" y="1"/>
                </a:lnTo>
                <a:lnTo>
                  <a:pt x="10" y="1"/>
                </a:lnTo>
                <a:lnTo>
                  <a:pt x="12" y="1"/>
                </a:lnTo>
                <a:lnTo>
                  <a:pt x="12" y="3"/>
                </a:lnTo>
                <a:lnTo>
                  <a:pt x="13" y="3"/>
                </a:lnTo>
                <a:lnTo>
                  <a:pt x="14" y="3"/>
                </a:lnTo>
                <a:lnTo>
                  <a:pt x="16" y="4"/>
                </a:lnTo>
                <a:lnTo>
                  <a:pt x="17" y="4"/>
                </a:lnTo>
                <a:lnTo>
                  <a:pt x="18" y="5"/>
                </a:lnTo>
                <a:lnTo>
                  <a:pt x="17" y="5"/>
                </a:lnTo>
                <a:lnTo>
                  <a:pt x="10" y="5"/>
                </a:lnTo>
                <a:lnTo>
                  <a:pt x="9" y="5"/>
                </a:lnTo>
                <a:lnTo>
                  <a:pt x="9" y="4"/>
                </a:lnTo>
                <a:lnTo>
                  <a:pt x="7" y="4"/>
                </a:lnTo>
                <a:lnTo>
                  <a:pt x="6" y="4"/>
                </a:lnTo>
                <a:lnTo>
                  <a:pt x="6" y="3"/>
                </a:lnTo>
                <a:lnTo>
                  <a:pt x="5" y="3"/>
                </a:lnTo>
                <a:close/>
                <a:moveTo>
                  <a:pt x="5" y="3"/>
                </a:moveTo>
                <a:lnTo>
                  <a:pt x="3" y="3"/>
                </a:lnTo>
                <a:lnTo>
                  <a:pt x="2" y="1"/>
                </a:lnTo>
                <a:lnTo>
                  <a:pt x="0" y="0"/>
                </a:lnTo>
                <a:lnTo>
                  <a:pt x="6" y="0"/>
                </a:lnTo>
                <a:lnTo>
                  <a:pt x="7" y="1"/>
                </a:lnTo>
                <a:lnTo>
                  <a:pt x="9" y="1"/>
                </a:lnTo>
                <a:lnTo>
                  <a:pt x="10" y="1"/>
                </a:lnTo>
                <a:lnTo>
                  <a:pt x="12" y="1"/>
                </a:lnTo>
                <a:lnTo>
                  <a:pt x="12" y="3"/>
                </a:lnTo>
                <a:lnTo>
                  <a:pt x="13" y="3"/>
                </a:lnTo>
                <a:lnTo>
                  <a:pt x="14" y="3"/>
                </a:lnTo>
                <a:lnTo>
                  <a:pt x="14" y="4"/>
                </a:lnTo>
                <a:lnTo>
                  <a:pt x="16" y="4"/>
                </a:lnTo>
                <a:lnTo>
                  <a:pt x="17" y="4"/>
                </a:lnTo>
                <a:lnTo>
                  <a:pt x="17" y="5"/>
                </a:lnTo>
                <a:lnTo>
                  <a:pt x="18" y="5"/>
                </a:lnTo>
                <a:lnTo>
                  <a:pt x="12" y="5"/>
                </a:lnTo>
                <a:lnTo>
                  <a:pt x="10" y="5"/>
                </a:lnTo>
                <a:lnTo>
                  <a:pt x="9" y="5"/>
                </a:lnTo>
                <a:lnTo>
                  <a:pt x="9" y="4"/>
                </a:lnTo>
                <a:lnTo>
                  <a:pt x="7" y="4"/>
                </a:lnTo>
                <a:lnTo>
                  <a:pt x="6" y="4"/>
                </a:lnTo>
                <a:lnTo>
                  <a:pt x="5" y="3"/>
                </a:lnTo>
                <a:close/>
                <a:moveTo>
                  <a:pt x="7" y="1"/>
                </a:moveTo>
                <a:lnTo>
                  <a:pt x="6" y="4"/>
                </a:lnTo>
                <a:lnTo>
                  <a:pt x="6" y="3"/>
                </a:lnTo>
                <a:lnTo>
                  <a:pt x="5" y="3"/>
                </a:lnTo>
                <a:lnTo>
                  <a:pt x="5" y="0"/>
                </a:lnTo>
                <a:lnTo>
                  <a:pt x="6" y="0"/>
                </a:lnTo>
                <a:lnTo>
                  <a:pt x="5" y="1"/>
                </a:lnTo>
                <a:lnTo>
                  <a:pt x="6" y="1"/>
                </a:lnTo>
                <a:lnTo>
                  <a:pt x="6" y="0"/>
                </a:lnTo>
                <a:lnTo>
                  <a:pt x="7" y="1"/>
                </a:lnTo>
                <a:close/>
                <a:moveTo>
                  <a:pt x="12" y="3"/>
                </a:moveTo>
                <a:lnTo>
                  <a:pt x="10" y="3"/>
                </a:lnTo>
                <a:lnTo>
                  <a:pt x="7" y="3"/>
                </a:lnTo>
                <a:lnTo>
                  <a:pt x="10" y="3"/>
                </a:lnTo>
                <a:lnTo>
                  <a:pt x="12" y="3"/>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667" name="Freeform 105"/>
          <p:cNvSpPr>
            <a:spLocks/>
          </p:cNvSpPr>
          <p:nvPr/>
        </p:nvSpPr>
        <p:spPr bwMode="auto">
          <a:xfrm>
            <a:off x="2768600" y="4973345"/>
            <a:ext cx="1588" cy="2115"/>
          </a:xfrm>
          <a:custGeom>
            <a:avLst/>
            <a:gdLst>
              <a:gd name="T0" fmla="*/ 2147483647 w 1"/>
              <a:gd name="T1" fmla="*/ 0 h 1"/>
              <a:gd name="T2" fmla="*/ 0 w 1"/>
              <a:gd name="T3" fmla="*/ 0 h 1"/>
              <a:gd name="T4" fmla="*/ 0 w 1"/>
              <a:gd name="T5" fmla="*/ 2147483647 h 1"/>
              <a:gd name="T6" fmla="*/ 0 w 1"/>
              <a:gd name="T7" fmla="*/ 2147483647 h 1"/>
              <a:gd name="T8" fmla="*/ 2147483647 w 1"/>
              <a:gd name="T9" fmla="*/ 0 h 1"/>
              <a:gd name="T10" fmla="*/ 0 60000 65536"/>
              <a:gd name="T11" fmla="*/ 0 60000 65536"/>
              <a:gd name="T12" fmla="*/ 0 60000 65536"/>
              <a:gd name="T13" fmla="*/ 0 60000 65536"/>
              <a:gd name="T14" fmla="*/ 0 60000 65536"/>
              <a:gd name="T15" fmla="*/ 0 w 1"/>
              <a:gd name="T16" fmla="*/ 0 h 1"/>
              <a:gd name="T17" fmla="*/ 1 w 1"/>
              <a:gd name="T18" fmla="*/ 1 h 1"/>
            </a:gdLst>
            <a:ahLst/>
            <a:cxnLst>
              <a:cxn ang="T10">
                <a:pos x="T0" y="T1"/>
              </a:cxn>
              <a:cxn ang="T11">
                <a:pos x="T2" y="T3"/>
              </a:cxn>
              <a:cxn ang="T12">
                <a:pos x="T4" y="T5"/>
              </a:cxn>
              <a:cxn ang="T13">
                <a:pos x="T6" y="T7"/>
              </a:cxn>
              <a:cxn ang="T14">
                <a:pos x="T8" y="T9"/>
              </a:cxn>
            </a:cxnLst>
            <a:rect l="T15" t="T16" r="T17" b="T18"/>
            <a:pathLst>
              <a:path w="1" h="1">
                <a:moveTo>
                  <a:pt x="1" y="0"/>
                </a:moveTo>
                <a:lnTo>
                  <a:pt x="0" y="0"/>
                </a:lnTo>
                <a:lnTo>
                  <a:pt x="0" y="1"/>
                </a:lnTo>
                <a:lnTo>
                  <a:pt x="1"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68" name="Freeform 106"/>
          <p:cNvSpPr>
            <a:spLocks/>
          </p:cNvSpPr>
          <p:nvPr/>
        </p:nvSpPr>
        <p:spPr bwMode="auto">
          <a:xfrm>
            <a:off x="2767015" y="4973344"/>
            <a:ext cx="3175" cy="4232"/>
          </a:xfrm>
          <a:custGeom>
            <a:avLst/>
            <a:gdLst>
              <a:gd name="T0" fmla="*/ 2147483647 w 2"/>
              <a:gd name="T1" fmla="*/ 0 h 2"/>
              <a:gd name="T2" fmla="*/ 2147483647 w 2"/>
              <a:gd name="T3" fmla="*/ 0 h 2"/>
              <a:gd name="T4" fmla="*/ 2147483647 w 2"/>
              <a:gd name="T5" fmla="*/ 0 h 2"/>
              <a:gd name="T6" fmla="*/ 2147483647 w 2"/>
              <a:gd name="T7" fmla="*/ 0 h 2"/>
              <a:gd name="T8" fmla="*/ 2147483647 w 2"/>
              <a:gd name="T9" fmla="*/ 0 h 2"/>
              <a:gd name="T10" fmla="*/ 2147483647 w 2"/>
              <a:gd name="T11" fmla="*/ 2147483647 h 2"/>
              <a:gd name="T12" fmla="*/ 2147483647 w 2"/>
              <a:gd name="T13" fmla="*/ 2147483647 h 2"/>
              <a:gd name="T14" fmla="*/ 2147483647 w 2"/>
              <a:gd name="T15" fmla="*/ 2147483647 h 2"/>
              <a:gd name="T16" fmla="*/ 0 w 2"/>
              <a:gd name="T17" fmla="*/ 2147483647 h 2"/>
              <a:gd name="T18" fmla="*/ 2147483647 w 2"/>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1" y="0"/>
                </a:moveTo>
                <a:lnTo>
                  <a:pt x="1" y="0"/>
                </a:lnTo>
                <a:lnTo>
                  <a:pt x="2" y="0"/>
                </a:lnTo>
                <a:lnTo>
                  <a:pt x="1" y="2"/>
                </a:lnTo>
                <a:lnTo>
                  <a:pt x="1" y="1"/>
                </a:lnTo>
                <a:lnTo>
                  <a:pt x="0" y="2"/>
                </a:lnTo>
                <a:lnTo>
                  <a:pt x="1"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69" name="Rectangle 107"/>
          <p:cNvSpPr>
            <a:spLocks noChangeArrowheads="1"/>
          </p:cNvSpPr>
          <p:nvPr/>
        </p:nvSpPr>
        <p:spPr bwMode="auto">
          <a:xfrm>
            <a:off x="2754314" y="4969112"/>
            <a:ext cx="1587" cy="4232"/>
          </a:xfrm>
          <a:prstGeom prst="rect">
            <a:avLst/>
          </a:prstGeom>
          <a:noFill/>
          <a:ln w="1588">
            <a:solidFill>
              <a:srgbClr val="75C5F0"/>
            </a:solidFill>
            <a:miter lim="800000"/>
            <a:headEnd/>
            <a:tailEnd/>
          </a:ln>
        </p:spPr>
        <p:txBody>
          <a:bodyPr/>
          <a:lstStyle/>
          <a:p>
            <a:endParaRPr lang="zh-CN" altLang="en-US">
              <a:latin typeface="Arial" pitchFamily="34" charset="0"/>
              <a:cs typeface="Arial" pitchFamily="34" charset="0"/>
            </a:endParaRPr>
          </a:p>
        </p:txBody>
      </p:sp>
      <p:sp>
        <p:nvSpPr>
          <p:cNvPr id="66670" name="Freeform 108"/>
          <p:cNvSpPr>
            <a:spLocks/>
          </p:cNvSpPr>
          <p:nvPr/>
        </p:nvSpPr>
        <p:spPr bwMode="auto">
          <a:xfrm>
            <a:off x="2744790" y="4966995"/>
            <a:ext cx="33337" cy="10581"/>
          </a:xfrm>
          <a:custGeom>
            <a:avLst/>
            <a:gdLst>
              <a:gd name="T0" fmla="*/ 2147483647 w 18"/>
              <a:gd name="T1" fmla="*/ 2147483647 h 5"/>
              <a:gd name="T2" fmla="*/ 2147483647 w 18"/>
              <a:gd name="T3" fmla="*/ 2147483647 h 5"/>
              <a:gd name="T4" fmla="*/ 2147483647 w 18"/>
              <a:gd name="T5" fmla="*/ 2147483647 h 5"/>
              <a:gd name="T6" fmla="*/ 2147483647 w 18"/>
              <a:gd name="T7" fmla="*/ 2147483647 h 5"/>
              <a:gd name="T8" fmla="*/ 2147483647 w 18"/>
              <a:gd name="T9" fmla="*/ 2147483647 h 5"/>
              <a:gd name="T10" fmla="*/ 2147483647 w 18"/>
              <a:gd name="T11" fmla="*/ 2147483647 h 5"/>
              <a:gd name="T12" fmla="*/ 0 w 18"/>
              <a:gd name="T13" fmla="*/ 2147483647 h 5"/>
              <a:gd name="T14" fmla="*/ 0 w 18"/>
              <a:gd name="T15" fmla="*/ 0 h 5"/>
              <a:gd name="T16" fmla="*/ 2147483647 w 18"/>
              <a:gd name="T17" fmla="*/ 0 h 5"/>
              <a:gd name="T18" fmla="*/ 2147483647 w 18"/>
              <a:gd name="T19" fmla="*/ 2147483647 h 5"/>
              <a:gd name="T20" fmla="*/ 2147483647 w 18"/>
              <a:gd name="T21" fmla="*/ 2147483647 h 5"/>
              <a:gd name="T22" fmla="*/ 2147483647 w 18"/>
              <a:gd name="T23" fmla="*/ 2147483647 h 5"/>
              <a:gd name="T24" fmla="*/ 2147483647 w 18"/>
              <a:gd name="T25" fmla="*/ 2147483647 h 5"/>
              <a:gd name="T26" fmla="*/ 2147483647 w 18"/>
              <a:gd name="T27" fmla="*/ 2147483647 h 5"/>
              <a:gd name="T28" fmla="*/ 2147483647 w 18"/>
              <a:gd name="T29" fmla="*/ 2147483647 h 5"/>
              <a:gd name="T30" fmla="*/ 2147483647 w 18"/>
              <a:gd name="T31" fmla="*/ 2147483647 h 5"/>
              <a:gd name="T32" fmla="*/ 2147483647 w 18"/>
              <a:gd name="T33" fmla="*/ 2147483647 h 5"/>
              <a:gd name="T34" fmla="*/ 2147483647 w 18"/>
              <a:gd name="T35" fmla="*/ 2147483647 h 5"/>
              <a:gd name="T36" fmla="*/ 2147483647 w 18"/>
              <a:gd name="T37" fmla="*/ 2147483647 h 5"/>
              <a:gd name="T38" fmla="*/ 2147483647 w 18"/>
              <a:gd name="T39" fmla="*/ 2147483647 h 5"/>
              <a:gd name="T40" fmla="*/ 2147483647 w 18"/>
              <a:gd name="T41" fmla="*/ 2147483647 h 5"/>
              <a:gd name="T42" fmla="*/ 2147483647 w 18"/>
              <a:gd name="T43" fmla="*/ 2147483647 h 5"/>
              <a:gd name="T44" fmla="*/ 2147483647 w 18"/>
              <a:gd name="T45" fmla="*/ 2147483647 h 5"/>
              <a:gd name="T46" fmla="*/ 2147483647 w 18"/>
              <a:gd name="T47" fmla="*/ 2147483647 h 5"/>
              <a:gd name="T48" fmla="*/ 2147483647 w 18"/>
              <a:gd name="T49" fmla="*/ 2147483647 h 5"/>
              <a:gd name="T50" fmla="*/ 2147483647 w 18"/>
              <a:gd name="T51" fmla="*/ 2147483647 h 5"/>
              <a:gd name="T52" fmla="*/ 2147483647 w 18"/>
              <a:gd name="T53" fmla="*/ 2147483647 h 5"/>
              <a:gd name="T54" fmla="*/ 2147483647 w 18"/>
              <a:gd name="T55" fmla="*/ 2147483647 h 5"/>
              <a:gd name="T56" fmla="*/ 2147483647 w 18"/>
              <a:gd name="T57" fmla="*/ 2147483647 h 5"/>
              <a:gd name="T58" fmla="*/ 2147483647 w 18"/>
              <a:gd name="T59" fmla="*/ 2147483647 h 5"/>
              <a:gd name="T60" fmla="*/ 2147483647 w 18"/>
              <a:gd name="T61" fmla="*/ 2147483647 h 5"/>
              <a:gd name="T62" fmla="*/ 2147483647 w 18"/>
              <a:gd name="T63" fmla="*/ 2147483647 h 5"/>
              <a:gd name="T64" fmla="*/ 2147483647 w 18"/>
              <a:gd name="T65" fmla="*/ 2147483647 h 5"/>
              <a:gd name="T66" fmla="*/ 2147483647 w 18"/>
              <a:gd name="T67" fmla="*/ 2147483647 h 5"/>
              <a:gd name="T68" fmla="*/ 2147483647 w 18"/>
              <a:gd name="T69" fmla="*/ 2147483647 h 5"/>
              <a:gd name="T70" fmla="*/ 2147483647 w 18"/>
              <a:gd name="T71" fmla="*/ 2147483647 h 5"/>
              <a:gd name="T72" fmla="*/ 2147483647 w 18"/>
              <a:gd name="T73" fmla="*/ 2147483647 h 5"/>
              <a:gd name="T74" fmla="*/ 2147483647 w 18"/>
              <a:gd name="T75" fmla="*/ 2147483647 h 5"/>
              <a:gd name="T76" fmla="*/ 2147483647 w 18"/>
              <a:gd name="T77" fmla="*/ 2147483647 h 5"/>
              <a:gd name="T78" fmla="*/ 2147483647 w 18"/>
              <a:gd name="T79" fmla="*/ 2147483647 h 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
              <a:gd name="T121" fmla="*/ 0 h 5"/>
              <a:gd name="T122" fmla="*/ 18 w 18"/>
              <a:gd name="T123" fmla="*/ 5 h 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 h="5">
                <a:moveTo>
                  <a:pt x="5" y="3"/>
                </a:moveTo>
                <a:lnTo>
                  <a:pt x="5" y="3"/>
                </a:lnTo>
                <a:lnTo>
                  <a:pt x="3" y="3"/>
                </a:lnTo>
                <a:lnTo>
                  <a:pt x="2" y="1"/>
                </a:lnTo>
                <a:lnTo>
                  <a:pt x="0" y="1"/>
                </a:lnTo>
                <a:lnTo>
                  <a:pt x="0" y="0"/>
                </a:lnTo>
                <a:lnTo>
                  <a:pt x="7" y="0"/>
                </a:lnTo>
                <a:lnTo>
                  <a:pt x="7" y="1"/>
                </a:lnTo>
                <a:lnTo>
                  <a:pt x="9" y="1"/>
                </a:lnTo>
                <a:lnTo>
                  <a:pt x="10" y="1"/>
                </a:lnTo>
                <a:lnTo>
                  <a:pt x="12" y="1"/>
                </a:lnTo>
                <a:lnTo>
                  <a:pt x="12" y="3"/>
                </a:lnTo>
                <a:lnTo>
                  <a:pt x="13" y="3"/>
                </a:lnTo>
                <a:lnTo>
                  <a:pt x="14" y="3"/>
                </a:lnTo>
                <a:lnTo>
                  <a:pt x="16" y="4"/>
                </a:lnTo>
                <a:lnTo>
                  <a:pt x="17" y="4"/>
                </a:lnTo>
                <a:lnTo>
                  <a:pt x="18" y="5"/>
                </a:lnTo>
                <a:lnTo>
                  <a:pt x="17" y="5"/>
                </a:lnTo>
                <a:lnTo>
                  <a:pt x="10" y="5"/>
                </a:lnTo>
                <a:lnTo>
                  <a:pt x="9" y="5"/>
                </a:lnTo>
                <a:lnTo>
                  <a:pt x="9" y="4"/>
                </a:lnTo>
                <a:lnTo>
                  <a:pt x="7" y="4"/>
                </a:lnTo>
                <a:lnTo>
                  <a:pt x="6" y="4"/>
                </a:lnTo>
                <a:lnTo>
                  <a:pt x="6" y="3"/>
                </a:lnTo>
                <a:lnTo>
                  <a:pt x="5" y="3"/>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71" name="Freeform 109"/>
          <p:cNvSpPr>
            <a:spLocks/>
          </p:cNvSpPr>
          <p:nvPr/>
        </p:nvSpPr>
        <p:spPr bwMode="auto">
          <a:xfrm>
            <a:off x="2744790" y="4966995"/>
            <a:ext cx="33337" cy="10581"/>
          </a:xfrm>
          <a:custGeom>
            <a:avLst/>
            <a:gdLst>
              <a:gd name="T0" fmla="*/ 2147483647 w 18"/>
              <a:gd name="T1" fmla="*/ 2147483647 h 5"/>
              <a:gd name="T2" fmla="*/ 2147483647 w 18"/>
              <a:gd name="T3" fmla="*/ 2147483647 h 5"/>
              <a:gd name="T4" fmla="*/ 2147483647 w 18"/>
              <a:gd name="T5" fmla="*/ 2147483647 h 5"/>
              <a:gd name="T6" fmla="*/ 2147483647 w 18"/>
              <a:gd name="T7" fmla="*/ 2147483647 h 5"/>
              <a:gd name="T8" fmla="*/ 2147483647 w 18"/>
              <a:gd name="T9" fmla="*/ 2147483647 h 5"/>
              <a:gd name="T10" fmla="*/ 2147483647 w 18"/>
              <a:gd name="T11" fmla="*/ 2147483647 h 5"/>
              <a:gd name="T12" fmla="*/ 2147483647 w 18"/>
              <a:gd name="T13" fmla="*/ 2147483647 h 5"/>
              <a:gd name="T14" fmla="*/ 2147483647 w 18"/>
              <a:gd name="T15" fmla="*/ 2147483647 h 5"/>
              <a:gd name="T16" fmla="*/ 0 w 18"/>
              <a:gd name="T17" fmla="*/ 0 h 5"/>
              <a:gd name="T18" fmla="*/ 2147483647 w 18"/>
              <a:gd name="T19" fmla="*/ 0 h 5"/>
              <a:gd name="T20" fmla="*/ 2147483647 w 18"/>
              <a:gd name="T21" fmla="*/ 2147483647 h 5"/>
              <a:gd name="T22" fmla="*/ 2147483647 w 18"/>
              <a:gd name="T23" fmla="*/ 2147483647 h 5"/>
              <a:gd name="T24" fmla="*/ 2147483647 w 18"/>
              <a:gd name="T25" fmla="*/ 2147483647 h 5"/>
              <a:gd name="T26" fmla="*/ 2147483647 w 18"/>
              <a:gd name="T27" fmla="*/ 2147483647 h 5"/>
              <a:gd name="T28" fmla="*/ 2147483647 w 18"/>
              <a:gd name="T29" fmla="*/ 2147483647 h 5"/>
              <a:gd name="T30" fmla="*/ 2147483647 w 18"/>
              <a:gd name="T31" fmla="*/ 2147483647 h 5"/>
              <a:gd name="T32" fmla="*/ 2147483647 w 18"/>
              <a:gd name="T33" fmla="*/ 2147483647 h 5"/>
              <a:gd name="T34" fmla="*/ 2147483647 w 18"/>
              <a:gd name="T35" fmla="*/ 2147483647 h 5"/>
              <a:gd name="T36" fmla="*/ 2147483647 w 18"/>
              <a:gd name="T37" fmla="*/ 2147483647 h 5"/>
              <a:gd name="T38" fmla="*/ 2147483647 w 18"/>
              <a:gd name="T39" fmla="*/ 2147483647 h 5"/>
              <a:gd name="T40" fmla="*/ 2147483647 w 18"/>
              <a:gd name="T41" fmla="*/ 2147483647 h 5"/>
              <a:gd name="T42" fmla="*/ 2147483647 w 18"/>
              <a:gd name="T43" fmla="*/ 2147483647 h 5"/>
              <a:gd name="T44" fmla="*/ 2147483647 w 18"/>
              <a:gd name="T45" fmla="*/ 2147483647 h 5"/>
              <a:gd name="T46" fmla="*/ 2147483647 w 18"/>
              <a:gd name="T47" fmla="*/ 2147483647 h 5"/>
              <a:gd name="T48" fmla="*/ 2147483647 w 18"/>
              <a:gd name="T49" fmla="*/ 2147483647 h 5"/>
              <a:gd name="T50" fmla="*/ 2147483647 w 18"/>
              <a:gd name="T51" fmla="*/ 2147483647 h 5"/>
              <a:gd name="T52" fmla="*/ 2147483647 w 18"/>
              <a:gd name="T53" fmla="*/ 2147483647 h 5"/>
              <a:gd name="T54" fmla="*/ 2147483647 w 18"/>
              <a:gd name="T55" fmla="*/ 2147483647 h 5"/>
              <a:gd name="T56" fmla="*/ 2147483647 w 18"/>
              <a:gd name="T57" fmla="*/ 2147483647 h 5"/>
              <a:gd name="T58" fmla="*/ 2147483647 w 18"/>
              <a:gd name="T59" fmla="*/ 2147483647 h 5"/>
              <a:gd name="T60" fmla="*/ 2147483647 w 18"/>
              <a:gd name="T61" fmla="*/ 2147483647 h 5"/>
              <a:gd name="T62" fmla="*/ 2147483647 w 18"/>
              <a:gd name="T63" fmla="*/ 2147483647 h 5"/>
              <a:gd name="T64" fmla="*/ 2147483647 w 18"/>
              <a:gd name="T65" fmla="*/ 2147483647 h 5"/>
              <a:gd name="T66" fmla="*/ 2147483647 w 18"/>
              <a:gd name="T67" fmla="*/ 2147483647 h 5"/>
              <a:gd name="T68" fmla="*/ 2147483647 w 18"/>
              <a:gd name="T69" fmla="*/ 2147483647 h 5"/>
              <a:gd name="T70" fmla="*/ 2147483647 w 18"/>
              <a:gd name="T71" fmla="*/ 2147483647 h 5"/>
              <a:gd name="T72" fmla="*/ 2147483647 w 18"/>
              <a:gd name="T73" fmla="*/ 2147483647 h 5"/>
              <a:gd name="T74" fmla="*/ 2147483647 w 18"/>
              <a:gd name="T75" fmla="*/ 2147483647 h 5"/>
              <a:gd name="T76" fmla="*/ 2147483647 w 18"/>
              <a:gd name="T77" fmla="*/ 2147483647 h 5"/>
              <a:gd name="T78" fmla="*/ 2147483647 w 18"/>
              <a:gd name="T79" fmla="*/ 2147483647 h 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
              <a:gd name="T121" fmla="*/ 0 h 5"/>
              <a:gd name="T122" fmla="*/ 18 w 18"/>
              <a:gd name="T123" fmla="*/ 5 h 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 h="5">
                <a:moveTo>
                  <a:pt x="5" y="3"/>
                </a:moveTo>
                <a:lnTo>
                  <a:pt x="5" y="3"/>
                </a:lnTo>
                <a:lnTo>
                  <a:pt x="3" y="3"/>
                </a:lnTo>
                <a:lnTo>
                  <a:pt x="3" y="1"/>
                </a:lnTo>
                <a:lnTo>
                  <a:pt x="2" y="1"/>
                </a:lnTo>
                <a:lnTo>
                  <a:pt x="0" y="0"/>
                </a:lnTo>
                <a:lnTo>
                  <a:pt x="7" y="0"/>
                </a:lnTo>
                <a:lnTo>
                  <a:pt x="9" y="1"/>
                </a:lnTo>
                <a:lnTo>
                  <a:pt x="10" y="1"/>
                </a:lnTo>
                <a:lnTo>
                  <a:pt x="12" y="1"/>
                </a:lnTo>
                <a:lnTo>
                  <a:pt x="13" y="3"/>
                </a:lnTo>
                <a:lnTo>
                  <a:pt x="14" y="3"/>
                </a:lnTo>
                <a:lnTo>
                  <a:pt x="16" y="4"/>
                </a:lnTo>
                <a:lnTo>
                  <a:pt x="17" y="4"/>
                </a:lnTo>
                <a:lnTo>
                  <a:pt x="18" y="5"/>
                </a:lnTo>
                <a:lnTo>
                  <a:pt x="16" y="5"/>
                </a:lnTo>
                <a:lnTo>
                  <a:pt x="10" y="5"/>
                </a:lnTo>
                <a:lnTo>
                  <a:pt x="10" y="4"/>
                </a:lnTo>
                <a:lnTo>
                  <a:pt x="9" y="4"/>
                </a:lnTo>
                <a:lnTo>
                  <a:pt x="7" y="4"/>
                </a:lnTo>
                <a:lnTo>
                  <a:pt x="6" y="3"/>
                </a:lnTo>
                <a:lnTo>
                  <a:pt x="5" y="3"/>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72" name="Freeform 110"/>
          <p:cNvSpPr>
            <a:spLocks/>
          </p:cNvSpPr>
          <p:nvPr/>
        </p:nvSpPr>
        <p:spPr bwMode="auto">
          <a:xfrm>
            <a:off x="2754315" y="4966996"/>
            <a:ext cx="3175" cy="6349"/>
          </a:xfrm>
          <a:custGeom>
            <a:avLst/>
            <a:gdLst>
              <a:gd name="T0" fmla="*/ 2147483647 w 2"/>
              <a:gd name="T1" fmla="*/ 0 h 3"/>
              <a:gd name="T2" fmla="*/ 2147483647 w 2"/>
              <a:gd name="T3" fmla="*/ 2147483647 h 3"/>
              <a:gd name="T4" fmla="*/ 2147483647 w 2"/>
              <a:gd name="T5" fmla="*/ 2147483647 h 3"/>
              <a:gd name="T6" fmla="*/ 0 w 2"/>
              <a:gd name="T7" fmla="*/ 2147483647 h 3"/>
              <a:gd name="T8" fmla="*/ 0 w 2"/>
              <a:gd name="T9" fmla="*/ 2147483647 h 3"/>
              <a:gd name="T10" fmla="*/ 0 w 2"/>
              <a:gd name="T11" fmla="*/ 2147483647 h 3"/>
              <a:gd name="T12" fmla="*/ 0 w 2"/>
              <a:gd name="T13" fmla="*/ 0 h 3"/>
              <a:gd name="T14" fmla="*/ 0 w 2"/>
              <a:gd name="T15" fmla="*/ 2147483647 h 3"/>
              <a:gd name="T16" fmla="*/ 2147483647 w 2"/>
              <a:gd name="T17" fmla="*/ 2147483647 h 3"/>
              <a:gd name="T18" fmla="*/ 2147483647 w 2"/>
              <a:gd name="T19" fmla="*/ 0 h 3"/>
              <a:gd name="T20" fmla="*/ 2147483647 w 2"/>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3"/>
              <a:gd name="T35" fmla="*/ 2 w 2"/>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3">
                <a:moveTo>
                  <a:pt x="2" y="0"/>
                </a:moveTo>
                <a:lnTo>
                  <a:pt x="1" y="3"/>
                </a:lnTo>
                <a:lnTo>
                  <a:pt x="0" y="3"/>
                </a:lnTo>
                <a:lnTo>
                  <a:pt x="0" y="0"/>
                </a:lnTo>
                <a:lnTo>
                  <a:pt x="0" y="1"/>
                </a:lnTo>
                <a:lnTo>
                  <a:pt x="1" y="1"/>
                </a:lnTo>
                <a:lnTo>
                  <a:pt x="1" y="0"/>
                </a:lnTo>
                <a:lnTo>
                  <a:pt x="2"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73" name="Freeform 111"/>
          <p:cNvSpPr>
            <a:spLocks/>
          </p:cNvSpPr>
          <p:nvPr/>
        </p:nvSpPr>
        <p:spPr bwMode="auto">
          <a:xfrm>
            <a:off x="2757490" y="4973345"/>
            <a:ext cx="9525" cy="2115"/>
          </a:xfrm>
          <a:custGeom>
            <a:avLst/>
            <a:gdLst>
              <a:gd name="T0" fmla="*/ 2147483647 w 5"/>
              <a:gd name="T1" fmla="*/ 0 h 1587"/>
              <a:gd name="T2" fmla="*/ 2147483647 w 5"/>
              <a:gd name="T3" fmla="*/ 0 h 1587"/>
              <a:gd name="T4" fmla="*/ 2147483647 w 5"/>
              <a:gd name="T5" fmla="*/ 0 h 1587"/>
              <a:gd name="T6" fmla="*/ 2147483647 w 5"/>
              <a:gd name="T7" fmla="*/ 0 h 1587"/>
              <a:gd name="T8" fmla="*/ 2147483647 w 5"/>
              <a:gd name="T9" fmla="*/ 0 h 1587"/>
              <a:gd name="T10" fmla="*/ 0 w 5"/>
              <a:gd name="T11" fmla="*/ 0 h 1587"/>
              <a:gd name="T12" fmla="*/ 0 w 5"/>
              <a:gd name="T13" fmla="*/ 0 h 1587"/>
              <a:gd name="T14" fmla="*/ 2147483647 w 5"/>
              <a:gd name="T15" fmla="*/ 0 h 1587"/>
              <a:gd name="T16" fmla="*/ 2147483647 w 5"/>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587"/>
              <a:gd name="T29" fmla="*/ 5 w 5"/>
              <a:gd name="T30" fmla="*/ 1587 h 15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587">
                <a:moveTo>
                  <a:pt x="5" y="0"/>
                </a:moveTo>
                <a:lnTo>
                  <a:pt x="5" y="0"/>
                </a:lnTo>
                <a:lnTo>
                  <a:pt x="3" y="0"/>
                </a:lnTo>
                <a:lnTo>
                  <a:pt x="0" y="0"/>
                </a:lnTo>
                <a:lnTo>
                  <a:pt x="5"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74" name="Freeform 112"/>
          <p:cNvSpPr>
            <a:spLocks noEditPoints="1"/>
          </p:cNvSpPr>
          <p:nvPr/>
        </p:nvSpPr>
        <p:spPr bwMode="auto">
          <a:xfrm>
            <a:off x="2754315" y="4994504"/>
            <a:ext cx="14287" cy="12696"/>
          </a:xfrm>
          <a:custGeom>
            <a:avLst/>
            <a:gdLst>
              <a:gd name="T0" fmla="*/ 2147483647 w 8"/>
              <a:gd name="T1" fmla="*/ 2147483647 h 6"/>
              <a:gd name="T2" fmla="*/ 2147483647 w 8"/>
              <a:gd name="T3" fmla="*/ 2147483647 h 6"/>
              <a:gd name="T4" fmla="*/ 2147483647 w 8"/>
              <a:gd name="T5" fmla="*/ 2147483647 h 6"/>
              <a:gd name="T6" fmla="*/ 2147483647 w 8"/>
              <a:gd name="T7" fmla="*/ 2147483647 h 6"/>
              <a:gd name="T8" fmla="*/ 2147483647 w 8"/>
              <a:gd name="T9" fmla="*/ 2147483647 h 6"/>
              <a:gd name="T10" fmla="*/ 2147483647 w 8"/>
              <a:gd name="T11" fmla="*/ 2147483647 h 6"/>
              <a:gd name="T12" fmla="*/ 2147483647 w 8"/>
              <a:gd name="T13" fmla="*/ 2147483647 h 6"/>
              <a:gd name="T14" fmla="*/ 2147483647 w 8"/>
              <a:gd name="T15" fmla="*/ 2147483647 h 6"/>
              <a:gd name="T16" fmla="*/ 2147483647 w 8"/>
              <a:gd name="T17" fmla="*/ 2147483647 h 6"/>
              <a:gd name="T18" fmla="*/ 2147483647 w 8"/>
              <a:gd name="T19" fmla="*/ 2147483647 h 6"/>
              <a:gd name="T20" fmla="*/ 2147483647 w 8"/>
              <a:gd name="T21" fmla="*/ 2147483647 h 6"/>
              <a:gd name="T22" fmla="*/ 2147483647 w 8"/>
              <a:gd name="T23" fmla="*/ 2147483647 h 6"/>
              <a:gd name="T24" fmla="*/ 2147483647 w 8"/>
              <a:gd name="T25" fmla="*/ 2147483647 h 6"/>
              <a:gd name="T26" fmla="*/ 2147483647 w 8"/>
              <a:gd name="T27" fmla="*/ 2147483647 h 6"/>
              <a:gd name="T28" fmla="*/ 2147483647 w 8"/>
              <a:gd name="T29" fmla="*/ 0 h 6"/>
              <a:gd name="T30" fmla="*/ 2147483647 w 8"/>
              <a:gd name="T31" fmla="*/ 0 h 6"/>
              <a:gd name="T32" fmla="*/ 2147483647 w 8"/>
              <a:gd name="T33" fmla="*/ 2147483647 h 6"/>
              <a:gd name="T34" fmla="*/ 2147483647 w 8"/>
              <a:gd name="T35" fmla="*/ 0 h 6"/>
              <a:gd name="T36" fmla="*/ 2147483647 w 8"/>
              <a:gd name="T37" fmla="*/ 0 h 6"/>
              <a:gd name="T38" fmla="*/ 2147483647 w 8"/>
              <a:gd name="T39" fmla="*/ 0 h 6"/>
              <a:gd name="T40" fmla="*/ 2147483647 w 8"/>
              <a:gd name="T41" fmla="*/ 2147483647 h 6"/>
              <a:gd name="T42" fmla="*/ 2147483647 w 8"/>
              <a:gd name="T43" fmla="*/ 2147483647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2147483647 w 8"/>
              <a:gd name="T61" fmla="*/ 0 h 6"/>
              <a:gd name="T62" fmla="*/ 2147483647 w 8"/>
              <a:gd name="T63" fmla="*/ 0 h 6"/>
              <a:gd name="T64" fmla="*/ 2147483647 w 8"/>
              <a:gd name="T65" fmla="*/ 0 h 6"/>
              <a:gd name="T66" fmla="*/ 2147483647 w 8"/>
              <a:gd name="T67" fmla="*/ 0 h 6"/>
              <a:gd name="T68" fmla="*/ 2147483647 w 8"/>
              <a:gd name="T69" fmla="*/ 2147483647 h 6"/>
              <a:gd name="T70" fmla="*/ 2147483647 w 8"/>
              <a:gd name="T71" fmla="*/ 2147483647 h 6"/>
              <a:gd name="T72" fmla="*/ 2147483647 w 8"/>
              <a:gd name="T73" fmla="*/ 2147483647 h 6"/>
              <a:gd name="T74" fmla="*/ 2147483647 w 8"/>
              <a:gd name="T75" fmla="*/ 2147483647 h 6"/>
              <a:gd name="T76" fmla="*/ 0 w 8"/>
              <a:gd name="T77" fmla="*/ 2147483647 h 6"/>
              <a:gd name="T78" fmla="*/ 0 w 8"/>
              <a:gd name="T79" fmla="*/ 2147483647 h 6"/>
              <a:gd name="T80" fmla="*/ 0 w 8"/>
              <a:gd name="T81" fmla="*/ 2147483647 h 6"/>
              <a:gd name="T82" fmla="*/ 2147483647 w 8"/>
              <a:gd name="T83" fmla="*/ 0 h 6"/>
              <a:gd name="T84" fmla="*/ 2147483647 w 8"/>
              <a:gd name="T85" fmla="*/ 0 h 6"/>
              <a:gd name="T86" fmla="*/ 2147483647 w 8"/>
              <a:gd name="T87" fmla="*/ 2147483647 h 6"/>
              <a:gd name="T88" fmla="*/ 2147483647 w 8"/>
              <a:gd name="T89" fmla="*/ 2147483647 h 6"/>
              <a:gd name="T90" fmla="*/ 2147483647 w 8"/>
              <a:gd name="T91" fmla="*/ 2147483647 h 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
              <a:gd name="T139" fmla="*/ 0 h 6"/>
              <a:gd name="T140" fmla="*/ 8 w 8"/>
              <a:gd name="T141" fmla="*/ 6 h 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 h="6">
                <a:moveTo>
                  <a:pt x="4" y="2"/>
                </a:moveTo>
                <a:lnTo>
                  <a:pt x="4" y="4"/>
                </a:lnTo>
                <a:lnTo>
                  <a:pt x="7" y="6"/>
                </a:lnTo>
                <a:lnTo>
                  <a:pt x="7" y="3"/>
                </a:lnTo>
                <a:lnTo>
                  <a:pt x="4" y="2"/>
                </a:lnTo>
                <a:close/>
                <a:moveTo>
                  <a:pt x="4" y="2"/>
                </a:moveTo>
                <a:lnTo>
                  <a:pt x="4" y="2"/>
                </a:lnTo>
                <a:lnTo>
                  <a:pt x="8" y="3"/>
                </a:lnTo>
                <a:lnTo>
                  <a:pt x="8" y="2"/>
                </a:lnTo>
                <a:lnTo>
                  <a:pt x="4" y="2"/>
                </a:lnTo>
                <a:close/>
                <a:moveTo>
                  <a:pt x="1" y="0"/>
                </a:moveTo>
                <a:lnTo>
                  <a:pt x="1" y="0"/>
                </a:lnTo>
                <a:lnTo>
                  <a:pt x="4" y="2"/>
                </a:lnTo>
                <a:lnTo>
                  <a:pt x="4" y="0"/>
                </a:lnTo>
                <a:lnTo>
                  <a:pt x="1" y="0"/>
                </a:lnTo>
                <a:close/>
                <a:moveTo>
                  <a:pt x="5" y="0"/>
                </a:moveTo>
                <a:lnTo>
                  <a:pt x="8" y="2"/>
                </a:lnTo>
                <a:lnTo>
                  <a:pt x="8" y="3"/>
                </a:lnTo>
                <a:lnTo>
                  <a:pt x="7" y="6"/>
                </a:lnTo>
                <a:lnTo>
                  <a:pt x="4" y="4"/>
                </a:lnTo>
                <a:lnTo>
                  <a:pt x="4" y="2"/>
                </a:lnTo>
                <a:lnTo>
                  <a:pt x="4" y="0"/>
                </a:lnTo>
                <a:lnTo>
                  <a:pt x="5" y="0"/>
                </a:lnTo>
                <a:close/>
                <a:moveTo>
                  <a:pt x="1" y="0"/>
                </a:moveTo>
                <a:lnTo>
                  <a:pt x="4" y="0"/>
                </a:lnTo>
                <a:lnTo>
                  <a:pt x="4" y="2"/>
                </a:lnTo>
                <a:lnTo>
                  <a:pt x="4" y="4"/>
                </a:lnTo>
                <a:lnTo>
                  <a:pt x="2" y="4"/>
                </a:lnTo>
                <a:lnTo>
                  <a:pt x="0" y="4"/>
                </a:lnTo>
                <a:lnTo>
                  <a:pt x="1" y="0"/>
                </a:lnTo>
                <a:close/>
                <a:moveTo>
                  <a:pt x="5" y="4"/>
                </a:moveTo>
                <a:lnTo>
                  <a:pt x="5" y="4"/>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675" name="Freeform 113"/>
          <p:cNvSpPr>
            <a:spLocks/>
          </p:cNvSpPr>
          <p:nvPr/>
        </p:nvSpPr>
        <p:spPr bwMode="auto">
          <a:xfrm>
            <a:off x="2760665" y="4998735"/>
            <a:ext cx="7937" cy="8464"/>
          </a:xfrm>
          <a:custGeom>
            <a:avLst/>
            <a:gdLst>
              <a:gd name="T0" fmla="*/ 0 w 4"/>
              <a:gd name="T1" fmla="*/ 0 h 4"/>
              <a:gd name="T2" fmla="*/ 0 w 4"/>
              <a:gd name="T3" fmla="*/ 2147483647 h 4"/>
              <a:gd name="T4" fmla="*/ 0 w 4"/>
              <a:gd name="T5" fmla="*/ 2147483647 h 4"/>
              <a:gd name="T6" fmla="*/ 2147483647 w 4"/>
              <a:gd name="T7" fmla="*/ 2147483647 h 4"/>
              <a:gd name="T8" fmla="*/ 2147483647 w 4"/>
              <a:gd name="T9" fmla="*/ 2147483647 h 4"/>
              <a:gd name="T10" fmla="*/ 2147483647 w 4"/>
              <a:gd name="T11" fmla="*/ 2147483647 h 4"/>
              <a:gd name="T12" fmla="*/ 2147483647 w 4"/>
              <a:gd name="T13" fmla="*/ 2147483647 h 4"/>
              <a:gd name="T14" fmla="*/ 2147483647 w 4"/>
              <a:gd name="T15" fmla="*/ 2147483647 h 4"/>
              <a:gd name="T16" fmla="*/ 2147483647 w 4"/>
              <a:gd name="T17" fmla="*/ 2147483647 h 4"/>
              <a:gd name="T18" fmla="*/ 0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0" y="0"/>
                </a:moveTo>
                <a:lnTo>
                  <a:pt x="0" y="2"/>
                </a:lnTo>
                <a:lnTo>
                  <a:pt x="3" y="4"/>
                </a:lnTo>
                <a:lnTo>
                  <a:pt x="4" y="1"/>
                </a:lnTo>
                <a:lnTo>
                  <a:pt x="3" y="1"/>
                </a:lnTo>
                <a:lnTo>
                  <a:pt x="0"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76" name="Freeform 114"/>
          <p:cNvSpPr>
            <a:spLocks/>
          </p:cNvSpPr>
          <p:nvPr/>
        </p:nvSpPr>
        <p:spPr bwMode="auto">
          <a:xfrm>
            <a:off x="2763838" y="4998737"/>
            <a:ext cx="4762" cy="2115"/>
          </a:xfrm>
          <a:custGeom>
            <a:avLst/>
            <a:gdLst>
              <a:gd name="T0" fmla="*/ 0 w 3"/>
              <a:gd name="T1" fmla="*/ 0 h 1"/>
              <a:gd name="T2" fmla="*/ 0 w 3"/>
              <a:gd name="T3" fmla="*/ 0 h 1"/>
              <a:gd name="T4" fmla="*/ 2147483647 w 3"/>
              <a:gd name="T5" fmla="*/ 2147483647 h 1"/>
              <a:gd name="T6" fmla="*/ 2147483647 w 3"/>
              <a:gd name="T7" fmla="*/ 2147483647 h 1"/>
              <a:gd name="T8" fmla="*/ 2147483647 w 3"/>
              <a:gd name="T9" fmla="*/ 2147483647 h 1"/>
              <a:gd name="T10" fmla="*/ 2147483647 w 3"/>
              <a:gd name="T11" fmla="*/ 2147483647 h 1"/>
              <a:gd name="T12" fmla="*/ 0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0" y="0"/>
                </a:moveTo>
                <a:lnTo>
                  <a:pt x="0" y="0"/>
                </a:lnTo>
                <a:lnTo>
                  <a:pt x="3" y="1"/>
                </a:lnTo>
                <a:lnTo>
                  <a:pt x="0"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77" name="Freeform 115"/>
          <p:cNvSpPr>
            <a:spLocks/>
          </p:cNvSpPr>
          <p:nvPr/>
        </p:nvSpPr>
        <p:spPr bwMode="auto">
          <a:xfrm>
            <a:off x="2755902" y="4994504"/>
            <a:ext cx="4763" cy="4232"/>
          </a:xfrm>
          <a:custGeom>
            <a:avLst/>
            <a:gdLst>
              <a:gd name="T0" fmla="*/ 0 w 3"/>
              <a:gd name="T1" fmla="*/ 0 h 2"/>
              <a:gd name="T2" fmla="*/ 0 w 3"/>
              <a:gd name="T3" fmla="*/ 0 h 2"/>
              <a:gd name="T4" fmla="*/ 0 w 3"/>
              <a:gd name="T5" fmla="*/ 0 h 2"/>
              <a:gd name="T6" fmla="*/ 2147483647 w 3"/>
              <a:gd name="T7" fmla="*/ 2147483647 h 2"/>
              <a:gd name="T8" fmla="*/ 2147483647 w 3"/>
              <a:gd name="T9" fmla="*/ 2147483647 h 2"/>
              <a:gd name="T10" fmla="*/ 2147483647 w 3"/>
              <a:gd name="T11" fmla="*/ 2147483647 h 2"/>
              <a:gd name="T12" fmla="*/ 0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0" y="0"/>
                </a:moveTo>
                <a:lnTo>
                  <a:pt x="0" y="0"/>
                </a:lnTo>
                <a:lnTo>
                  <a:pt x="3" y="2"/>
                </a:lnTo>
                <a:lnTo>
                  <a:pt x="0"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78" name="Freeform 116"/>
          <p:cNvSpPr>
            <a:spLocks/>
          </p:cNvSpPr>
          <p:nvPr/>
        </p:nvSpPr>
        <p:spPr bwMode="auto">
          <a:xfrm>
            <a:off x="2760665" y="4998735"/>
            <a:ext cx="7937" cy="8464"/>
          </a:xfrm>
          <a:custGeom>
            <a:avLst/>
            <a:gdLst>
              <a:gd name="T0" fmla="*/ 0 w 4"/>
              <a:gd name="T1" fmla="*/ 0 h 4"/>
              <a:gd name="T2" fmla="*/ 2147483647 w 4"/>
              <a:gd name="T3" fmla="*/ 0 h 4"/>
              <a:gd name="T4" fmla="*/ 2147483647 w 4"/>
              <a:gd name="T5" fmla="*/ 2147483647 h 4"/>
              <a:gd name="T6" fmla="*/ 2147483647 w 4"/>
              <a:gd name="T7" fmla="*/ 2147483647 h 4"/>
              <a:gd name="T8" fmla="*/ 2147483647 w 4"/>
              <a:gd name="T9" fmla="*/ 2147483647 h 4"/>
              <a:gd name="T10" fmla="*/ 2147483647 w 4"/>
              <a:gd name="T11" fmla="*/ 2147483647 h 4"/>
              <a:gd name="T12" fmla="*/ 2147483647 w 4"/>
              <a:gd name="T13" fmla="*/ 2147483647 h 4"/>
              <a:gd name="T14" fmla="*/ 2147483647 w 4"/>
              <a:gd name="T15" fmla="*/ 2147483647 h 4"/>
              <a:gd name="T16" fmla="*/ 0 w 4"/>
              <a:gd name="T17" fmla="*/ 2147483647 h 4"/>
              <a:gd name="T18" fmla="*/ 0 w 4"/>
              <a:gd name="T19" fmla="*/ 2147483647 h 4"/>
              <a:gd name="T20" fmla="*/ 0 w 4"/>
              <a:gd name="T21" fmla="*/ 0 h 4"/>
              <a:gd name="T22" fmla="*/ 0 w 4"/>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0" y="0"/>
                </a:moveTo>
                <a:lnTo>
                  <a:pt x="4" y="0"/>
                </a:lnTo>
                <a:lnTo>
                  <a:pt x="4" y="1"/>
                </a:lnTo>
                <a:lnTo>
                  <a:pt x="3" y="4"/>
                </a:lnTo>
                <a:lnTo>
                  <a:pt x="0" y="2"/>
                </a:lnTo>
                <a:lnTo>
                  <a:pt x="0"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79" name="Freeform 117"/>
          <p:cNvSpPr>
            <a:spLocks/>
          </p:cNvSpPr>
          <p:nvPr/>
        </p:nvSpPr>
        <p:spPr bwMode="auto">
          <a:xfrm>
            <a:off x="2754313" y="4994503"/>
            <a:ext cx="6350" cy="8464"/>
          </a:xfrm>
          <a:custGeom>
            <a:avLst/>
            <a:gdLst>
              <a:gd name="T0" fmla="*/ 2147483647 w 4"/>
              <a:gd name="T1" fmla="*/ 0 h 4"/>
              <a:gd name="T2" fmla="*/ 2147483647 w 4"/>
              <a:gd name="T3" fmla="*/ 0 h 4"/>
              <a:gd name="T4" fmla="*/ 2147483647 w 4"/>
              <a:gd name="T5" fmla="*/ 0 h 4"/>
              <a:gd name="T6" fmla="*/ 2147483647 w 4"/>
              <a:gd name="T7" fmla="*/ 2147483647 h 4"/>
              <a:gd name="T8" fmla="*/ 2147483647 w 4"/>
              <a:gd name="T9" fmla="*/ 2147483647 h 4"/>
              <a:gd name="T10" fmla="*/ 2147483647 w 4"/>
              <a:gd name="T11" fmla="*/ 2147483647 h 4"/>
              <a:gd name="T12" fmla="*/ 2147483647 w 4"/>
              <a:gd name="T13" fmla="*/ 2147483647 h 4"/>
              <a:gd name="T14" fmla="*/ 0 w 4"/>
              <a:gd name="T15" fmla="*/ 2147483647 h 4"/>
              <a:gd name="T16" fmla="*/ 0 w 4"/>
              <a:gd name="T17" fmla="*/ 2147483647 h 4"/>
              <a:gd name="T18" fmla="*/ 0 w 4"/>
              <a:gd name="T19" fmla="*/ 2147483647 h 4"/>
              <a:gd name="T20" fmla="*/ 2147483647 w 4"/>
              <a:gd name="T21" fmla="*/ 0 h 4"/>
              <a:gd name="T22" fmla="*/ 2147483647 w 4"/>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1" y="0"/>
                </a:moveTo>
                <a:lnTo>
                  <a:pt x="4" y="0"/>
                </a:lnTo>
                <a:lnTo>
                  <a:pt x="4" y="2"/>
                </a:lnTo>
                <a:lnTo>
                  <a:pt x="4" y="4"/>
                </a:lnTo>
                <a:lnTo>
                  <a:pt x="2" y="4"/>
                </a:lnTo>
                <a:lnTo>
                  <a:pt x="0" y="4"/>
                </a:lnTo>
                <a:lnTo>
                  <a:pt x="1"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80" name="Freeform 118"/>
          <p:cNvSpPr>
            <a:spLocks/>
          </p:cNvSpPr>
          <p:nvPr/>
        </p:nvSpPr>
        <p:spPr bwMode="auto">
          <a:xfrm>
            <a:off x="2763840" y="5002968"/>
            <a:ext cx="1587" cy="4232"/>
          </a:xfrm>
          <a:custGeom>
            <a:avLst/>
            <a:gdLst>
              <a:gd name="T0" fmla="*/ 0 w 1587"/>
              <a:gd name="T1" fmla="*/ 0 h 2"/>
              <a:gd name="T2" fmla="*/ 0 w 1587"/>
              <a:gd name="T3" fmla="*/ 2147483647 h 2"/>
              <a:gd name="T4" fmla="*/ 0 w 1587"/>
              <a:gd name="T5" fmla="*/ 0 h 2"/>
              <a:gd name="T6" fmla="*/ 0 60000 65536"/>
              <a:gd name="T7" fmla="*/ 0 60000 65536"/>
              <a:gd name="T8" fmla="*/ 0 60000 65536"/>
              <a:gd name="T9" fmla="*/ 0 w 1587"/>
              <a:gd name="T10" fmla="*/ 0 h 2"/>
              <a:gd name="T11" fmla="*/ 1587 w 1587"/>
              <a:gd name="T12" fmla="*/ 2 h 2"/>
            </a:gdLst>
            <a:ahLst/>
            <a:cxnLst>
              <a:cxn ang="T6">
                <a:pos x="T0" y="T1"/>
              </a:cxn>
              <a:cxn ang="T7">
                <a:pos x="T2" y="T3"/>
              </a:cxn>
              <a:cxn ang="T8">
                <a:pos x="T4" y="T5"/>
              </a:cxn>
            </a:cxnLst>
            <a:rect l="T9" t="T10" r="T11" b="T12"/>
            <a:pathLst>
              <a:path w="1587" h="2">
                <a:moveTo>
                  <a:pt x="0" y="0"/>
                </a:moveTo>
                <a:lnTo>
                  <a:pt x="0" y="2"/>
                </a:lnTo>
                <a:lnTo>
                  <a:pt x="0"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81" name="Freeform 119"/>
          <p:cNvSpPr>
            <a:spLocks noEditPoints="1"/>
          </p:cNvSpPr>
          <p:nvPr/>
        </p:nvSpPr>
        <p:spPr bwMode="auto">
          <a:xfrm>
            <a:off x="2754315" y="5017779"/>
            <a:ext cx="14287" cy="12696"/>
          </a:xfrm>
          <a:custGeom>
            <a:avLst/>
            <a:gdLst>
              <a:gd name="T0" fmla="*/ 2147483647 w 8"/>
              <a:gd name="T1" fmla="*/ 2147483647 h 6"/>
              <a:gd name="T2" fmla="*/ 2147483647 w 8"/>
              <a:gd name="T3" fmla="*/ 2147483647 h 6"/>
              <a:gd name="T4" fmla="*/ 2147483647 w 8"/>
              <a:gd name="T5" fmla="*/ 2147483647 h 6"/>
              <a:gd name="T6" fmla="*/ 2147483647 w 8"/>
              <a:gd name="T7" fmla="*/ 2147483647 h 6"/>
              <a:gd name="T8" fmla="*/ 2147483647 w 8"/>
              <a:gd name="T9" fmla="*/ 2147483647 h 6"/>
              <a:gd name="T10" fmla="*/ 2147483647 w 8"/>
              <a:gd name="T11" fmla="*/ 2147483647 h 6"/>
              <a:gd name="T12" fmla="*/ 2147483647 w 8"/>
              <a:gd name="T13" fmla="*/ 2147483647 h 6"/>
              <a:gd name="T14" fmla="*/ 2147483647 w 8"/>
              <a:gd name="T15" fmla="*/ 2147483647 h 6"/>
              <a:gd name="T16" fmla="*/ 2147483647 w 8"/>
              <a:gd name="T17" fmla="*/ 2147483647 h 6"/>
              <a:gd name="T18" fmla="*/ 2147483647 w 8"/>
              <a:gd name="T19" fmla="*/ 2147483647 h 6"/>
              <a:gd name="T20" fmla="*/ 2147483647 w 8"/>
              <a:gd name="T21" fmla="*/ 2147483647 h 6"/>
              <a:gd name="T22" fmla="*/ 2147483647 w 8"/>
              <a:gd name="T23" fmla="*/ 2147483647 h 6"/>
              <a:gd name="T24" fmla="*/ 2147483647 w 8"/>
              <a:gd name="T25" fmla="*/ 2147483647 h 6"/>
              <a:gd name="T26" fmla="*/ 2147483647 w 8"/>
              <a:gd name="T27" fmla="*/ 2147483647 h 6"/>
              <a:gd name="T28" fmla="*/ 0 w 8"/>
              <a:gd name="T29" fmla="*/ 0 h 6"/>
              <a:gd name="T30" fmla="*/ 0 w 8"/>
              <a:gd name="T31" fmla="*/ 2147483647 h 6"/>
              <a:gd name="T32" fmla="*/ 0 w 8"/>
              <a:gd name="T33" fmla="*/ 2147483647 h 6"/>
              <a:gd name="T34" fmla="*/ 0 w 8"/>
              <a:gd name="T35" fmla="*/ 2147483647 h 6"/>
              <a:gd name="T36" fmla="*/ 0 w 8"/>
              <a:gd name="T37" fmla="*/ 2147483647 h 6"/>
              <a:gd name="T38" fmla="*/ 0 w 8"/>
              <a:gd name="T39" fmla="*/ 2147483647 h 6"/>
              <a:gd name="T40" fmla="*/ 0 w 8"/>
              <a:gd name="T41" fmla="*/ 0 h 6"/>
              <a:gd name="T42" fmla="*/ 0 w 8"/>
              <a:gd name="T43" fmla="*/ 0 h 6"/>
              <a:gd name="T44" fmla="*/ 2147483647 w 8"/>
              <a:gd name="T45" fmla="*/ 2147483647 h 6"/>
              <a:gd name="T46" fmla="*/ 2147483647 w 8"/>
              <a:gd name="T47" fmla="*/ 2147483647 h 6"/>
              <a:gd name="T48" fmla="*/ 2147483647 w 8"/>
              <a:gd name="T49" fmla="*/ 2147483647 h 6"/>
              <a:gd name="T50" fmla="*/ 2147483647 w 8"/>
              <a:gd name="T51" fmla="*/ 2147483647 h 6"/>
              <a:gd name="T52" fmla="*/ 2147483647 w 8"/>
              <a:gd name="T53" fmla="*/ 2147483647 h 6"/>
              <a:gd name="T54" fmla="*/ 2147483647 w 8"/>
              <a:gd name="T55" fmla="*/ 2147483647 h 6"/>
              <a:gd name="T56" fmla="*/ 2147483647 w 8"/>
              <a:gd name="T57" fmla="*/ 2147483647 h 6"/>
              <a:gd name="T58" fmla="*/ 2147483647 w 8"/>
              <a:gd name="T59" fmla="*/ 2147483647 h 6"/>
              <a:gd name="T60" fmla="*/ 0 w 8"/>
              <a:gd name="T61" fmla="*/ 0 h 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
              <a:gd name="T94" fmla="*/ 0 h 6"/>
              <a:gd name="T95" fmla="*/ 8 w 8"/>
              <a:gd name="T96" fmla="*/ 6 h 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 h="6">
                <a:moveTo>
                  <a:pt x="1" y="2"/>
                </a:moveTo>
                <a:lnTo>
                  <a:pt x="1" y="2"/>
                </a:lnTo>
                <a:lnTo>
                  <a:pt x="2" y="3"/>
                </a:lnTo>
                <a:lnTo>
                  <a:pt x="2" y="4"/>
                </a:lnTo>
                <a:lnTo>
                  <a:pt x="1" y="3"/>
                </a:lnTo>
                <a:lnTo>
                  <a:pt x="1" y="2"/>
                </a:lnTo>
                <a:close/>
                <a:moveTo>
                  <a:pt x="4" y="3"/>
                </a:moveTo>
                <a:lnTo>
                  <a:pt x="5" y="3"/>
                </a:lnTo>
                <a:lnTo>
                  <a:pt x="5" y="4"/>
                </a:lnTo>
                <a:lnTo>
                  <a:pt x="4" y="4"/>
                </a:lnTo>
                <a:lnTo>
                  <a:pt x="4" y="3"/>
                </a:lnTo>
                <a:close/>
                <a:moveTo>
                  <a:pt x="0" y="0"/>
                </a:moveTo>
                <a:lnTo>
                  <a:pt x="0" y="3"/>
                </a:lnTo>
                <a:lnTo>
                  <a:pt x="0" y="0"/>
                </a:lnTo>
                <a:lnTo>
                  <a:pt x="8" y="3"/>
                </a:lnTo>
                <a:lnTo>
                  <a:pt x="7" y="6"/>
                </a:lnTo>
                <a:lnTo>
                  <a:pt x="7" y="4"/>
                </a:lnTo>
                <a:lnTo>
                  <a:pt x="7" y="3"/>
                </a:lnTo>
                <a:lnTo>
                  <a:pt x="0" y="0"/>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682" name="Freeform 120"/>
          <p:cNvSpPr>
            <a:spLocks/>
          </p:cNvSpPr>
          <p:nvPr/>
        </p:nvSpPr>
        <p:spPr bwMode="auto">
          <a:xfrm>
            <a:off x="2755900" y="5022011"/>
            <a:ext cx="1588" cy="2117"/>
          </a:xfrm>
          <a:custGeom>
            <a:avLst/>
            <a:gdLst>
              <a:gd name="T0" fmla="*/ 0 w 1"/>
              <a:gd name="T1" fmla="*/ 0 h 1"/>
              <a:gd name="T2" fmla="*/ 0 w 1"/>
              <a:gd name="T3" fmla="*/ 0 h 1"/>
              <a:gd name="T4" fmla="*/ 2147483647 w 1"/>
              <a:gd name="T5" fmla="*/ 0 h 1"/>
              <a:gd name="T6" fmla="*/ 2147483647 w 1"/>
              <a:gd name="T7" fmla="*/ 2147483647 h 1"/>
              <a:gd name="T8" fmla="*/ 2147483647 w 1"/>
              <a:gd name="T9" fmla="*/ 2147483647 h 1"/>
              <a:gd name="T10" fmla="*/ 2147483647 w 1"/>
              <a:gd name="T11" fmla="*/ 2147483647 h 1"/>
              <a:gd name="T12" fmla="*/ 0 w 1"/>
              <a:gd name="T13" fmla="*/ 2147483647 h 1"/>
              <a:gd name="T14" fmla="*/ 0 w 1"/>
              <a:gd name="T15" fmla="*/ 2147483647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1"/>
              <a:gd name="T29" fmla="*/ 1 w 1"/>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1">
                <a:moveTo>
                  <a:pt x="0" y="0"/>
                </a:moveTo>
                <a:lnTo>
                  <a:pt x="0" y="0"/>
                </a:lnTo>
                <a:lnTo>
                  <a:pt x="1" y="0"/>
                </a:lnTo>
                <a:lnTo>
                  <a:pt x="1" y="1"/>
                </a:lnTo>
                <a:lnTo>
                  <a:pt x="0" y="1"/>
                </a:lnTo>
                <a:lnTo>
                  <a:pt x="0"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83" name="Freeform 121"/>
          <p:cNvSpPr>
            <a:spLocks/>
          </p:cNvSpPr>
          <p:nvPr/>
        </p:nvSpPr>
        <p:spPr bwMode="auto">
          <a:xfrm>
            <a:off x="2760663" y="5024129"/>
            <a:ext cx="6350" cy="2115"/>
          </a:xfrm>
          <a:custGeom>
            <a:avLst/>
            <a:gdLst>
              <a:gd name="T0" fmla="*/ 2147483647 w 3"/>
              <a:gd name="T1" fmla="*/ 0 h 1"/>
              <a:gd name="T2" fmla="*/ 2147483647 w 3"/>
              <a:gd name="T3" fmla="*/ 0 h 1"/>
              <a:gd name="T4" fmla="*/ 2147483647 w 3"/>
              <a:gd name="T5" fmla="*/ 0 h 1"/>
              <a:gd name="T6" fmla="*/ 2147483647 w 3"/>
              <a:gd name="T7" fmla="*/ 2147483647 h 1"/>
              <a:gd name="T8" fmla="*/ 0 w 3"/>
              <a:gd name="T9" fmla="*/ 2147483647 h 1"/>
              <a:gd name="T10" fmla="*/ 0 w 3"/>
              <a:gd name="T11" fmla="*/ 2147483647 h 1"/>
              <a:gd name="T12" fmla="*/ 0 w 3"/>
              <a:gd name="T13" fmla="*/ 0 h 1"/>
              <a:gd name="T14" fmla="*/ 0 w 3"/>
              <a:gd name="T15" fmla="*/ 0 h 1"/>
              <a:gd name="T16" fmla="*/ 2147483647 w 3"/>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
              <a:gd name="T29" fmla="*/ 3 w 3"/>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
                <a:moveTo>
                  <a:pt x="1" y="0"/>
                </a:moveTo>
                <a:lnTo>
                  <a:pt x="3" y="0"/>
                </a:lnTo>
                <a:lnTo>
                  <a:pt x="1" y="1"/>
                </a:lnTo>
                <a:lnTo>
                  <a:pt x="0" y="1"/>
                </a:lnTo>
                <a:lnTo>
                  <a:pt x="0" y="0"/>
                </a:lnTo>
                <a:lnTo>
                  <a:pt x="1"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84" name="Freeform 122"/>
          <p:cNvSpPr>
            <a:spLocks/>
          </p:cNvSpPr>
          <p:nvPr/>
        </p:nvSpPr>
        <p:spPr bwMode="auto">
          <a:xfrm>
            <a:off x="2754315" y="5017779"/>
            <a:ext cx="14287" cy="12696"/>
          </a:xfrm>
          <a:custGeom>
            <a:avLst/>
            <a:gdLst>
              <a:gd name="T0" fmla="*/ 0 w 8"/>
              <a:gd name="T1" fmla="*/ 0 h 6"/>
              <a:gd name="T2" fmla="*/ 0 w 8"/>
              <a:gd name="T3" fmla="*/ 2147483647 h 6"/>
              <a:gd name="T4" fmla="*/ 0 w 8"/>
              <a:gd name="T5" fmla="*/ 2147483647 h 6"/>
              <a:gd name="T6" fmla="*/ 0 w 8"/>
              <a:gd name="T7" fmla="*/ 2147483647 h 6"/>
              <a:gd name="T8" fmla="*/ 0 w 8"/>
              <a:gd name="T9" fmla="*/ 2147483647 h 6"/>
              <a:gd name="T10" fmla="*/ 0 w 8"/>
              <a:gd name="T11" fmla="*/ 2147483647 h 6"/>
              <a:gd name="T12" fmla="*/ 0 w 8"/>
              <a:gd name="T13" fmla="*/ 0 h 6"/>
              <a:gd name="T14" fmla="*/ 0 w 8"/>
              <a:gd name="T15" fmla="*/ 0 h 6"/>
              <a:gd name="T16" fmla="*/ 2147483647 w 8"/>
              <a:gd name="T17" fmla="*/ 2147483647 h 6"/>
              <a:gd name="T18" fmla="*/ 2147483647 w 8"/>
              <a:gd name="T19" fmla="*/ 2147483647 h 6"/>
              <a:gd name="T20" fmla="*/ 2147483647 w 8"/>
              <a:gd name="T21" fmla="*/ 2147483647 h 6"/>
              <a:gd name="T22" fmla="*/ 2147483647 w 8"/>
              <a:gd name="T23" fmla="*/ 2147483647 h 6"/>
              <a:gd name="T24" fmla="*/ 2147483647 w 8"/>
              <a:gd name="T25" fmla="*/ 2147483647 h 6"/>
              <a:gd name="T26" fmla="*/ 2147483647 w 8"/>
              <a:gd name="T27" fmla="*/ 2147483647 h 6"/>
              <a:gd name="T28" fmla="*/ 2147483647 w 8"/>
              <a:gd name="T29" fmla="*/ 2147483647 h 6"/>
              <a:gd name="T30" fmla="*/ 2147483647 w 8"/>
              <a:gd name="T31" fmla="*/ 2147483647 h 6"/>
              <a:gd name="T32" fmla="*/ 0 w 8"/>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6"/>
              <a:gd name="T53" fmla="*/ 8 w 8"/>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6">
                <a:moveTo>
                  <a:pt x="0" y="0"/>
                </a:moveTo>
                <a:lnTo>
                  <a:pt x="0" y="3"/>
                </a:lnTo>
                <a:lnTo>
                  <a:pt x="0" y="0"/>
                </a:lnTo>
                <a:lnTo>
                  <a:pt x="8" y="3"/>
                </a:lnTo>
                <a:lnTo>
                  <a:pt x="7" y="6"/>
                </a:lnTo>
                <a:lnTo>
                  <a:pt x="7" y="4"/>
                </a:lnTo>
                <a:lnTo>
                  <a:pt x="7" y="3"/>
                </a:lnTo>
                <a:lnTo>
                  <a:pt x="0"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87" name="Freeform 125"/>
          <p:cNvSpPr>
            <a:spLocks/>
          </p:cNvSpPr>
          <p:nvPr/>
        </p:nvSpPr>
        <p:spPr bwMode="auto">
          <a:xfrm>
            <a:off x="2716215" y="4918327"/>
            <a:ext cx="1587" cy="4232"/>
          </a:xfrm>
          <a:custGeom>
            <a:avLst/>
            <a:gdLst>
              <a:gd name="T0" fmla="*/ 0 w 1"/>
              <a:gd name="T1" fmla="*/ 0 h 2"/>
              <a:gd name="T2" fmla="*/ 2147483647 w 1"/>
              <a:gd name="T3" fmla="*/ 2147483647 h 2"/>
              <a:gd name="T4" fmla="*/ 2147483647 w 1"/>
              <a:gd name="T5" fmla="*/ 2147483647 h 2"/>
              <a:gd name="T6" fmla="*/ 2147483647 w 1"/>
              <a:gd name="T7" fmla="*/ 2147483647 h 2"/>
              <a:gd name="T8" fmla="*/ 2147483647 w 1"/>
              <a:gd name="T9" fmla="*/ 2147483647 h 2"/>
              <a:gd name="T10" fmla="*/ 2147483647 w 1"/>
              <a:gd name="T11" fmla="*/ 2147483647 h 2"/>
              <a:gd name="T12" fmla="*/ 0 w 1"/>
              <a:gd name="T13" fmla="*/ 2147483647 h 2"/>
              <a:gd name="T14" fmla="*/ 0 w 1"/>
              <a:gd name="T15" fmla="*/ 2147483647 h 2"/>
              <a:gd name="T16" fmla="*/ 0 w 1"/>
              <a:gd name="T17" fmla="*/ 2147483647 h 2"/>
              <a:gd name="T18" fmla="*/ 0 w 1"/>
              <a:gd name="T19" fmla="*/ 0 h 2"/>
              <a:gd name="T20" fmla="*/ 0 w 1"/>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2"/>
              <a:gd name="T35" fmla="*/ 1 w 1"/>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2">
                <a:moveTo>
                  <a:pt x="0" y="0"/>
                </a:moveTo>
                <a:lnTo>
                  <a:pt x="1" y="1"/>
                </a:lnTo>
                <a:lnTo>
                  <a:pt x="1" y="2"/>
                </a:lnTo>
                <a:lnTo>
                  <a:pt x="0" y="1"/>
                </a:lnTo>
                <a:lnTo>
                  <a:pt x="0"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88" name="Freeform 126"/>
          <p:cNvSpPr>
            <a:spLocks/>
          </p:cNvSpPr>
          <p:nvPr/>
        </p:nvSpPr>
        <p:spPr bwMode="auto">
          <a:xfrm>
            <a:off x="2705100" y="4914095"/>
            <a:ext cx="19050" cy="8464"/>
          </a:xfrm>
          <a:custGeom>
            <a:avLst/>
            <a:gdLst>
              <a:gd name="T0" fmla="*/ 2147483647 w 10"/>
              <a:gd name="T1" fmla="*/ 0 h 4"/>
              <a:gd name="T2" fmla="*/ 2147483647 w 10"/>
              <a:gd name="T3" fmla="*/ 0 h 4"/>
              <a:gd name="T4" fmla="*/ 0 w 10"/>
              <a:gd name="T5" fmla="*/ 2147483647 h 4"/>
              <a:gd name="T6" fmla="*/ 0 w 10"/>
              <a:gd name="T7" fmla="*/ 2147483647 h 4"/>
              <a:gd name="T8" fmla="*/ 2147483647 w 10"/>
              <a:gd name="T9" fmla="*/ 0 h 4"/>
              <a:gd name="T10" fmla="*/ 2147483647 w 10"/>
              <a:gd name="T11" fmla="*/ 2147483647 h 4"/>
              <a:gd name="T12" fmla="*/ 2147483647 w 10"/>
              <a:gd name="T13" fmla="*/ 2147483647 h 4"/>
              <a:gd name="T14" fmla="*/ 2147483647 w 10"/>
              <a:gd name="T15" fmla="*/ 2147483647 h 4"/>
              <a:gd name="T16" fmla="*/ 2147483647 w 10"/>
              <a:gd name="T17" fmla="*/ 2147483647 h 4"/>
              <a:gd name="T18" fmla="*/ 2147483647 w 10"/>
              <a:gd name="T19" fmla="*/ 2147483647 h 4"/>
              <a:gd name="T20" fmla="*/ 2147483647 w 10"/>
              <a:gd name="T21" fmla="*/ 2147483647 h 4"/>
              <a:gd name="T22" fmla="*/ 2147483647 w 10"/>
              <a:gd name="T23" fmla="*/ 2147483647 h 4"/>
              <a:gd name="T24" fmla="*/ 2147483647 w 10"/>
              <a:gd name="T25" fmla="*/ 2147483647 h 4"/>
              <a:gd name="T26" fmla="*/ 2147483647 w 10"/>
              <a:gd name="T27" fmla="*/ 2147483647 h 4"/>
              <a:gd name="T28" fmla="*/ 2147483647 w 10"/>
              <a:gd name="T29" fmla="*/ 0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4"/>
              <a:gd name="T47" fmla="*/ 10 w 10"/>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4">
                <a:moveTo>
                  <a:pt x="2" y="0"/>
                </a:moveTo>
                <a:lnTo>
                  <a:pt x="2" y="0"/>
                </a:lnTo>
                <a:lnTo>
                  <a:pt x="0" y="3"/>
                </a:lnTo>
                <a:lnTo>
                  <a:pt x="2" y="0"/>
                </a:lnTo>
                <a:lnTo>
                  <a:pt x="10" y="2"/>
                </a:lnTo>
                <a:lnTo>
                  <a:pt x="10" y="3"/>
                </a:lnTo>
                <a:lnTo>
                  <a:pt x="9" y="4"/>
                </a:lnTo>
                <a:lnTo>
                  <a:pt x="9" y="3"/>
                </a:lnTo>
                <a:lnTo>
                  <a:pt x="2"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91" name="Freeform 130"/>
          <p:cNvSpPr>
            <a:spLocks/>
          </p:cNvSpPr>
          <p:nvPr/>
        </p:nvSpPr>
        <p:spPr bwMode="auto">
          <a:xfrm>
            <a:off x="2724152" y="4920442"/>
            <a:ext cx="17463" cy="8464"/>
          </a:xfrm>
          <a:custGeom>
            <a:avLst/>
            <a:gdLst>
              <a:gd name="T0" fmla="*/ 2147483647 w 10"/>
              <a:gd name="T1" fmla="*/ 0 h 4"/>
              <a:gd name="T2" fmla="*/ 2147483647 w 10"/>
              <a:gd name="T3" fmla="*/ 0 h 4"/>
              <a:gd name="T4" fmla="*/ 0 w 10"/>
              <a:gd name="T5" fmla="*/ 2147483647 h 4"/>
              <a:gd name="T6" fmla="*/ 0 w 10"/>
              <a:gd name="T7" fmla="*/ 2147483647 h 4"/>
              <a:gd name="T8" fmla="*/ 0 w 10"/>
              <a:gd name="T9" fmla="*/ 2147483647 h 4"/>
              <a:gd name="T10" fmla="*/ 0 w 10"/>
              <a:gd name="T11" fmla="*/ 2147483647 h 4"/>
              <a:gd name="T12" fmla="*/ 0 w 10"/>
              <a:gd name="T13" fmla="*/ 0 h 4"/>
              <a:gd name="T14" fmla="*/ 2147483647 w 10"/>
              <a:gd name="T15" fmla="*/ 0 h 4"/>
              <a:gd name="T16" fmla="*/ 2147483647 w 10"/>
              <a:gd name="T17" fmla="*/ 2147483647 h 4"/>
              <a:gd name="T18" fmla="*/ 2147483647 w 10"/>
              <a:gd name="T19" fmla="*/ 2147483647 h 4"/>
              <a:gd name="T20" fmla="*/ 2147483647 w 10"/>
              <a:gd name="T21" fmla="*/ 2147483647 h 4"/>
              <a:gd name="T22" fmla="*/ 2147483647 w 10"/>
              <a:gd name="T23" fmla="*/ 2147483647 h 4"/>
              <a:gd name="T24" fmla="*/ 2147483647 w 10"/>
              <a:gd name="T25" fmla="*/ 2147483647 h 4"/>
              <a:gd name="T26" fmla="*/ 2147483647 w 10"/>
              <a:gd name="T27" fmla="*/ 2147483647 h 4"/>
              <a:gd name="T28" fmla="*/ 2147483647 w 10"/>
              <a:gd name="T29" fmla="*/ 2147483647 h 4"/>
              <a:gd name="T30" fmla="*/ 2147483647 w 10"/>
              <a:gd name="T31" fmla="*/ 2147483647 h 4"/>
              <a:gd name="T32" fmla="*/ 2147483647 w 10"/>
              <a:gd name="T33" fmla="*/ 0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4"/>
              <a:gd name="T53" fmla="*/ 10 w 10"/>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4">
                <a:moveTo>
                  <a:pt x="1" y="0"/>
                </a:moveTo>
                <a:lnTo>
                  <a:pt x="1" y="0"/>
                </a:lnTo>
                <a:lnTo>
                  <a:pt x="0" y="3"/>
                </a:lnTo>
                <a:lnTo>
                  <a:pt x="0" y="0"/>
                </a:lnTo>
                <a:lnTo>
                  <a:pt x="1" y="0"/>
                </a:lnTo>
                <a:lnTo>
                  <a:pt x="8" y="1"/>
                </a:lnTo>
                <a:lnTo>
                  <a:pt x="10" y="1"/>
                </a:lnTo>
                <a:lnTo>
                  <a:pt x="10" y="3"/>
                </a:lnTo>
                <a:lnTo>
                  <a:pt x="8" y="4"/>
                </a:lnTo>
                <a:lnTo>
                  <a:pt x="8" y="3"/>
                </a:lnTo>
                <a:lnTo>
                  <a:pt x="1" y="0"/>
                </a:lnTo>
              </a:path>
            </a:pathLst>
          </a:custGeom>
          <a:noFill/>
          <a:ln w="1588">
            <a:solidFill>
              <a:srgbClr val="75C5F0"/>
            </a:solidFill>
            <a:prstDash val="solid"/>
            <a:round/>
            <a:headEnd/>
            <a:tailEnd/>
          </a:ln>
        </p:spPr>
        <p:txBody>
          <a:bodyPr/>
          <a:lstStyle/>
          <a:p>
            <a:endParaRPr lang="en-US">
              <a:latin typeface="Arial" pitchFamily="34" charset="0"/>
              <a:cs typeface="Arial" pitchFamily="34" charset="0"/>
            </a:endParaRPr>
          </a:p>
        </p:txBody>
      </p:sp>
      <p:sp>
        <p:nvSpPr>
          <p:cNvPr id="66698" name="Freeform 139"/>
          <p:cNvSpPr>
            <a:spLocks/>
          </p:cNvSpPr>
          <p:nvPr/>
        </p:nvSpPr>
        <p:spPr bwMode="auto">
          <a:xfrm>
            <a:off x="2711450" y="4947953"/>
            <a:ext cx="14288" cy="10579"/>
          </a:xfrm>
          <a:custGeom>
            <a:avLst/>
            <a:gdLst>
              <a:gd name="T0" fmla="*/ 2147483647 w 8"/>
              <a:gd name="T1" fmla="*/ 0 h 5"/>
              <a:gd name="T2" fmla="*/ 2147483647 w 8"/>
              <a:gd name="T3" fmla="*/ 0 h 5"/>
              <a:gd name="T4" fmla="*/ 2147483647 w 8"/>
              <a:gd name="T5" fmla="*/ 0 h 5"/>
              <a:gd name="T6" fmla="*/ 2147483647 w 8"/>
              <a:gd name="T7" fmla="*/ 0 h 5"/>
              <a:gd name="T8" fmla="*/ 2147483647 w 8"/>
              <a:gd name="T9" fmla="*/ 0 h 5"/>
              <a:gd name="T10" fmla="*/ 2147483647 w 8"/>
              <a:gd name="T11" fmla="*/ 0 h 5"/>
              <a:gd name="T12" fmla="*/ 2147483647 w 8"/>
              <a:gd name="T13" fmla="*/ 2147483647 h 5"/>
              <a:gd name="T14" fmla="*/ 2147483647 w 8"/>
              <a:gd name="T15" fmla="*/ 2147483647 h 5"/>
              <a:gd name="T16" fmla="*/ 2147483647 w 8"/>
              <a:gd name="T17" fmla="*/ 2147483647 h 5"/>
              <a:gd name="T18" fmla="*/ 2147483647 w 8"/>
              <a:gd name="T19" fmla="*/ 2147483647 h 5"/>
              <a:gd name="T20" fmla="*/ 2147483647 w 8"/>
              <a:gd name="T21" fmla="*/ 2147483647 h 5"/>
              <a:gd name="T22" fmla="*/ 2147483647 w 8"/>
              <a:gd name="T23" fmla="*/ 2147483647 h 5"/>
              <a:gd name="T24" fmla="*/ 2147483647 w 8"/>
              <a:gd name="T25" fmla="*/ 2147483647 h 5"/>
              <a:gd name="T26" fmla="*/ 2147483647 w 8"/>
              <a:gd name="T27" fmla="*/ 2147483647 h 5"/>
              <a:gd name="T28" fmla="*/ 2147483647 w 8"/>
              <a:gd name="T29" fmla="*/ 2147483647 h 5"/>
              <a:gd name="T30" fmla="*/ 2147483647 w 8"/>
              <a:gd name="T31" fmla="*/ 2147483647 h 5"/>
              <a:gd name="T32" fmla="*/ 2147483647 w 8"/>
              <a:gd name="T33" fmla="*/ 2147483647 h 5"/>
              <a:gd name="T34" fmla="*/ 2147483647 w 8"/>
              <a:gd name="T35" fmla="*/ 2147483647 h 5"/>
              <a:gd name="T36" fmla="*/ 2147483647 w 8"/>
              <a:gd name="T37" fmla="*/ 2147483647 h 5"/>
              <a:gd name="T38" fmla="*/ 2147483647 w 8"/>
              <a:gd name="T39" fmla="*/ 2147483647 h 5"/>
              <a:gd name="T40" fmla="*/ 2147483647 w 8"/>
              <a:gd name="T41" fmla="*/ 2147483647 h 5"/>
              <a:gd name="T42" fmla="*/ 2147483647 w 8"/>
              <a:gd name="T43" fmla="*/ 2147483647 h 5"/>
              <a:gd name="T44" fmla="*/ 0 w 8"/>
              <a:gd name="T45" fmla="*/ 2147483647 h 5"/>
              <a:gd name="T46" fmla="*/ 0 w 8"/>
              <a:gd name="T47" fmla="*/ 2147483647 h 5"/>
              <a:gd name="T48" fmla="*/ 0 w 8"/>
              <a:gd name="T49" fmla="*/ 2147483647 h 5"/>
              <a:gd name="T50" fmla="*/ 0 w 8"/>
              <a:gd name="T51" fmla="*/ 2147483647 h 5"/>
              <a:gd name="T52" fmla="*/ 0 w 8"/>
              <a:gd name="T53" fmla="*/ 2147483647 h 5"/>
              <a:gd name="T54" fmla="*/ 0 w 8"/>
              <a:gd name="T55" fmla="*/ 2147483647 h 5"/>
              <a:gd name="T56" fmla="*/ 2147483647 w 8"/>
              <a:gd name="T57" fmla="*/ 0 h 5"/>
              <a:gd name="T58" fmla="*/ 2147483647 w 8"/>
              <a:gd name="T59" fmla="*/ 0 h 5"/>
              <a:gd name="T60" fmla="*/ 2147483647 w 8"/>
              <a:gd name="T61" fmla="*/ 0 h 5"/>
              <a:gd name="T62" fmla="*/ 2147483647 w 8"/>
              <a:gd name="T63" fmla="*/ 0 h 5"/>
              <a:gd name="T64" fmla="*/ 2147483647 w 8"/>
              <a:gd name="T65" fmla="*/ 0 h 5"/>
              <a:gd name="T66" fmla="*/ 2147483647 w 8"/>
              <a:gd name="T67" fmla="*/ 0 h 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
              <a:gd name="T103" fmla="*/ 0 h 5"/>
              <a:gd name="T104" fmla="*/ 8 w 8"/>
              <a:gd name="T105" fmla="*/ 5 h 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 h="5">
                <a:moveTo>
                  <a:pt x="4" y="0"/>
                </a:moveTo>
                <a:lnTo>
                  <a:pt x="4" y="0"/>
                </a:lnTo>
                <a:lnTo>
                  <a:pt x="6" y="0"/>
                </a:lnTo>
                <a:lnTo>
                  <a:pt x="7" y="0"/>
                </a:lnTo>
                <a:lnTo>
                  <a:pt x="7" y="2"/>
                </a:lnTo>
                <a:lnTo>
                  <a:pt x="8" y="2"/>
                </a:lnTo>
                <a:lnTo>
                  <a:pt x="8" y="3"/>
                </a:lnTo>
                <a:lnTo>
                  <a:pt x="7" y="3"/>
                </a:lnTo>
                <a:lnTo>
                  <a:pt x="7" y="5"/>
                </a:lnTo>
                <a:lnTo>
                  <a:pt x="6" y="5"/>
                </a:lnTo>
                <a:lnTo>
                  <a:pt x="3" y="5"/>
                </a:lnTo>
                <a:lnTo>
                  <a:pt x="1" y="5"/>
                </a:lnTo>
                <a:lnTo>
                  <a:pt x="0" y="5"/>
                </a:lnTo>
                <a:lnTo>
                  <a:pt x="0" y="3"/>
                </a:lnTo>
                <a:lnTo>
                  <a:pt x="0" y="2"/>
                </a:lnTo>
                <a:lnTo>
                  <a:pt x="1" y="0"/>
                </a:lnTo>
                <a:lnTo>
                  <a:pt x="3" y="0"/>
                </a:lnTo>
                <a:lnTo>
                  <a:pt x="4" y="0"/>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699" name="Freeform 140"/>
          <p:cNvSpPr>
            <a:spLocks/>
          </p:cNvSpPr>
          <p:nvPr/>
        </p:nvSpPr>
        <p:spPr bwMode="auto">
          <a:xfrm>
            <a:off x="2693990" y="4975459"/>
            <a:ext cx="15875" cy="10581"/>
          </a:xfrm>
          <a:custGeom>
            <a:avLst/>
            <a:gdLst>
              <a:gd name="T0" fmla="*/ 2147483647 w 9"/>
              <a:gd name="T1" fmla="*/ 0 h 5"/>
              <a:gd name="T2" fmla="*/ 2147483647 w 9"/>
              <a:gd name="T3" fmla="*/ 0 h 5"/>
              <a:gd name="T4" fmla="*/ 2147483647 w 9"/>
              <a:gd name="T5" fmla="*/ 0 h 5"/>
              <a:gd name="T6" fmla="*/ 2147483647 w 9"/>
              <a:gd name="T7" fmla="*/ 0 h 5"/>
              <a:gd name="T8" fmla="*/ 2147483647 w 9"/>
              <a:gd name="T9" fmla="*/ 2147483647 h 5"/>
              <a:gd name="T10" fmla="*/ 2147483647 w 9"/>
              <a:gd name="T11" fmla="*/ 2147483647 h 5"/>
              <a:gd name="T12" fmla="*/ 2147483647 w 9"/>
              <a:gd name="T13" fmla="*/ 2147483647 h 5"/>
              <a:gd name="T14" fmla="*/ 2147483647 w 9"/>
              <a:gd name="T15" fmla="*/ 2147483647 h 5"/>
              <a:gd name="T16" fmla="*/ 2147483647 w 9"/>
              <a:gd name="T17" fmla="*/ 2147483647 h 5"/>
              <a:gd name="T18" fmla="*/ 2147483647 w 9"/>
              <a:gd name="T19" fmla="*/ 2147483647 h 5"/>
              <a:gd name="T20" fmla="*/ 2147483647 w 9"/>
              <a:gd name="T21" fmla="*/ 2147483647 h 5"/>
              <a:gd name="T22" fmla="*/ 2147483647 w 9"/>
              <a:gd name="T23" fmla="*/ 2147483647 h 5"/>
              <a:gd name="T24" fmla="*/ 2147483647 w 9"/>
              <a:gd name="T25" fmla="*/ 2147483647 h 5"/>
              <a:gd name="T26" fmla="*/ 2147483647 w 9"/>
              <a:gd name="T27" fmla="*/ 2147483647 h 5"/>
              <a:gd name="T28" fmla="*/ 2147483647 w 9"/>
              <a:gd name="T29" fmla="*/ 2147483647 h 5"/>
              <a:gd name="T30" fmla="*/ 2147483647 w 9"/>
              <a:gd name="T31" fmla="*/ 2147483647 h 5"/>
              <a:gd name="T32" fmla="*/ 2147483647 w 9"/>
              <a:gd name="T33" fmla="*/ 2147483647 h 5"/>
              <a:gd name="T34" fmla="*/ 2147483647 w 9"/>
              <a:gd name="T35" fmla="*/ 2147483647 h 5"/>
              <a:gd name="T36" fmla="*/ 0 w 9"/>
              <a:gd name="T37" fmla="*/ 2147483647 h 5"/>
              <a:gd name="T38" fmla="*/ 0 w 9"/>
              <a:gd name="T39" fmla="*/ 2147483647 h 5"/>
              <a:gd name="T40" fmla="*/ 0 w 9"/>
              <a:gd name="T41" fmla="*/ 2147483647 h 5"/>
              <a:gd name="T42" fmla="*/ 0 w 9"/>
              <a:gd name="T43" fmla="*/ 2147483647 h 5"/>
              <a:gd name="T44" fmla="*/ 0 w 9"/>
              <a:gd name="T45" fmla="*/ 2147483647 h 5"/>
              <a:gd name="T46" fmla="*/ 0 w 9"/>
              <a:gd name="T47" fmla="*/ 2147483647 h 5"/>
              <a:gd name="T48" fmla="*/ 0 w 9"/>
              <a:gd name="T49" fmla="*/ 2147483647 h 5"/>
              <a:gd name="T50" fmla="*/ 0 w 9"/>
              <a:gd name="T51" fmla="*/ 2147483647 h 5"/>
              <a:gd name="T52" fmla="*/ 2147483647 w 9"/>
              <a:gd name="T53" fmla="*/ 2147483647 h 5"/>
              <a:gd name="T54" fmla="*/ 2147483647 w 9"/>
              <a:gd name="T55" fmla="*/ 2147483647 h 5"/>
              <a:gd name="T56" fmla="*/ 2147483647 w 9"/>
              <a:gd name="T57" fmla="*/ 0 h 5"/>
              <a:gd name="T58" fmla="*/ 2147483647 w 9"/>
              <a:gd name="T59" fmla="*/ 0 h 5"/>
              <a:gd name="T60" fmla="*/ 2147483647 w 9"/>
              <a:gd name="T61" fmla="*/ 0 h 5"/>
              <a:gd name="T62" fmla="*/ 2147483647 w 9"/>
              <a:gd name="T63" fmla="*/ 0 h 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
              <a:gd name="T97" fmla="*/ 0 h 5"/>
              <a:gd name="T98" fmla="*/ 9 w 9"/>
              <a:gd name="T99" fmla="*/ 5 h 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 h="5">
                <a:moveTo>
                  <a:pt x="4" y="0"/>
                </a:moveTo>
                <a:lnTo>
                  <a:pt x="6" y="0"/>
                </a:lnTo>
                <a:lnTo>
                  <a:pt x="7" y="0"/>
                </a:lnTo>
                <a:lnTo>
                  <a:pt x="7" y="1"/>
                </a:lnTo>
                <a:lnTo>
                  <a:pt x="9" y="1"/>
                </a:lnTo>
                <a:lnTo>
                  <a:pt x="9" y="3"/>
                </a:lnTo>
                <a:lnTo>
                  <a:pt x="7" y="4"/>
                </a:lnTo>
                <a:lnTo>
                  <a:pt x="6" y="4"/>
                </a:lnTo>
                <a:lnTo>
                  <a:pt x="4" y="5"/>
                </a:lnTo>
                <a:lnTo>
                  <a:pt x="3" y="5"/>
                </a:lnTo>
                <a:lnTo>
                  <a:pt x="3" y="4"/>
                </a:lnTo>
                <a:lnTo>
                  <a:pt x="2" y="4"/>
                </a:lnTo>
                <a:lnTo>
                  <a:pt x="0" y="4"/>
                </a:lnTo>
                <a:lnTo>
                  <a:pt x="0" y="3"/>
                </a:lnTo>
                <a:lnTo>
                  <a:pt x="0" y="1"/>
                </a:lnTo>
                <a:lnTo>
                  <a:pt x="2" y="1"/>
                </a:lnTo>
                <a:lnTo>
                  <a:pt x="2" y="0"/>
                </a:lnTo>
                <a:lnTo>
                  <a:pt x="3" y="0"/>
                </a:lnTo>
                <a:lnTo>
                  <a:pt x="4" y="0"/>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700" name="Freeform 141"/>
          <p:cNvSpPr>
            <a:spLocks/>
          </p:cNvSpPr>
          <p:nvPr/>
        </p:nvSpPr>
        <p:spPr bwMode="auto">
          <a:xfrm>
            <a:off x="2703513" y="4994504"/>
            <a:ext cx="19050" cy="12696"/>
          </a:xfrm>
          <a:custGeom>
            <a:avLst/>
            <a:gdLst>
              <a:gd name="T0" fmla="*/ 2147483647 w 10"/>
              <a:gd name="T1" fmla="*/ 0 h 6"/>
              <a:gd name="T2" fmla="*/ 2147483647 w 10"/>
              <a:gd name="T3" fmla="*/ 0 h 6"/>
              <a:gd name="T4" fmla="*/ 2147483647 w 10"/>
              <a:gd name="T5" fmla="*/ 0 h 6"/>
              <a:gd name="T6" fmla="*/ 2147483647 w 10"/>
              <a:gd name="T7" fmla="*/ 0 h 6"/>
              <a:gd name="T8" fmla="*/ 2147483647 w 10"/>
              <a:gd name="T9" fmla="*/ 0 h 6"/>
              <a:gd name="T10" fmla="*/ 2147483647 w 10"/>
              <a:gd name="T11" fmla="*/ 0 h 6"/>
              <a:gd name="T12" fmla="*/ 2147483647 w 10"/>
              <a:gd name="T13" fmla="*/ 2147483647 h 6"/>
              <a:gd name="T14" fmla="*/ 2147483647 w 10"/>
              <a:gd name="T15" fmla="*/ 2147483647 h 6"/>
              <a:gd name="T16" fmla="*/ 2147483647 w 10"/>
              <a:gd name="T17" fmla="*/ 2147483647 h 6"/>
              <a:gd name="T18" fmla="*/ 2147483647 w 10"/>
              <a:gd name="T19" fmla="*/ 2147483647 h 6"/>
              <a:gd name="T20" fmla="*/ 2147483647 w 10"/>
              <a:gd name="T21" fmla="*/ 2147483647 h 6"/>
              <a:gd name="T22" fmla="*/ 2147483647 w 10"/>
              <a:gd name="T23" fmla="*/ 2147483647 h 6"/>
              <a:gd name="T24" fmla="*/ 2147483647 w 10"/>
              <a:gd name="T25" fmla="*/ 2147483647 h 6"/>
              <a:gd name="T26" fmla="*/ 2147483647 w 10"/>
              <a:gd name="T27" fmla="*/ 2147483647 h 6"/>
              <a:gd name="T28" fmla="*/ 2147483647 w 10"/>
              <a:gd name="T29" fmla="*/ 2147483647 h 6"/>
              <a:gd name="T30" fmla="*/ 2147483647 w 10"/>
              <a:gd name="T31" fmla="*/ 2147483647 h 6"/>
              <a:gd name="T32" fmla="*/ 2147483647 w 10"/>
              <a:gd name="T33" fmla="*/ 2147483647 h 6"/>
              <a:gd name="T34" fmla="*/ 2147483647 w 10"/>
              <a:gd name="T35" fmla="*/ 2147483647 h 6"/>
              <a:gd name="T36" fmla="*/ 2147483647 w 10"/>
              <a:gd name="T37" fmla="*/ 2147483647 h 6"/>
              <a:gd name="T38" fmla="*/ 2147483647 w 10"/>
              <a:gd name="T39" fmla="*/ 2147483647 h 6"/>
              <a:gd name="T40" fmla="*/ 2147483647 w 10"/>
              <a:gd name="T41" fmla="*/ 2147483647 h 6"/>
              <a:gd name="T42" fmla="*/ 2147483647 w 10"/>
              <a:gd name="T43" fmla="*/ 2147483647 h 6"/>
              <a:gd name="T44" fmla="*/ 2147483647 w 10"/>
              <a:gd name="T45" fmla="*/ 2147483647 h 6"/>
              <a:gd name="T46" fmla="*/ 2147483647 w 10"/>
              <a:gd name="T47" fmla="*/ 2147483647 h 6"/>
              <a:gd name="T48" fmla="*/ 0 w 10"/>
              <a:gd name="T49" fmla="*/ 2147483647 h 6"/>
              <a:gd name="T50" fmla="*/ 0 w 10"/>
              <a:gd name="T51" fmla="*/ 2147483647 h 6"/>
              <a:gd name="T52" fmla="*/ 2147483647 w 10"/>
              <a:gd name="T53" fmla="*/ 2147483647 h 6"/>
              <a:gd name="T54" fmla="*/ 2147483647 w 10"/>
              <a:gd name="T55" fmla="*/ 0 h 6"/>
              <a:gd name="T56" fmla="*/ 2147483647 w 10"/>
              <a:gd name="T57" fmla="*/ 0 h 6"/>
              <a:gd name="T58" fmla="*/ 2147483647 w 10"/>
              <a:gd name="T59" fmla="*/ 0 h 6"/>
              <a:gd name="T60" fmla="*/ 2147483647 w 10"/>
              <a:gd name="T61" fmla="*/ 0 h 6"/>
              <a:gd name="T62" fmla="*/ 2147483647 w 10"/>
              <a:gd name="T63" fmla="*/ 0 h 6"/>
              <a:gd name="T64" fmla="*/ 2147483647 w 10"/>
              <a:gd name="T65" fmla="*/ 0 h 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
              <a:gd name="T100" fmla="*/ 0 h 6"/>
              <a:gd name="T101" fmla="*/ 10 w 10"/>
              <a:gd name="T102" fmla="*/ 6 h 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 h="6">
                <a:moveTo>
                  <a:pt x="5" y="0"/>
                </a:moveTo>
                <a:lnTo>
                  <a:pt x="7" y="0"/>
                </a:lnTo>
                <a:lnTo>
                  <a:pt x="8" y="0"/>
                </a:lnTo>
                <a:lnTo>
                  <a:pt x="8" y="2"/>
                </a:lnTo>
                <a:lnTo>
                  <a:pt x="10" y="2"/>
                </a:lnTo>
                <a:lnTo>
                  <a:pt x="10" y="4"/>
                </a:lnTo>
                <a:lnTo>
                  <a:pt x="8" y="4"/>
                </a:lnTo>
                <a:lnTo>
                  <a:pt x="7" y="4"/>
                </a:lnTo>
                <a:lnTo>
                  <a:pt x="7" y="6"/>
                </a:lnTo>
                <a:lnTo>
                  <a:pt x="4" y="6"/>
                </a:lnTo>
                <a:lnTo>
                  <a:pt x="4" y="4"/>
                </a:lnTo>
                <a:lnTo>
                  <a:pt x="3" y="4"/>
                </a:lnTo>
                <a:lnTo>
                  <a:pt x="1" y="4"/>
                </a:lnTo>
                <a:lnTo>
                  <a:pt x="1" y="3"/>
                </a:lnTo>
                <a:lnTo>
                  <a:pt x="0" y="3"/>
                </a:lnTo>
                <a:lnTo>
                  <a:pt x="0" y="2"/>
                </a:lnTo>
                <a:lnTo>
                  <a:pt x="1" y="2"/>
                </a:lnTo>
                <a:lnTo>
                  <a:pt x="1" y="0"/>
                </a:lnTo>
                <a:lnTo>
                  <a:pt x="3" y="0"/>
                </a:lnTo>
                <a:lnTo>
                  <a:pt x="5" y="0"/>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701" name="Freeform 142"/>
          <p:cNvSpPr>
            <a:spLocks/>
          </p:cNvSpPr>
          <p:nvPr/>
        </p:nvSpPr>
        <p:spPr bwMode="auto">
          <a:xfrm>
            <a:off x="2698750" y="4952183"/>
            <a:ext cx="19050" cy="25392"/>
          </a:xfrm>
          <a:custGeom>
            <a:avLst/>
            <a:gdLst>
              <a:gd name="T0" fmla="*/ 2147483647 w 11"/>
              <a:gd name="T1" fmla="*/ 0 h 12"/>
              <a:gd name="T2" fmla="*/ 2147483647 w 11"/>
              <a:gd name="T3" fmla="*/ 2147483647 h 12"/>
              <a:gd name="T4" fmla="*/ 0 w 11"/>
              <a:gd name="T5" fmla="*/ 2147483647 h 12"/>
              <a:gd name="T6" fmla="*/ 2147483647 w 11"/>
              <a:gd name="T7" fmla="*/ 0 h 12"/>
              <a:gd name="T8" fmla="*/ 2147483647 w 11"/>
              <a:gd name="T9" fmla="*/ 0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11" y="0"/>
                </a:moveTo>
                <a:lnTo>
                  <a:pt x="1" y="12"/>
                </a:lnTo>
                <a:lnTo>
                  <a:pt x="0" y="12"/>
                </a:lnTo>
                <a:lnTo>
                  <a:pt x="10" y="0"/>
                </a:lnTo>
                <a:lnTo>
                  <a:pt x="11" y="0"/>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702" name="Freeform 143"/>
          <p:cNvSpPr>
            <a:spLocks/>
          </p:cNvSpPr>
          <p:nvPr/>
        </p:nvSpPr>
        <p:spPr bwMode="auto">
          <a:xfrm>
            <a:off x="2711450" y="4954300"/>
            <a:ext cx="6350" cy="40205"/>
          </a:xfrm>
          <a:custGeom>
            <a:avLst/>
            <a:gdLst>
              <a:gd name="T0" fmla="*/ 2147483647 w 4"/>
              <a:gd name="T1" fmla="*/ 0 h 18"/>
              <a:gd name="T2" fmla="*/ 0 w 4"/>
              <a:gd name="T3" fmla="*/ 2147483647 h 18"/>
              <a:gd name="T4" fmla="*/ 2147483647 w 4"/>
              <a:gd name="T5" fmla="*/ 0 h 18"/>
              <a:gd name="T6" fmla="*/ 2147483647 w 4"/>
              <a:gd name="T7" fmla="*/ 0 h 18"/>
              <a:gd name="T8" fmla="*/ 0 60000 65536"/>
              <a:gd name="T9" fmla="*/ 0 60000 65536"/>
              <a:gd name="T10" fmla="*/ 0 60000 65536"/>
              <a:gd name="T11" fmla="*/ 0 60000 65536"/>
              <a:gd name="T12" fmla="*/ 0 w 4"/>
              <a:gd name="T13" fmla="*/ 0 h 18"/>
              <a:gd name="T14" fmla="*/ 4 w 4"/>
              <a:gd name="T15" fmla="*/ 18 h 18"/>
            </a:gdLst>
            <a:ahLst/>
            <a:cxnLst>
              <a:cxn ang="T8">
                <a:pos x="T0" y="T1"/>
              </a:cxn>
              <a:cxn ang="T9">
                <a:pos x="T2" y="T3"/>
              </a:cxn>
              <a:cxn ang="T10">
                <a:pos x="T4" y="T5"/>
              </a:cxn>
              <a:cxn ang="T11">
                <a:pos x="T6" y="T7"/>
              </a:cxn>
            </a:cxnLst>
            <a:rect l="T12" t="T13" r="T14" b="T15"/>
            <a:pathLst>
              <a:path w="4" h="18">
                <a:moveTo>
                  <a:pt x="4" y="0"/>
                </a:moveTo>
                <a:lnTo>
                  <a:pt x="0" y="18"/>
                </a:lnTo>
                <a:lnTo>
                  <a:pt x="4" y="0"/>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703" name="Freeform 144"/>
          <p:cNvSpPr>
            <a:spLocks/>
          </p:cNvSpPr>
          <p:nvPr/>
        </p:nvSpPr>
        <p:spPr bwMode="auto">
          <a:xfrm>
            <a:off x="2717800" y="4954299"/>
            <a:ext cx="14288" cy="38088"/>
          </a:xfrm>
          <a:custGeom>
            <a:avLst/>
            <a:gdLst>
              <a:gd name="T0" fmla="*/ 2147483647 w 8"/>
              <a:gd name="T1" fmla="*/ 0 h 17"/>
              <a:gd name="T2" fmla="*/ 2147483647 w 8"/>
              <a:gd name="T3" fmla="*/ 2147483647 h 17"/>
              <a:gd name="T4" fmla="*/ 2147483647 w 8"/>
              <a:gd name="T5" fmla="*/ 2147483647 h 17"/>
              <a:gd name="T6" fmla="*/ 0 w 8"/>
              <a:gd name="T7" fmla="*/ 0 h 17"/>
              <a:gd name="T8" fmla="*/ 2147483647 w 8"/>
              <a:gd name="T9" fmla="*/ 0 h 17"/>
              <a:gd name="T10" fmla="*/ 0 60000 65536"/>
              <a:gd name="T11" fmla="*/ 0 60000 65536"/>
              <a:gd name="T12" fmla="*/ 0 60000 65536"/>
              <a:gd name="T13" fmla="*/ 0 60000 65536"/>
              <a:gd name="T14" fmla="*/ 0 60000 65536"/>
              <a:gd name="T15" fmla="*/ 0 w 8"/>
              <a:gd name="T16" fmla="*/ 0 h 17"/>
              <a:gd name="T17" fmla="*/ 8 w 8"/>
              <a:gd name="T18" fmla="*/ 17 h 17"/>
            </a:gdLst>
            <a:ahLst/>
            <a:cxnLst>
              <a:cxn ang="T10">
                <a:pos x="T0" y="T1"/>
              </a:cxn>
              <a:cxn ang="T11">
                <a:pos x="T2" y="T3"/>
              </a:cxn>
              <a:cxn ang="T12">
                <a:pos x="T4" y="T5"/>
              </a:cxn>
              <a:cxn ang="T13">
                <a:pos x="T6" y="T7"/>
              </a:cxn>
              <a:cxn ang="T14">
                <a:pos x="T8" y="T9"/>
              </a:cxn>
            </a:cxnLst>
            <a:rect l="T15" t="T16" r="T17" b="T18"/>
            <a:pathLst>
              <a:path w="8" h="17">
                <a:moveTo>
                  <a:pt x="2" y="0"/>
                </a:moveTo>
                <a:lnTo>
                  <a:pt x="8" y="17"/>
                </a:lnTo>
                <a:lnTo>
                  <a:pt x="0" y="0"/>
                </a:lnTo>
                <a:lnTo>
                  <a:pt x="2" y="0"/>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704" name="Freeform 145"/>
          <p:cNvSpPr>
            <a:spLocks/>
          </p:cNvSpPr>
          <p:nvPr/>
        </p:nvSpPr>
        <p:spPr bwMode="auto">
          <a:xfrm>
            <a:off x="2724152" y="4983923"/>
            <a:ext cx="17463" cy="10581"/>
          </a:xfrm>
          <a:custGeom>
            <a:avLst/>
            <a:gdLst>
              <a:gd name="T0" fmla="*/ 2147483647 w 10"/>
              <a:gd name="T1" fmla="*/ 0 h 4"/>
              <a:gd name="T2" fmla="*/ 2147483647 w 10"/>
              <a:gd name="T3" fmla="*/ 0 h 4"/>
              <a:gd name="T4" fmla="*/ 2147483647 w 10"/>
              <a:gd name="T5" fmla="*/ 0 h 4"/>
              <a:gd name="T6" fmla="*/ 2147483647 w 10"/>
              <a:gd name="T7" fmla="*/ 0 h 4"/>
              <a:gd name="T8" fmla="*/ 2147483647 w 10"/>
              <a:gd name="T9" fmla="*/ 2147483647 h 4"/>
              <a:gd name="T10" fmla="*/ 2147483647 w 10"/>
              <a:gd name="T11" fmla="*/ 2147483647 h 4"/>
              <a:gd name="T12" fmla="*/ 2147483647 w 10"/>
              <a:gd name="T13" fmla="*/ 2147483647 h 4"/>
              <a:gd name="T14" fmla="*/ 2147483647 w 10"/>
              <a:gd name="T15" fmla="*/ 2147483647 h 4"/>
              <a:gd name="T16" fmla="*/ 2147483647 w 10"/>
              <a:gd name="T17" fmla="*/ 2147483647 h 4"/>
              <a:gd name="T18" fmla="*/ 2147483647 w 10"/>
              <a:gd name="T19" fmla="*/ 2147483647 h 4"/>
              <a:gd name="T20" fmla="*/ 2147483647 w 10"/>
              <a:gd name="T21" fmla="*/ 2147483647 h 4"/>
              <a:gd name="T22" fmla="*/ 2147483647 w 10"/>
              <a:gd name="T23" fmla="*/ 2147483647 h 4"/>
              <a:gd name="T24" fmla="*/ 2147483647 w 10"/>
              <a:gd name="T25" fmla="*/ 2147483647 h 4"/>
              <a:gd name="T26" fmla="*/ 2147483647 w 10"/>
              <a:gd name="T27" fmla="*/ 2147483647 h 4"/>
              <a:gd name="T28" fmla="*/ 2147483647 w 10"/>
              <a:gd name="T29" fmla="*/ 2147483647 h 4"/>
              <a:gd name="T30" fmla="*/ 2147483647 w 10"/>
              <a:gd name="T31" fmla="*/ 2147483647 h 4"/>
              <a:gd name="T32" fmla="*/ 2147483647 w 10"/>
              <a:gd name="T33" fmla="*/ 2147483647 h 4"/>
              <a:gd name="T34" fmla="*/ 2147483647 w 10"/>
              <a:gd name="T35" fmla="*/ 2147483647 h 4"/>
              <a:gd name="T36" fmla="*/ 2147483647 w 10"/>
              <a:gd name="T37" fmla="*/ 2147483647 h 4"/>
              <a:gd name="T38" fmla="*/ 2147483647 w 10"/>
              <a:gd name="T39" fmla="*/ 2147483647 h 4"/>
              <a:gd name="T40" fmla="*/ 2147483647 w 10"/>
              <a:gd name="T41" fmla="*/ 2147483647 h 4"/>
              <a:gd name="T42" fmla="*/ 0 w 10"/>
              <a:gd name="T43" fmla="*/ 2147483647 h 4"/>
              <a:gd name="T44" fmla="*/ 0 w 10"/>
              <a:gd name="T45" fmla="*/ 2147483647 h 4"/>
              <a:gd name="T46" fmla="*/ 2147483647 w 10"/>
              <a:gd name="T47" fmla="*/ 2147483647 h 4"/>
              <a:gd name="T48" fmla="*/ 2147483647 w 10"/>
              <a:gd name="T49" fmla="*/ 2147483647 h 4"/>
              <a:gd name="T50" fmla="*/ 2147483647 w 10"/>
              <a:gd name="T51" fmla="*/ 2147483647 h 4"/>
              <a:gd name="T52" fmla="*/ 2147483647 w 10"/>
              <a:gd name="T53" fmla="*/ 2147483647 h 4"/>
              <a:gd name="T54" fmla="*/ 2147483647 w 10"/>
              <a:gd name="T55" fmla="*/ 2147483647 h 4"/>
              <a:gd name="T56" fmla="*/ 2147483647 w 10"/>
              <a:gd name="T57" fmla="*/ 0 h 4"/>
              <a:gd name="T58" fmla="*/ 2147483647 w 10"/>
              <a:gd name="T59" fmla="*/ 0 h 4"/>
              <a:gd name="T60" fmla="*/ 2147483647 w 10"/>
              <a:gd name="T61" fmla="*/ 0 h 4"/>
              <a:gd name="T62" fmla="*/ 2147483647 w 10"/>
              <a:gd name="T63" fmla="*/ 0 h 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
              <a:gd name="T97" fmla="*/ 0 h 4"/>
              <a:gd name="T98" fmla="*/ 10 w 10"/>
              <a:gd name="T99" fmla="*/ 4 h 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 h="4">
                <a:moveTo>
                  <a:pt x="5" y="0"/>
                </a:moveTo>
                <a:lnTo>
                  <a:pt x="7" y="0"/>
                </a:lnTo>
                <a:lnTo>
                  <a:pt x="8" y="0"/>
                </a:lnTo>
                <a:lnTo>
                  <a:pt x="10" y="1"/>
                </a:lnTo>
                <a:lnTo>
                  <a:pt x="10" y="3"/>
                </a:lnTo>
                <a:lnTo>
                  <a:pt x="10" y="4"/>
                </a:lnTo>
                <a:lnTo>
                  <a:pt x="8" y="4"/>
                </a:lnTo>
                <a:lnTo>
                  <a:pt x="4" y="4"/>
                </a:lnTo>
                <a:lnTo>
                  <a:pt x="3" y="4"/>
                </a:lnTo>
                <a:lnTo>
                  <a:pt x="1" y="4"/>
                </a:lnTo>
                <a:lnTo>
                  <a:pt x="1" y="3"/>
                </a:lnTo>
                <a:lnTo>
                  <a:pt x="0" y="3"/>
                </a:lnTo>
                <a:lnTo>
                  <a:pt x="0" y="1"/>
                </a:lnTo>
                <a:lnTo>
                  <a:pt x="1" y="1"/>
                </a:lnTo>
                <a:lnTo>
                  <a:pt x="3" y="1"/>
                </a:lnTo>
                <a:lnTo>
                  <a:pt x="3" y="0"/>
                </a:lnTo>
                <a:lnTo>
                  <a:pt x="4" y="0"/>
                </a:lnTo>
                <a:lnTo>
                  <a:pt x="5" y="0"/>
                </a:lnTo>
                <a:close/>
              </a:path>
            </a:pathLst>
          </a:custGeom>
          <a:solidFill>
            <a:srgbClr val="75C5F0"/>
          </a:solidFill>
          <a:ln w="9525">
            <a:noFill/>
            <a:round/>
            <a:headEnd/>
            <a:tailEnd/>
          </a:ln>
        </p:spPr>
        <p:txBody>
          <a:bodyPr/>
          <a:lstStyle/>
          <a:p>
            <a:endParaRPr lang="en-US">
              <a:latin typeface="Arial" pitchFamily="34" charset="0"/>
              <a:cs typeface="Arial" pitchFamily="34" charset="0"/>
            </a:endParaRPr>
          </a:p>
        </p:txBody>
      </p:sp>
      <p:sp>
        <p:nvSpPr>
          <p:cNvPr id="66705" name="Rectangle 28"/>
          <p:cNvSpPr>
            <a:spLocks noChangeArrowheads="1"/>
          </p:cNvSpPr>
          <p:nvPr/>
        </p:nvSpPr>
        <p:spPr bwMode="auto">
          <a:xfrm>
            <a:off x="2278064" y="5430402"/>
            <a:ext cx="249405"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a:solidFill>
                  <a:srgbClr val="000000"/>
                </a:solidFill>
                <a:latin typeface="Arial" pitchFamily="34" charset="0"/>
                <a:cs typeface="Arial" pitchFamily="34" charset="0"/>
              </a:rPr>
              <a:t>PC</a:t>
            </a:r>
            <a:endParaRPr lang="zh-CN" altLang="en-US" sz="2700">
              <a:latin typeface="Arial" pitchFamily="34" charset="0"/>
              <a:cs typeface="Arial" pitchFamily="34" charset="0"/>
            </a:endParaRPr>
          </a:p>
        </p:txBody>
      </p:sp>
      <p:sp>
        <p:nvSpPr>
          <p:cNvPr id="191" name="Rectangle 28"/>
          <p:cNvSpPr>
            <a:spLocks noChangeArrowheads="1"/>
          </p:cNvSpPr>
          <p:nvPr/>
        </p:nvSpPr>
        <p:spPr bwMode="auto">
          <a:xfrm>
            <a:off x="9355986" y="1218490"/>
            <a:ext cx="854814"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dirty="0">
                <a:solidFill>
                  <a:srgbClr val="000000"/>
                </a:solidFill>
                <a:latin typeface="Arial" pitchFamily="34" charset="0"/>
                <a:cs typeface="Arial" pitchFamily="34" charset="0"/>
              </a:rPr>
              <a:t>IP Camera</a:t>
            </a:r>
            <a:endParaRPr lang="zh-CN" altLang="en-US" sz="2700" dirty="0">
              <a:latin typeface="Arial" pitchFamily="34" charset="0"/>
              <a:cs typeface="Arial" pitchFamily="34" charset="0"/>
            </a:endParaRPr>
          </a:p>
        </p:txBody>
      </p:sp>
      <p:pic>
        <p:nvPicPr>
          <p:cNvPr id="192" name="Picture 31" descr="GXV3651"/>
          <p:cNvPicPr>
            <a:picLocks noChangeAspect="1" noChangeArrowheads="1"/>
          </p:cNvPicPr>
          <p:nvPr/>
        </p:nvPicPr>
        <p:blipFill>
          <a:blip r:embed="rId11" cstate="print"/>
          <a:srcRect/>
          <a:stretch>
            <a:fillRect/>
          </a:stretch>
        </p:blipFill>
        <p:spPr bwMode="auto">
          <a:xfrm>
            <a:off x="8716632" y="1156240"/>
            <a:ext cx="579769" cy="582495"/>
          </a:xfrm>
          <a:prstGeom prst="rect">
            <a:avLst/>
          </a:prstGeom>
          <a:noFill/>
          <a:ln w="9525">
            <a:noFill/>
            <a:miter lim="800000"/>
            <a:headEnd/>
            <a:tailEnd/>
          </a:ln>
        </p:spPr>
      </p:pic>
      <p:sp>
        <p:nvSpPr>
          <p:cNvPr id="193" name="Line 22"/>
          <p:cNvSpPr>
            <a:spLocks noChangeShapeType="1"/>
          </p:cNvSpPr>
          <p:nvPr/>
        </p:nvSpPr>
        <p:spPr bwMode="auto">
          <a:xfrm flipV="1">
            <a:off x="6661267" y="1616958"/>
            <a:ext cx="2036646" cy="359104"/>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sp>
        <p:nvSpPr>
          <p:cNvPr id="66565" name="Line 21"/>
          <p:cNvSpPr>
            <a:spLocks noChangeShapeType="1"/>
          </p:cNvSpPr>
          <p:nvPr/>
        </p:nvSpPr>
        <p:spPr bwMode="auto">
          <a:xfrm flipV="1">
            <a:off x="4997212" y="1586334"/>
            <a:ext cx="260589" cy="318662"/>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sp>
        <p:nvSpPr>
          <p:cNvPr id="178" name="TextBox 177"/>
          <p:cNvSpPr txBox="1"/>
          <p:nvPr/>
        </p:nvSpPr>
        <p:spPr>
          <a:xfrm>
            <a:off x="8568328" y="5397541"/>
            <a:ext cx="3559871" cy="523220"/>
          </a:xfrm>
          <a:prstGeom prst="rect">
            <a:avLst/>
          </a:prstGeom>
          <a:noFill/>
        </p:spPr>
        <p:txBody>
          <a:bodyPr wrap="square" rtlCol="0">
            <a:spAutoFit/>
          </a:bodyPr>
          <a:lstStyle/>
          <a:p>
            <a:pPr>
              <a:spcBef>
                <a:spcPct val="20000"/>
              </a:spcBef>
              <a:defRPr/>
            </a:pPr>
            <a:r>
              <a:rPr lang="tr-TR" sz="2800" b="1" dirty="0" smtClean="0">
                <a:solidFill>
                  <a:srgbClr val="0000B4"/>
                </a:solidFill>
              </a:rPr>
              <a:t>Dağıtım</a:t>
            </a:r>
            <a:r>
              <a:rPr lang="en-US" sz="2800" b="1" dirty="0" smtClean="0">
                <a:solidFill>
                  <a:srgbClr val="0000B4"/>
                </a:solidFill>
              </a:rPr>
              <a:t> </a:t>
            </a:r>
            <a:r>
              <a:rPr lang="tr-TR" sz="2800" b="1" dirty="0" smtClean="0">
                <a:solidFill>
                  <a:srgbClr val="0000B4"/>
                </a:solidFill>
              </a:rPr>
              <a:t>Senaryosu</a:t>
            </a:r>
            <a:endParaRPr lang="en-US" sz="2800" b="1" dirty="0">
              <a:solidFill>
                <a:srgbClr val="0000B4"/>
              </a:solidFill>
            </a:endParaRPr>
          </a:p>
        </p:txBody>
      </p:sp>
      <p:grpSp>
        <p:nvGrpSpPr>
          <p:cNvPr id="177" name="Group 5"/>
          <p:cNvGrpSpPr>
            <a:grpSpLocks/>
          </p:cNvGrpSpPr>
          <p:nvPr/>
        </p:nvGrpSpPr>
        <p:grpSpPr bwMode="auto">
          <a:xfrm>
            <a:off x="2711334" y="3306550"/>
            <a:ext cx="7075486" cy="2414157"/>
            <a:chOff x="431" y="679"/>
            <a:chExt cx="3300" cy="981"/>
          </a:xfrm>
        </p:grpSpPr>
        <p:grpSp>
          <p:nvGrpSpPr>
            <p:cNvPr id="180" name="Group 6"/>
            <p:cNvGrpSpPr>
              <a:grpSpLocks/>
            </p:cNvGrpSpPr>
            <p:nvPr/>
          </p:nvGrpSpPr>
          <p:grpSpPr bwMode="auto">
            <a:xfrm>
              <a:off x="431" y="679"/>
              <a:ext cx="3300" cy="981"/>
              <a:chOff x="2832" y="1767"/>
              <a:chExt cx="6116" cy="1982"/>
            </a:xfrm>
          </p:grpSpPr>
          <p:sp>
            <p:nvSpPr>
              <p:cNvPr id="182" name="Oval 7"/>
              <p:cNvSpPr>
                <a:spLocks noChangeArrowheads="1"/>
              </p:cNvSpPr>
              <p:nvPr/>
            </p:nvSpPr>
            <p:spPr bwMode="auto">
              <a:xfrm>
                <a:off x="2832" y="2976"/>
                <a:ext cx="1680" cy="773"/>
              </a:xfrm>
              <a:prstGeom prst="ellipse">
                <a:avLst/>
              </a:prstGeom>
              <a:gradFill rotWithShape="0">
                <a:gsLst>
                  <a:gs pos="0">
                    <a:srgbClr val="336699"/>
                  </a:gs>
                  <a:gs pos="100000">
                    <a:schemeClr val="bg1"/>
                  </a:gs>
                </a:gsLst>
                <a:path path="shape">
                  <a:fillToRect l="50000" t="50000" r="50000" b="50000"/>
                </a:path>
              </a:gradFill>
              <a:ln w="9525">
                <a:noFill/>
                <a:round/>
                <a:headEnd/>
                <a:tailEnd/>
              </a:ln>
            </p:spPr>
            <p:txBody>
              <a:bodyPr wrap="none" anchor="ctr"/>
              <a:lstStyle/>
              <a:p>
                <a:endParaRPr lang="zh-CN" altLang="en-US">
                  <a:latin typeface="Arial" pitchFamily="34" charset="0"/>
                  <a:cs typeface="Arial" pitchFamily="34" charset="0"/>
                </a:endParaRPr>
              </a:p>
            </p:txBody>
          </p:sp>
          <p:pic>
            <p:nvPicPr>
              <p:cNvPr id="183" name="Picture 8" descr="图形1"/>
              <p:cNvPicPr>
                <a:picLocks noChangeAspect="1" noChangeArrowheads="1"/>
              </p:cNvPicPr>
              <p:nvPr/>
            </p:nvPicPr>
            <p:blipFill>
              <a:blip r:embed="rId3" cstate="print"/>
              <a:srcRect/>
              <a:stretch>
                <a:fillRect/>
              </a:stretch>
            </p:blipFill>
            <p:spPr bwMode="auto">
              <a:xfrm>
                <a:off x="7581" y="1767"/>
                <a:ext cx="1367" cy="672"/>
              </a:xfrm>
              <a:prstGeom prst="rect">
                <a:avLst/>
              </a:prstGeom>
              <a:noFill/>
              <a:ln w="9525">
                <a:noFill/>
                <a:miter lim="800000"/>
                <a:headEnd/>
                <a:tailEnd/>
              </a:ln>
            </p:spPr>
          </p:pic>
        </p:grpSp>
        <p:sp>
          <p:nvSpPr>
            <p:cNvPr id="181" name="Text Box 9"/>
            <p:cNvSpPr txBox="1">
              <a:spLocks noChangeArrowheads="1"/>
            </p:cNvSpPr>
            <p:nvPr/>
          </p:nvSpPr>
          <p:spPr bwMode="auto">
            <a:xfrm>
              <a:off x="3055" y="735"/>
              <a:ext cx="660" cy="154"/>
            </a:xfrm>
            <a:prstGeom prst="rect">
              <a:avLst/>
            </a:prstGeom>
            <a:noFill/>
            <a:ln w="9525">
              <a:noFill/>
              <a:miter lim="800000"/>
              <a:headEnd/>
              <a:tailEnd/>
            </a:ln>
          </p:spPr>
          <p:txBody>
            <a:bodyPr wrap="square" lIns="100191" tIns="50095" rIns="100191" bIns="50095">
              <a:spAutoFit/>
            </a:bodyPr>
            <a:lstStyle/>
            <a:p>
              <a:pPr algn="ctr" defTabSz="1001713" eaLnBrk="0" hangingPunct="0"/>
              <a:r>
                <a:rPr lang="en-US" altLang="zh-CN" dirty="0">
                  <a:latin typeface="Arial" pitchFamily="34" charset="0"/>
                  <a:cs typeface="Arial" pitchFamily="34" charset="0"/>
                </a:rPr>
                <a:t>IMS /ITSP</a:t>
              </a:r>
              <a:endParaRPr lang="zh-CN" altLang="en-US" dirty="0">
                <a:latin typeface="Arial" pitchFamily="34" charset="0"/>
                <a:cs typeface="Arial" pitchFamily="34" charset="0"/>
              </a:endParaRPr>
            </a:p>
          </p:txBody>
        </p:sp>
      </p:grpSp>
      <p:sp>
        <p:nvSpPr>
          <p:cNvPr id="184" name="Rectangle 531"/>
          <p:cNvSpPr>
            <a:spLocks noChangeArrowheads="1"/>
          </p:cNvSpPr>
          <p:nvPr/>
        </p:nvSpPr>
        <p:spPr bwMode="auto">
          <a:xfrm>
            <a:off x="8153400" y="4103459"/>
            <a:ext cx="2026196" cy="307777"/>
          </a:xfrm>
          <a:prstGeom prst="rect">
            <a:avLst/>
          </a:prstGeom>
          <a:noFill/>
          <a:ln w="9525">
            <a:noFill/>
            <a:miter lim="800000"/>
            <a:headEnd/>
            <a:tailEnd/>
          </a:ln>
        </p:spPr>
        <p:txBody>
          <a:bodyPr wrap="none" lIns="0" tIns="0" rIns="0" bIns="0">
            <a:spAutoFit/>
          </a:bodyPr>
          <a:lstStyle/>
          <a:p>
            <a:pPr defTabSz="1001713" eaLnBrk="0" hangingPunct="0"/>
            <a:r>
              <a:rPr lang="en-US" altLang="zh-CN" sz="2000" b="1" dirty="0">
                <a:solidFill>
                  <a:schemeClr val="accent2"/>
                </a:solidFill>
                <a:latin typeface="Arial" pitchFamily="34" charset="0"/>
                <a:cs typeface="Arial" pitchFamily="34" charset="0"/>
              </a:rPr>
              <a:t>Service Provider</a:t>
            </a:r>
            <a:endParaRPr lang="zh-CN" altLang="en-US" sz="2000" b="1" dirty="0">
              <a:solidFill>
                <a:schemeClr val="accent2"/>
              </a:solidFill>
              <a:latin typeface="Arial" pitchFamily="34" charset="0"/>
              <a:cs typeface="Arial" pitchFamily="34" charset="0"/>
            </a:endParaRPr>
          </a:p>
        </p:txBody>
      </p:sp>
      <p:sp>
        <p:nvSpPr>
          <p:cNvPr id="185" name="Line 21"/>
          <p:cNvSpPr>
            <a:spLocks noChangeShapeType="1"/>
          </p:cNvSpPr>
          <p:nvPr/>
        </p:nvSpPr>
        <p:spPr bwMode="auto">
          <a:xfrm>
            <a:off x="6499165" y="2860496"/>
            <a:ext cx="1882835" cy="624942"/>
          </a:xfrm>
          <a:prstGeom prst="line">
            <a:avLst/>
          </a:prstGeom>
          <a:noFill/>
          <a:ln w="17463">
            <a:solidFill>
              <a:srgbClr val="808000"/>
            </a:solidFill>
            <a:round/>
            <a:headEnd/>
            <a:tailEnd/>
          </a:ln>
        </p:spPr>
        <p:txBody>
          <a:bodyPr/>
          <a:lstStyle/>
          <a:p>
            <a:endParaRPr lang="en-US">
              <a:latin typeface="Arial" pitchFamily="34" charset="0"/>
              <a:cs typeface="Arial" pitchFamily="34" charset="0"/>
            </a:endParaRPr>
          </a:p>
        </p:txBody>
      </p:sp>
      <p:sp>
        <p:nvSpPr>
          <p:cNvPr id="186" name="Rectangle 520"/>
          <p:cNvSpPr>
            <a:spLocks noChangeArrowheads="1"/>
          </p:cNvSpPr>
          <p:nvPr/>
        </p:nvSpPr>
        <p:spPr bwMode="auto">
          <a:xfrm>
            <a:off x="7619772" y="2992461"/>
            <a:ext cx="289380" cy="215444"/>
          </a:xfrm>
          <a:prstGeom prst="rect">
            <a:avLst/>
          </a:prstGeom>
          <a:noFill/>
          <a:ln w="9525">
            <a:noFill/>
            <a:miter lim="800000"/>
            <a:headEnd/>
            <a:tailEnd/>
          </a:ln>
        </p:spPr>
        <p:txBody>
          <a:bodyPr wrap="none" lIns="0" tIns="0" rIns="0" bIns="0">
            <a:spAutoFit/>
          </a:bodyPr>
          <a:lstStyle/>
          <a:p>
            <a:pPr defTabSz="1001713" eaLnBrk="0" hangingPunct="0"/>
            <a:r>
              <a:rPr lang="en-US" altLang="zh-CN" sz="1400" dirty="0">
                <a:solidFill>
                  <a:srgbClr val="000000"/>
                </a:solidFill>
                <a:latin typeface="Arial" pitchFamily="34" charset="0"/>
                <a:cs typeface="Arial" pitchFamily="34" charset="0"/>
              </a:rPr>
              <a:t>SIP</a:t>
            </a:r>
            <a:endParaRPr lang="en-US" altLang="zh-CN" sz="2700" dirty="0">
              <a:latin typeface="Arial" pitchFamily="34" charset="0"/>
              <a:cs typeface="Arial" pitchFamily="34" charset="0"/>
            </a:endParaRPr>
          </a:p>
        </p:txBody>
      </p:sp>
    </p:spTree>
    <p:extLst>
      <p:ext uri="{BB962C8B-B14F-4D97-AF65-F5344CB8AC3E}">
        <p14:creationId xmlns:p14="http://schemas.microsoft.com/office/powerpoint/2010/main" val="20113742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AutoShape 13" descr="data:image/jpeg;base64,/9j/4AAQSkZJRgABAQAAAQABAAD/2wCEAAkGBxQTEhUUExQVFRUVFBcVFxgWGBUXFBwYFxQXFxQXGBUcHCggGBolHBQUITEhJSkrLi4uFx8zODMsNygtLisBCgoKDg0OGhAQGi0kHyQsLCwsLCwsLCwsLCwsLCwsLCwsLCwsLCwsLCwsLCwsLCwsLCwsLCwsLCwsLCwsLCwsLP/AABEIALgBEgMBIgACEQEDEQH/xAAcAAAABwEBAAAAAAAAAAAAAAAAAgMEBQYHAQj/xAA+EAACAQIDBQYCCQMDBAMAAAABAgADEQQFIQYSMUFREyJhcYGRofAHIzJCUrHB0eEUYpIVcvEzQ7LSFmOC/8QAGQEAAwEBAQAAAAAAAAAAAAAAAAECAwQF/8QAIhEAAgICAgMAAwEAAAAAAAAAAAECERIxAyETQVEUImEE/9oADAMBAAIRAxEAPwC/V83Ti9Qe8UoYpHF1YHymCYunW3N5ixHiTG+WZzWoNem7Dwvp7TZ0Yqz0PvQXmfbO/SIj2XEDcbhvfd/iXnDYlXG8jBgekKCx0J28IJ28Qw07CwXgMODBeFgBgAGpC97a9ecQam6rZTvEn75i94AYANnKMwRlJI14Hd94pTpEMSWJB4DSwisF4CAFAhrwt4LwGGgvCztoAdnLwrTg87yXIaQpOQoiy0G6GGQ8QgnbwWnI7FR2dRwOV/OEvOExiD4qmlQWdQQRYrbjKNmn0e4SoxZUKX/CbD2l0MIVggZnD/RnRvoz285YMi2VoYcgqgv1PGWQiBUJOkZNHd6FLRV8MQL6eQOsY5hRcoyr3WKkC/iIhjLFbR4am/ZtVTf6Xh6eZo2oYW6gzDNocFVpVmFRGU30JvY+IPONcJmdSme65HrJbZaSPQf+oD8be8ExH/5VU/u/ynIrYUiaxGPNYboFl5CReJyduIElssw1pNpSFp043s58q0Z3UolTqJJZRn1bDm9NyB+E6r7S04vK1caiVvMMiZdV1Ehxa0UpJ7NB2f8ApApVbLW+rbr90+sudGsGF1II6iedHQjjJbJNpa+GPcYlfwnUfxJKN5vO3lMyDb2jWstT6t/Hh6GWxKoYXBuPCFDsXvBeEvOgxAGvBeFvBeABrwQoMNADs6Jy8AYRWh0wwEr+2+dPhKC1ksbVAGU8wbj9pYLyF2tyZMVh2RxqO8p5hhzj2GiM2f28w2Jsrnsn6ORY+TS2IoIuDceE88Zps7Xok3UsOogyjajFYY2p1WAH3W1X2PD0mbTWy009Ho9aajUm56D9TA9YnTgOkyXKfpYYWGIpA/3Jof8AEyzH6SsDub285P4d3vftEMuQEg8/2pw+FB32DP8AgWxPr0mbbS/SdVqgpQHZqef3j68vSVTKstxONcikjOb95jog/wBznQeXGAG07H7Q/wBYlR7Bd2pYDwIBEsBMp2xGypwIZmqb7uACBogsb6X1J8ZaF1Opt4nhLyJxHBMITDU6AY2V7noQRf1iJ0uDxGkFITidJhTOzhlEh6eIZeEVGIU8Rbz1ufHnGxhGhSCxXMMuo1V7wUr46/CVHMNjMKx0pr5gWlmIhWEaQmyknYOh+Gcl2tBKJM2wosJIUWlmxOxtMj6p2U9G7w9xqJE4jIK9LUpvDqne+HH4Rw5Yv2KXFKPoQWcekDCK1tIsrTQzIfH5OrjhKzjsmZOGol/iNWgDJcUylJozMqRJvJNqa+HPdbeX8Laj06SWzHJFbhoZXMZlboeFxIcWjRSTNY2b2wpYnu/YqfhPPyMswaZH9HGTPUxAq2Ip0rknkTbRRNctJGjogBgnRAZ0GdLSmbdZ7VwdSjVpkFW3lZDwNrEHwOpj7Z7bHD4qwv2dT8DEfA85nJlxRaThTa5IA+ekUTCKBdmIHla/lzhaGI3RpxPO+ntFKq7xJPwIt6eEkobuwvpe3jqZw6wxw5Hz86QpYAax2FDDF4AMNVvKrnOxdKqDYWPhFtp/pApUAUo2qPwv9wevOPdjc5GJwquWBde645g3NvcWmkZ+jKUVszDONh61Ikp3h05yuVcLUXRlIPjPRFagG5SGxuz1NzqvwjxixZSRiuX5RUqmyg/PjNU2R2tw6IuFcCg1L6v+wldCb9SRfWTmX5MlPgoEyPbHJauHxDlrurMXD/7jfXx1kyjS6KjK32b7gqlIjva34EG6/CK11C67iEHgQSfheee8h2txGGICPvL+BtV9Ok0XI/pHoVLCrei3XivvymZoX3tmAuqhB1A118TGsUwmYJUUEEOORBDD+Y4qOGAOnlfUeB5mADUCd3YXFV0QFmIVRzYgfGUXaP6RqdO6YcbzcN88PQfvAC8OwBC31IJA52HGcImO7PbVVDjUqVS77x3LDj37AWHgeU1wvbjNYvozkuw5hGhe1gDgxpolpnd4QTm7BKESS1rN4H84otbwMi+3hhiZ5qmehiOMxy+lWHfXX8Q0b35+shquyZ/7dUeTD9R+0kf6qOcNW0E1hzyXSZnPhi+2it1NmsQvAK3+1h+to0q5dWX7VJ/8SfiJelrQ4qzZf6GYP/OjODRJO7um/S2vtJLCbMhta2g/COPqeUu3ajznCy9B7CV+QL8cjMPRSmgRFCqOAGgh1e/DWPXooeKj4xLcUHhY8QQT8NZD5S1xCROtuB6GDejxqiuLOLnk2l4gcMeoPwjXIhPjZW9scoGJobpGoO8p6G0x7McmrUDqCQOYnoCphW8D6/vIvH5LvDVb+VjNLi9mdSRk+SbcYrD2G/2ij7r6+x4y+5N9IuHq2FS9JvHVff8AeQeebEK1yg3T4ftKRmWSVqJ7y3HUSXBopTTNmzbbnC0l1q754hU1J8zwmXbUbdVsSSqncp/hXn5nnKw1NiOEfZNglDrUrIXoowNQDmt+smmVaFtn9ncTjW+qTu371RtKY6977x8BczXNmcip5fRKl95nYF3ItdrWAVRc24x7lWa0atMdgV3ALBVsAB03eUmMDTVw1zdrd1b2ufP2iGJ06Lv9kevAepiyYMHQVFLdNQPRuc7Ro1l0uUUc2aw9ucSzOorNdBoBYm1gT1gASpSKmzCxkRm2WLVHeF4/erCip7fPOWptEOCZm2d7DjUp3T8JSsflFWie8unUTfWpgyLx2VJUuLAnn7S/1kR+0TFstzetQa9KoyHwOnqOBlrpfSbiQliqFvxEfmOBjjPdjRqUHjKhi8odLgg+0h8bRammKZ1tPiMSfrKhPhwHsIwy3A1cRUFOkhdzyHxJPADxMc4HJXqMAFJ9LCWak75XuVV3WNS6Op/CLNp01EWDqx5K6LFslsQuFYVqrb9YcAv/AE1v05sfHQS2lvGQGTbY4fEWBbs36Nw9DLXl1VV3t77wsGtvAenzwklDSiLsLgsOi8fSPaFNHbd7Jx4hiSPEgi0ImEAN+1UDqN6/taOcZiC9t0sFAsSW3d4+UAEHwABI7RdDBCf07fhPsYIWBH786CYmGhw8887hamvWOlqWjAVoGrSk6JaskVxEMMTIkVYYVY8gxJbt4Za8ihVhxUjyFiSwxE6a1/0kX2sHbR5hgSiYkEawy1xIbt4elXiUxvjJntYKKpc3Zh0Fxb8pGDEwdvrLyROLJl1pHRhfzjWvleFcWamD6t+8YtXgFeaLka0Q+JPYxxmwuAc3WmVP9rH8mvIjaTZRxhKqYUKWIGhFiVvdlHK5HyJaVrxWnWjXM0TLhR5zwePq0HurMjA68vQiXzI/pDBsuIFj+Nf1Ektsdk0q1GdVsW106kXPxmc5pkFWieBIm+Dq0c6mrpm45bmaON6myuCLdf1uDJSligRu2FyLDeuBqdeFrC3qepnnHLs0q0W3qbshHzwl7yX6RuC4hb/3Lx9RILNIxKAG1rEaE8Bw5Dj8Y1WsQCagVACfvb11HMmwtz0lYxm3+GQd3ec9NAPUyibQ7X1sQbX3V5KNBAC7bQ7d06V1o99vxch5dY2+jnOHr1sR2jXYqjC/9pYH/wAlmbYTDVKzhKas7NwABJ+fGafsVs2+E3qlQg1GFrDUKOhPM+WniZUenZL7VFzqUARc/HSR2Jymm2pA+EXAZzYXZjyGsef6a4+01ND0ZwD8JXkZPjRFYfK0Xgole+kLIu1pIyHvUybDkQQLg/48Zda+HdLFgCDwYEFT6xti6W+p5y8lLpk4uPaMCdWQ6ggiTuS7YYjD2AbfT8La+x5S6Zvssr3sJSc02YemTu+Mh8b9FLkXsv2T/SBh6thUvSbx+z7y30MYtQBlZHAGhFjp+XvPO1Wiy/aEc5dmtWib0qjKfA/pMzQ9Hisn/wBnv/MExFfpBxdvtL/isEANBOIhTXMalpwPPNZ6KHq1oftYx34YVIWA/DwweMhUhxVlJiofK0N2kZLWhmrx2Kh2akTerGhrwjV/GIaQ8FWHFeMFeKLUAiKY/WpFd6RwrRRa0pMlokab8jw+ecOaB+6wPgdDI4V9IqmLA5ykxUxwSw4gzn9QeUMmOjXH41QpJ0sNZMn8Jv6SCWYa6k/vGWNy5HFiLzuXYhXQW6cvKOmuLdOA+euk9SEukjzZx7M+z7YtWuV0PhKPj8oqUTYi46zeHW8h8zyZag4S3FSJUmjEWpnoYrh8IWNgLnoJoGK2OBbS9vCOxkPYUajUV3qopsUvrdgp3R72k+Oh+Qkdj6WHXDr2FrlR2h03y1td7nYG9hwk9Qpb7qt7bxAvMMwGZ1KLbyMVIOo1HmCJf8g26R7LX7jaWYcP4mJsaPiccMOTTpKNLbzNqSbXgpUVq0nd0CEcGW4B9OetveNaObF1DfV1OjFQT7x9SbtBd23yOCX3VueAsNTbw+MAGAxZ7IUrAAG99bnW8SBjxsCeTAkXvbRRYXtvHifCNQnA9YAcZAfD56RnisBccAfnpJALDcJam0S4JlIzPZtX4DW3/H6ym5tsyyE2Ht7zTc9zqjTZEuC7OqkDkGNu973h62HVhw5TVNTRk04sxU5c/wAiCau2RoTe3HX51gi8aDyMbPUnEqxru1W4Un/xMOcJXH/ab2nl+OXw9XyR+jpasP2ki6lR14ow9DGL5ygNi6g9CReLxv4GcfpYO2g7eVz/AFun+NfcQpz2n+NfcQwfwea+ll/qZw4uV7CZkKr7lL6x7X3V1NhxPgPGSFPA4hjbsyPMqPzMPG/gs4/R82KhVxPjI3HYLEU9WpOFPBgN5T6iM1xducMKKUk9FiGKhxi5XP64dYP9SHWLEdlhOLnTi5V6mbAcxEmzcHnHix5ItbY/TjCrjvGVB87ReLD01+EZVtpGbSmPU/tH45Mh80UX6pmoUEswAHG50Eq2d589UqqhlpnW5BG/rxF+K3kKmNqtxYcb3sLjyPLzGsM2ICneclmPUksfMma8fCk7ZzcnNl0jQNnsyFKmWqMFQcz+nUyPzHbJ8TWpUcOCF7VCT942YG/gJX8uyjE40gnuUhzOi+nUy/5NkdHCramLsRq5+0fLoPKdOtmGyeqVwo6npEv63qPaKZZgBU3mc2RBdjz8h7Q7Y6iPs0FK9XJLfxHkxYoLdTqJw0tLWiua4VU7N6YK763Kk8OH7/CI0ql+MtT+kOHwzjbLZ3ec1FGp4keUpVeiyGzCbvisOG4yt5ts2jjQSnBSJUnEz3Jtoq2HP1bm34TqJoORbdUathV+qfr9335SjZvs09MkgSCcFdGEycWjVSTPReExoI3hZwV3V17oB6AfOsdvUBtZktYX3hc+I3baDwE8+5RtBWw5vTc26HVT6S0t9JThBamu91N9385JRpeZYuml2JCoOZ089PE8pnm0m3PFKGg4b3P+PzlUzjaWtiD329BoPQcpDamAD1MYzVVYm5DgjzvebPSNxccP0mP5Lgi1RbXPeGvrNdoaKB4TfjVIxm7Yrr4e/wDEEIWPj8YJZA57WF37xAHrzh1MKAFSkCOEpu1GyS1QWQWbw/aXMPOMAYAYPjMBUptusuv5zuUZb21anTZt0OwBPEgc/C/TxmwZvkVOuLMo+fyldzDZZEo1OzU74RmUi5O8g3gAR4gCZuHwtT+lmyzAUsOnZ0UCDmeLMertxYyYw6BU7RtdbKDw8zM42V2xBtTxB8BU/wDb95fExTKO6dDryI85ibHcTVZ7m/qdFHrKdtFjEAKr3ieLEfBegk/mVZmAJ7wPU7qLrbXhr4fnKxneXMd4jSyht07waxsCRcaAsdATveEAKVjHN+J9zO5fmVSkTY3B4htfY8QfKHxVKxN+I0IP5RAJEDOZhV3zvWtGYSSSUr6DWJ4iiFawIP78xKTsVUNUpxVaHTSKqkWRZVE2GpvU3d3fsJIZTlm8bkFj4+ULgcIWMtVPL3FJxS/6jU3CHh3iNPI8h6S4w9kSn6LBs9mtOtSTsyAVUArzBt0liyQJ2n1lvsnd3vs73jMCweNqUHupZHU2I1BB5giaNs3tilWyVrK/X7p/YzE2NAwOFxFNmsi7jfaDEdnbw18Ys7UKWqorP4FmQHzMiUUG2p3fDXTwkoGQpZV6hVA32HViOG8fH+IAR2IrtUbeY3Pzp5Qto6q4Ii3In7pI3ug04kny6RApyPLjAAs46HzhwsMDKjJolxTI3FYNWvcCVbOdmFbhxPz6SyYnOaf9QlFSCWB3rdQL/kDHbLebqVoxapmM5hkj0z0/KR70G6fGbLmGXK4sR1lVxuy1z3dBJfGnopcj9lGSj1k1lWSvU5WHtLFl+ygBu2vTQ/lLJhsAE4aC2tuMcYVsUp3oa5Vkq0hoBp7+/KTaDl1Ppw4xMfPzzkVjM4WliFRtAyMB4EsP2jk6RMVbJ0hOrfCCRv8AVjrBMM5fTfBEjiccXAGtgbi5u1z4/oBaJB5HZfmCVkDobg6HqD0I6x2GnSc4uDDE/P5xBWhg0QC1/CIVaQYWPP8An+Ya8B4fr8mAGR7VZC9CozKO4TfTleG2e2qqUbI3ep9Oa+R/SahjcKrqQwveZ3tLstukvS8biZz4/aNYcnpk8uYhwHpt6jiNNfIwUsYqqoDDe7wftGcBQQe9SZfsnyG8SeYme4TFvRbQkHmJMLmAqcwDbmQB8Ziak9tBQoin9a7VKxoqabHeWte9rVKe7YJa+rEudNbaSqCnpcmw+eE7isYLkk77E35kX6knUyPqVSx11+eQgA4q4vkug68zE6VMsRFsLgS3H5/eWHLsEF5epj0LYnlezjVNWO6OlrmSOJ2SZRvU27QDiLWceQ+9JnBLYSWoVLR5MWJXsnwIFvWWnC4YW14fHgJ04dWNxYN14X/mOaQ9D0/i83jJNdGDi0+yjbX7M77GovH54yi1qL0zZhabvVpBhYyt55s6tQE28opQUiozcSpbN7Y1KFlfv0/HiPIzTcnzeliF3qT36jgfIiY5muSPRJsCRGuX4+pSYNTYqw6TBprZsmno9C0K3f3rd8nQnRB4xVlAa1Sx04KpBHiDp76zOMi2/VgFxA3T+IcD5jlHOafSDSXSiC7cLn7I/eIZaswxtOipZ2sOV+P8mZ5tHtsz3Sl3V6/ePrylYzfO6ldizsT+XoOUjBc8IASGX4ioa1Mo1n313T0JP5dZs6CZFs3hvrlPGxmt0m7om8FSMJu2dIibIOY4f8xQmEDSyAl/Dw/4nbzh1hb+cYHbykfSBh2vTqr924PUa3Bmi5XRosfrG16cF8NfvHwh9ocBQcEPobWVKaje8N6/62kSaf6lRTXZiS5xUsO9BLsfo1qHUKNdftLOzLD+muf8KlgcxqYapvpqD9pPusP0PjL9lOaU66b9M+DA6MD0P7ykY3CyOwuJqUKnaUzYjiORHQjmJrdGdWatvfPp1nd/xkRkmcJiU3l0YaMp4g6+GoOusncJSp6do/EaKtz5AkDT0vLsihMNAW+f26RXH0wtiBuXGqE3YHr4DhxsYxNSC7B9CrvaRmYMCNfGHq1R1+fORuLr+XSMkqueZap1Er5pEG0tWLqXPv8AP5SGxVOYySN4tkd2B5x9gaI10iJgpYnca3vM2qLTsnsJRk5hKciMtrK3CWDCJJKHmHp9NT4SZyXL+1fdJKjwUnXoekf5OtGmQaIqVqlum6ov16SeqIaiqrP2LtqVRluesAIg5GKfeq1AEvYboJJ6eUI2FY3ZFfsxqC1gf5EfVM0FA9luMwHEuwJ9JGY3GtVYkk25LfQQA5e3iPnj0nDrBSa0NWAA3hoBx/ibRn9MpQ+EbmOWrUBBHGUDPtmSlyomm3BjevQDC00aT2Z3WjFWpMNCIlum/CaFnmzw+0olXqZVUva0yfHRouQiUoE8ZL5Zk71CLCwkzlOzZ+04/aW/C4EKNBpLjCtkyneiPyXJlpgaayw0xy+f4iYAESw+KDJccyT8dITlSFCNskWpDziLG3IGNP6uI1MV4zDJm+KHb1R0t5ftEhVF7SMrYu8bYrFaDXW8qM2iXBMnGGsUw2LZCStrkcSASPLpGmEq76K3UAxUzo2jn0GfEPc95uP4oInfwgjoCCxmCDMEJVSeZ/P+JMZdkODQd5FrMeLVBcei8B+fjKHmWPqJi6wqcRUYDwAPdt/+bSawOZ8NZzTm2zohBJDraPZDd+vwHdZe81IHiON06/7fad2W2p3jqAtUCzKeB5G3MenCPKOcW5yH2iwCVj21EinXGptoHt+TfnzhGddMJQvRc8H2BUuFZ2BJ3WN72FybX0A6m/vGuOw9wXLKrMgqKirZSDoFU31byEqGQbSNexO7VAI14MOlufkZZ8Pn6Dvvburu21NRtOCEWWkt+k172jLrTIXF1ipIa4I4g6EGRuJxF/k3On/EXzXMA57qKii/C5bXmznVjIqrUlNiSEq7df5jCq14vVqcI3YzNlobsIhWo31HGO92AU4qKsZ4XFMh6GXXIc4V9G0aVSthLiNEdkPTxmbVFp2bHg8Qy6oxW4sbG2npFVve+t+spWzm040Sr5Bv3l4oEMAQbgiIYsgvFVWJpGua5xToLdiL9OcAJBnCi7EADjeU3aXbBbGnS1voW/aVvP8Aah65IBsvQSv71zADSdic6esjq+pplQDzKkaX9rSz70qGwNELSbTvM1yfyltLTqjrs5pb6BUW8aDBLfhz4x1vTl5RIEpATrtE3rRJd5jYXJPIXvABSq1wZRcnzwozU24BiPjNHqZRUWmXYqOinVj/ADMr2syx6Vdm3SA2pFrGY8natGvH06ZaTjQeBt5xF6vjKbRzuootow6ML/HjCV86J+6B5XmJsW2ri1Xi3oJFY/M7C/PkJXTj2PCChQaowGpvADR9lKxbDpfjr7EmTDNIzJ6PZ0lXoI7ZrzsiqRyN2wxY9IIXtP7vhORiM++kGrbGM6g7rqra63soBIPTQe0j8vx8EE5ZqpHVB2iXXHG0Y4nNyNL38B+s5BIKGOHqlmPhrfobycweZbwCue9yPC/8zsE1izOSBUqW/L9pJYPZ6q69pVvSpi33S1Q300pjW3iZyCOTJiiLznLmw9VqbENaxuOBDC405HwjEwQRDOARVEggjEPKVHrCYrLN4XE5BKqybIOtRZDYydyDaZ6GhO8nTp5QQTGSpm0XaJnMNvDa1JdeplPx2PeqxZ2JJggklDZATHmFwxJsBeCCaRRnJmh7NYU00tJzfnYJ0GAXXp8IVoIIAJnWLYPGNSbeW3S3h58oIICLFgs27WwUIr203vsjy5sZGZthaDhhiSrvYi43g9+VhwAggmWCyo1yeNmaY/Zsg93USKqZFUB+xBBKfFElcsg+GyFydRaWbK8oWnY2uYII48aQpTbJhNJxnnIJoQFNXz9hOQQQA//Z"/>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52" name="AutoShape 15" descr="data:image/jpeg;base64,/9j/4AAQSkZJRgABAQAAAQABAAD/2wCEAAkGBxQTEhUUExQVFRUVFBcVFxgWGBUXFBwYFxQXFxQXGBUcHCggGBolHBQUITEhJSkrLi4uFx8zODMsNygtLisBCgoKDg0OGhAQGi0kHyQsLCwsLCwsLCwsLCwsLCwsLCwsLCwsLCwsLCwsLCwsLCwsLCwsLCwsLCwsLCwsLCwsLP/AABEIALgBEgMBIgACEQEDEQH/xAAcAAAABwEBAAAAAAAAAAAAAAAAAgMEBQYHAQj/xAA+EAACAQIDBQYCCQMDBAMAAAABAgADEQQFIQYSMUFREyJhcYGRofAHIzJCUrHB0eEUYpIVcvEzQ7LSFmOC/8QAGQEAAwEBAQAAAAAAAAAAAAAAAAECAwQF/8QAIhEAAgICAgMAAwEAAAAAAAAAAAECERIxAyETQVEUImEE/9oADAMBAAIRAxEAPwC/V83Ti9Qe8UoYpHF1YHymCYunW3N5ixHiTG+WZzWoNem7Dwvp7TZ0Yqz0PvQXmfbO/SIj2XEDcbhvfd/iXnDYlXG8jBgekKCx0J28IJ28Qw07CwXgMODBeFgBgAGpC97a9ecQam6rZTvEn75i94AYANnKMwRlJI14Hd94pTpEMSWJB4DSwisF4CAFAhrwt4LwGGgvCztoAdnLwrTg87yXIaQpOQoiy0G6GGQ8QgnbwWnI7FR2dRwOV/OEvOExiD4qmlQWdQQRYrbjKNmn0e4SoxZUKX/CbD2l0MIVggZnD/RnRvoz285YMi2VoYcgqgv1PGWQiBUJOkZNHd6FLRV8MQL6eQOsY5hRcoyr3WKkC/iIhjLFbR4am/ZtVTf6Xh6eZo2oYW6gzDNocFVpVmFRGU30JvY+IPONcJmdSme65HrJbZaSPQf+oD8be8ExH/5VU/u/ynIrYUiaxGPNYboFl5CReJyduIElssw1pNpSFp043s58q0Z3UolTqJJZRn1bDm9NyB+E6r7S04vK1caiVvMMiZdV1Ehxa0UpJ7NB2f8ApApVbLW+rbr90+sudGsGF1II6iedHQjjJbJNpa+GPcYlfwnUfxJKN5vO3lMyDb2jWstT6t/Hh6GWxKoYXBuPCFDsXvBeEvOgxAGvBeFvBeABrwQoMNADs6Jy8AYRWh0wwEr+2+dPhKC1ksbVAGU8wbj9pYLyF2tyZMVh2RxqO8p5hhzj2GiM2f28w2Jsrnsn6ORY+TS2IoIuDceE88Zps7Xok3UsOogyjajFYY2p1WAH3W1X2PD0mbTWy009Ho9aajUm56D9TA9YnTgOkyXKfpYYWGIpA/3Jof8AEyzH6SsDub285P4d3vftEMuQEg8/2pw+FB32DP8AgWxPr0mbbS/SdVqgpQHZqef3j68vSVTKstxONcikjOb95jog/wBznQeXGAG07H7Q/wBYlR7Bd2pYDwIBEsBMp2xGypwIZmqb7uACBogsb6X1J8ZaF1Opt4nhLyJxHBMITDU6AY2V7noQRf1iJ0uDxGkFITidJhTOzhlEh6eIZeEVGIU8Rbz1ufHnGxhGhSCxXMMuo1V7wUr46/CVHMNjMKx0pr5gWlmIhWEaQmyknYOh+Gcl2tBKJM2wosJIUWlmxOxtMj6p2U9G7w9xqJE4jIK9LUpvDqne+HH4Rw5Yv2KXFKPoQWcekDCK1tIsrTQzIfH5OrjhKzjsmZOGol/iNWgDJcUylJozMqRJvJNqa+HPdbeX8Laj06SWzHJFbhoZXMZlboeFxIcWjRSTNY2b2wpYnu/YqfhPPyMswaZH9HGTPUxAq2Ip0rknkTbRRNctJGjogBgnRAZ0GdLSmbdZ7VwdSjVpkFW3lZDwNrEHwOpj7Z7bHD4qwv2dT8DEfA85nJlxRaThTa5IA+ekUTCKBdmIHla/lzhaGI3RpxPO+ntFKq7xJPwIt6eEkobuwvpe3jqZw6wxw5Hz86QpYAax2FDDF4AMNVvKrnOxdKqDYWPhFtp/pApUAUo2qPwv9wevOPdjc5GJwquWBde645g3NvcWmkZ+jKUVszDONh61Ikp3h05yuVcLUXRlIPjPRFagG5SGxuz1NzqvwjxixZSRiuX5RUqmyg/PjNU2R2tw6IuFcCg1L6v+wldCb9SRfWTmX5MlPgoEyPbHJauHxDlrurMXD/7jfXx1kyjS6KjK32b7gqlIjva34EG6/CK11C67iEHgQSfheee8h2txGGICPvL+BtV9Ok0XI/pHoVLCrei3XivvymZoX3tmAuqhB1A118TGsUwmYJUUEEOORBDD+Y4qOGAOnlfUeB5mADUCd3YXFV0QFmIVRzYgfGUXaP6RqdO6YcbzcN88PQfvAC8OwBC31IJA52HGcImO7PbVVDjUqVS77x3LDj37AWHgeU1wvbjNYvozkuw5hGhe1gDgxpolpnd4QTm7BKESS1rN4H84otbwMi+3hhiZ5qmehiOMxy+lWHfXX8Q0b35+shquyZ/7dUeTD9R+0kf6qOcNW0E1hzyXSZnPhi+2it1NmsQvAK3+1h+to0q5dWX7VJ/8SfiJelrQ4qzZf6GYP/OjODRJO7um/S2vtJLCbMhta2g/COPqeUu3ajznCy9B7CV+QL8cjMPRSmgRFCqOAGgh1e/DWPXooeKj4xLcUHhY8QQT8NZD5S1xCROtuB6GDejxqiuLOLnk2l4gcMeoPwjXIhPjZW9scoGJobpGoO8p6G0x7McmrUDqCQOYnoCphW8D6/vIvH5LvDVb+VjNLi9mdSRk+SbcYrD2G/2ij7r6+x4y+5N9IuHq2FS9JvHVff8AeQeebEK1yg3T4ftKRmWSVqJ7y3HUSXBopTTNmzbbnC0l1q754hU1J8zwmXbUbdVsSSqncp/hXn5nnKw1NiOEfZNglDrUrIXoowNQDmt+smmVaFtn9ncTjW+qTu371RtKY6977x8BczXNmcip5fRKl95nYF3ItdrWAVRc24x7lWa0atMdgV3ALBVsAB03eUmMDTVw1zdrd1b2ufP2iGJ06Lv9kevAepiyYMHQVFLdNQPRuc7Ro1l0uUUc2aw9ucSzOorNdBoBYm1gT1gASpSKmzCxkRm2WLVHeF4/erCip7fPOWptEOCZm2d7DjUp3T8JSsflFWie8unUTfWpgyLx2VJUuLAnn7S/1kR+0TFstzetQa9KoyHwOnqOBlrpfSbiQliqFvxEfmOBjjPdjRqUHjKhi8odLgg+0h8bRammKZ1tPiMSfrKhPhwHsIwy3A1cRUFOkhdzyHxJPADxMc4HJXqMAFJ9LCWak75XuVV3WNS6Op/CLNp01EWDqx5K6LFslsQuFYVqrb9YcAv/AE1v05sfHQS2lvGQGTbY4fEWBbs36Nw9DLXl1VV3t77wsGtvAenzwklDSiLsLgsOi8fSPaFNHbd7Jx4hiSPEgi0ImEAN+1UDqN6/taOcZiC9t0sFAsSW3d4+UAEHwABI7RdDBCf07fhPsYIWBH786CYmGhw8887hamvWOlqWjAVoGrSk6JaskVxEMMTIkVYYVY8gxJbt4Za8ihVhxUjyFiSwxE6a1/0kX2sHbR5hgSiYkEawy1xIbt4elXiUxvjJntYKKpc3Zh0Fxb8pGDEwdvrLyROLJl1pHRhfzjWvleFcWamD6t+8YtXgFeaLka0Q+JPYxxmwuAc3WmVP9rH8mvIjaTZRxhKqYUKWIGhFiVvdlHK5HyJaVrxWnWjXM0TLhR5zwePq0HurMjA68vQiXzI/pDBsuIFj+Nf1Ektsdk0q1GdVsW106kXPxmc5pkFWieBIm+Dq0c6mrpm45bmaON6myuCLdf1uDJSligRu2FyLDeuBqdeFrC3qepnnHLs0q0W3qbshHzwl7yX6RuC4hb/3Lx9RILNIxKAG1rEaE8Bw5Dj8Y1WsQCagVACfvb11HMmwtz0lYxm3+GQd3ec9NAPUyibQ7X1sQbX3V5KNBAC7bQ7d06V1o99vxch5dY2+jnOHr1sR2jXYqjC/9pYH/wAlmbYTDVKzhKas7NwABJ+fGafsVs2+E3qlQg1GFrDUKOhPM+WniZUenZL7VFzqUARc/HSR2Jymm2pA+EXAZzYXZjyGsef6a4+01ND0ZwD8JXkZPjRFYfK0Xgole+kLIu1pIyHvUybDkQQLg/48Zda+HdLFgCDwYEFT6xti6W+p5y8lLpk4uPaMCdWQ6ggiTuS7YYjD2AbfT8La+x5S6Zvssr3sJSc02YemTu+Mh8b9FLkXsv2T/SBh6thUvSbx+z7y30MYtQBlZHAGhFjp+XvPO1Wiy/aEc5dmtWib0qjKfA/pMzQ9Hisn/wBnv/MExFfpBxdvtL/isEANBOIhTXMalpwPPNZ6KHq1oftYx34YVIWA/DwweMhUhxVlJiofK0N2kZLWhmrx2Kh2akTerGhrwjV/GIaQ8FWHFeMFeKLUAiKY/WpFd6RwrRRa0pMlokab8jw+ecOaB+6wPgdDI4V9IqmLA5ykxUxwSw4gzn9QeUMmOjXH41QpJ0sNZMn8Jv6SCWYa6k/vGWNy5HFiLzuXYhXQW6cvKOmuLdOA+euk9SEukjzZx7M+z7YtWuV0PhKPj8oqUTYi46zeHW8h8zyZag4S3FSJUmjEWpnoYrh8IWNgLnoJoGK2OBbS9vCOxkPYUajUV3qopsUvrdgp3R72k+Oh+Qkdj6WHXDr2FrlR2h03y1td7nYG9hwk9Qpb7qt7bxAvMMwGZ1KLbyMVIOo1HmCJf8g26R7LX7jaWYcP4mJsaPiccMOTTpKNLbzNqSbXgpUVq0nd0CEcGW4B9OetveNaObF1DfV1OjFQT7x9SbtBd23yOCX3VueAsNTbw+MAGAxZ7IUrAAG99bnW8SBjxsCeTAkXvbRRYXtvHifCNQnA9YAcZAfD56RnisBccAfnpJALDcJam0S4JlIzPZtX4DW3/H6ym5tsyyE2Ht7zTc9zqjTZEuC7OqkDkGNu973h62HVhw5TVNTRk04sxU5c/wAiCau2RoTe3HX51gi8aDyMbPUnEqxru1W4Un/xMOcJXH/ab2nl+OXw9XyR+jpasP2ki6lR14ow9DGL5ygNi6g9CReLxv4GcfpYO2g7eVz/AFun+NfcQpz2n+NfcQwfwea+ll/qZw4uV7CZkKr7lL6x7X3V1NhxPgPGSFPA4hjbsyPMqPzMPG/gs4/R82KhVxPjI3HYLEU9WpOFPBgN5T6iM1xducMKKUk9FiGKhxi5XP64dYP9SHWLEdlhOLnTi5V6mbAcxEmzcHnHix5ItbY/TjCrjvGVB87ReLD01+EZVtpGbSmPU/tH45Mh80UX6pmoUEswAHG50Eq2d589UqqhlpnW5BG/rxF+K3kKmNqtxYcb3sLjyPLzGsM2ICneclmPUksfMma8fCk7ZzcnNl0jQNnsyFKmWqMFQcz+nUyPzHbJ8TWpUcOCF7VCT942YG/gJX8uyjE40gnuUhzOi+nUy/5NkdHCramLsRq5+0fLoPKdOtmGyeqVwo6npEv63qPaKZZgBU3mc2RBdjz8h7Q7Y6iPs0FK9XJLfxHkxYoLdTqJw0tLWiua4VU7N6YK763Kk8OH7/CI0ql+MtT+kOHwzjbLZ3ec1FGp4keUpVeiyGzCbvisOG4yt5ts2jjQSnBSJUnEz3Jtoq2HP1bm34TqJoORbdUathV+qfr9335SjZvs09MkgSCcFdGEycWjVSTPReExoI3hZwV3V17oB6AfOsdvUBtZktYX3hc+I3baDwE8+5RtBWw5vTc26HVT6S0t9JThBamu91N9385JRpeZYuml2JCoOZ089PE8pnm0m3PFKGg4b3P+PzlUzjaWtiD329BoPQcpDamAD1MYzVVYm5DgjzvebPSNxccP0mP5Lgi1RbXPeGvrNdoaKB4TfjVIxm7Yrr4e/wDEEIWPj8YJZA57WF37xAHrzh1MKAFSkCOEpu1GyS1QWQWbw/aXMPOMAYAYPjMBUptusuv5zuUZb21anTZt0OwBPEgc/C/TxmwZvkVOuLMo+fyldzDZZEo1OzU74RmUi5O8g3gAR4gCZuHwtT+lmyzAUsOnZ0UCDmeLMertxYyYw6BU7RtdbKDw8zM42V2xBtTxB8BU/wDb95fExTKO6dDryI85ibHcTVZ7m/qdFHrKdtFjEAKr3ieLEfBegk/mVZmAJ7wPU7qLrbXhr4fnKxneXMd4jSyht07waxsCRcaAsdATveEAKVjHN+J9zO5fmVSkTY3B4htfY8QfKHxVKxN+I0IP5RAJEDOZhV3zvWtGYSSSUr6DWJ4iiFawIP78xKTsVUNUpxVaHTSKqkWRZVE2GpvU3d3fsJIZTlm8bkFj4+ULgcIWMtVPL3FJxS/6jU3CHh3iNPI8h6S4w9kSn6LBs9mtOtSTsyAVUArzBt0liyQJ2n1lvsnd3vs73jMCweNqUHupZHU2I1BB5giaNs3tilWyVrK/X7p/YzE2NAwOFxFNmsi7jfaDEdnbw18Ys7UKWqorP4FmQHzMiUUG2p3fDXTwkoGQpZV6hVA32HViOG8fH+IAR2IrtUbeY3Pzp5Qto6q4Ii3In7pI3ug04kny6RApyPLjAAs46HzhwsMDKjJolxTI3FYNWvcCVbOdmFbhxPz6SyYnOaf9QlFSCWB3rdQL/kDHbLebqVoxapmM5hkj0z0/KR70G6fGbLmGXK4sR1lVxuy1z3dBJfGnopcj9lGSj1k1lWSvU5WHtLFl+ygBu2vTQ/lLJhsAE4aC2tuMcYVsUp3oa5Vkq0hoBp7+/KTaDl1Ppw4xMfPzzkVjM4WliFRtAyMB4EsP2jk6RMVbJ0hOrfCCRv8AVjrBMM5fTfBEjiccXAGtgbi5u1z4/oBaJB5HZfmCVkDobg6HqD0I6x2GnSc4uDDE/P5xBWhg0QC1/CIVaQYWPP8An+Ya8B4fr8mAGR7VZC9CozKO4TfTleG2e2qqUbI3ep9Oa+R/SahjcKrqQwveZ3tLstukvS8biZz4/aNYcnpk8uYhwHpt6jiNNfIwUsYqqoDDe7wftGcBQQe9SZfsnyG8SeYme4TFvRbQkHmJMLmAqcwDbmQB8Ziak9tBQoin9a7VKxoqabHeWte9rVKe7YJa+rEudNbaSqCnpcmw+eE7isYLkk77E35kX6knUyPqVSx11+eQgA4q4vkug68zE6VMsRFsLgS3H5/eWHLsEF5epj0LYnlezjVNWO6OlrmSOJ2SZRvU27QDiLWceQ+9JnBLYSWoVLR5MWJXsnwIFvWWnC4YW14fHgJ04dWNxYN14X/mOaQ9D0/i83jJNdGDi0+yjbX7M77GovH54yi1qL0zZhabvVpBhYyt55s6tQE28opQUiozcSpbN7Y1KFlfv0/HiPIzTcnzeliF3qT36jgfIiY5muSPRJsCRGuX4+pSYNTYqw6TBprZsmno9C0K3f3rd8nQnRB4xVlAa1Sx04KpBHiDp76zOMi2/VgFxA3T+IcD5jlHOafSDSXSiC7cLn7I/eIZaswxtOipZ2sOV+P8mZ5tHtsz3Sl3V6/ePrylYzfO6ldizsT+XoOUjBc8IASGX4ioa1Mo1n313T0JP5dZs6CZFs3hvrlPGxmt0m7om8FSMJu2dIibIOY4f8xQmEDSyAl/Dw/4nbzh1hb+cYHbykfSBh2vTqr924PUa3Bmi5XRosfrG16cF8NfvHwh9ocBQcEPobWVKaje8N6/62kSaf6lRTXZiS5xUsO9BLsfo1qHUKNdftLOzLD+muf8KlgcxqYapvpqD9pPusP0PjL9lOaU66b9M+DA6MD0P7ykY3CyOwuJqUKnaUzYjiORHQjmJrdGdWatvfPp1nd/xkRkmcJiU3l0YaMp4g6+GoOusncJSp6do/EaKtz5AkDT0vLsihMNAW+f26RXH0wtiBuXGqE3YHr4DhxsYxNSC7B9CrvaRmYMCNfGHq1R1+fORuLr+XSMkqueZap1Er5pEG0tWLqXPv8AP5SGxVOYySN4tkd2B5x9gaI10iJgpYnca3vM2qLTsnsJRk5hKciMtrK3CWDCJJKHmHp9NT4SZyXL+1fdJKjwUnXoekf5OtGmQaIqVqlum6ov16SeqIaiqrP2LtqVRluesAIg5GKfeq1AEvYboJJ6eUI2FY3ZFfsxqC1gf5EfVM0FA9luMwHEuwJ9JGY3GtVYkk25LfQQA5e3iPnj0nDrBSa0NWAA3hoBx/ibRn9MpQ+EbmOWrUBBHGUDPtmSlyomm3BjevQDC00aT2Z3WjFWpMNCIlum/CaFnmzw+0olXqZVUva0yfHRouQiUoE8ZL5Zk71CLCwkzlOzZ+04/aW/C4EKNBpLjCtkyneiPyXJlpgaayw0xy+f4iYAESw+KDJccyT8dITlSFCNskWpDziLG3IGNP6uI1MV4zDJm+KHb1R0t5ftEhVF7SMrYu8bYrFaDXW8qM2iXBMnGGsUw2LZCStrkcSASPLpGmEq76K3UAxUzo2jn0GfEPc95uP4oInfwgjoCCxmCDMEJVSeZ/P+JMZdkODQd5FrMeLVBcei8B+fjKHmWPqJi6wqcRUYDwAPdt/+bSawOZ8NZzTm2zohBJDraPZDd+vwHdZe81IHiON06/7fad2W2p3jqAtUCzKeB5G3MenCPKOcW5yH2iwCVj21EinXGptoHt+TfnzhGddMJQvRc8H2BUuFZ2BJ3WN72FybX0A6m/vGuOw9wXLKrMgqKirZSDoFU31byEqGQbSNexO7VAI14MOlufkZZ8Pn6Dvvburu21NRtOCEWWkt+k172jLrTIXF1ipIa4I4g6EGRuJxF/k3On/EXzXMA57qKii/C5bXmznVjIqrUlNiSEq7df5jCq14vVqcI3YzNlobsIhWo31HGO92AU4qKsZ4XFMh6GXXIc4V9G0aVSthLiNEdkPTxmbVFp2bHg8Qy6oxW4sbG2npFVve+t+spWzm040Sr5Bv3l4oEMAQbgiIYsgvFVWJpGua5xToLdiL9OcAJBnCi7EADjeU3aXbBbGnS1voW/aVvP8Aah65IBsvQSv71zADSdic6esjq+pplQDzKkaX9rSz70qGwNELSbTvM1yfyltLTqjrs5pb6BUW8aDBLfhz4x1vTl5RIEpATrtE3rRJd5jYXJPIXvABSq1wZRcnzwozU24BiPjNHqZRUWmXYqOinVj/ADMr2syx6Vdm3SA2pFrGY8natGvH06ZaTjQeBt5xF6vjKbRzuootow6ML/HjCV86J+6B5XmJsW2ri1Xi3oJFY/M7C/PkJXTj2PCChQaowGpvADR9lKxbDpfjr7EmTDNIzJ6PZ0lXoI7ZrzsiqRyN2wxY9IIXtP7vhORiM++kGrbGM6g7rqra63soBIPTQe0j8vx8EE5ZqpHVB2iXXHG0Y4nNyNL38B+s5BIKGOHqlmPhrfobycweZbwCue9yPC/8zsE1izOSBUqW/L9pJYPZ6q69pVvSpi33S1Q300pjW3iZyCOTJiiLznLmw9VqbENaxuOBDC405HwjEwQRDOARVEggjEPKVHrCYrLN4XE5BKqybIOtRZDYydyDaZ6GhO8nTp5QQTGSpm0XaJnMNvDa1JdeplPx2PeqxZ2JJggklDZATHmFwxJsBeCCaRRnJmh7NYU00tJzfnYJ0GAXXp8IVoIIAJnWLYPGNSbeW3S3h58oIICLFgs27WwUIr203vsjy5sZGZthaDhhiSrvYi43g9+VhwAggmWCyo1yeNmaY/Zsg93USKqZFUB+xBBKfFElcsg+GyFydRaWbK8oWnY2uYII48aQpTbJhNJxnnIJoQFNXz9hOQQQA//Z"/>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53" name="AutoShape 19" descr="data:image/jpeg;base64,/9j/4AAQSkZJRgABAQAAAQABAAD/2wCEAAkGBxIREhUUExQUFRUQFRAUFBQVFBQUFBUUFRQXFhQUFBUYHCggGBolHBQUITEhJSkrLi4uFx8zODMsNygtLisBCgoKDg0OGhAQGiwcHCQsLCwsLCwsLCwsLCwsLCwsLCwsLCwsLCwsLCwsLCwsLCwsLCwsLCwsLCwsLCwsLCwsLP/AABEIALcBEwMBIgACEQEDEQH/xAAcAAABBQEBAQAAAAAAAAAAAAAEAAIDBQYBBwj/xAA/EAABAwICBggFAgQFBQEAAAABAAIDBBEhMQUSQVFh8AYTInGBkaGxFDJCwdEH8RVScuEjM4KSsmKiwsPyQ//EABkBAAMBAQEAAAAAAAAAAAAAAAABAgMEBf/EACMRAQEAAgICAgMAAwAAAAAAAAABAhEDEiExIkEEE1EyQnH/2gAMAwEAAhEDEQA/APbFxNMgUT6lo2p6LZ0jlU1jruHiiZqsBVrX6zrqtJtGMRtHYA3VRXVzYWFzvAbycgshW6ac8HWuSMSMWtbfIAA4nvU26VjjtuNK9I4YARrAu8dUd7rWA5xWdqOnJZZwcx7NpYw2H+51yM8l5lpKrL3BoubnAD6u7hxKE0jLqjUzda7yMhuH4Cja+r1qb9TKXUOrfXAvk7UwzxIvlc5Kag/UGmlcA12Gowl0gMdnnFzctg25cV4ZESb3zIFxube+J35J8RwaP5nE39yfXyT2Wn0TTdJqd9+20W/6r/urWnqmSfI5ru44+S+aYqjEWwxw9h52urfRunZoZGljyH4gOB2WxsNoS2en0ID6ZrqyPQvpXHUAQuGpM0Xte4kG14JxvvG9a26pLqS5dK6ARSCZJIAmwygpltMkuLqRkkkkgEkuJIDqS5dJAdXEkySUDNASJJrH3XboDqS4uoBJJLiA6kkkgMX/ABHimureKomaylawrTbLQ8Vd3Zq1pngC52KigpsQrSpf1cZO4E95AwHnZF9HPbL6f0gXvNzZrXFreLrY6vdcXKyWkK36SSGgku4n8WCsNLVPV6xJFwCB/UbkkeNlk6p5cbbSBf7rD26PQ+mqdd5PyjaRmbbLoSqeC7DEk42yJ3D2XY6e5tsyA3238EQ6NjDbWxOGAFhwG5MAYIwb3NrjE+N0Q6KzQRhcbd2xDz2BF8dp3DdimVWlgcMbcMEEDne4OAOFkU2o7Qx5shJpr7PBdjaTYhKnGg0PWuilbI02LciDlvsvZNB9IRUMBDxrbW3Gthtsvn5zi3Yj9B6U6meN7sWtIJHDEXHGxVY3VRnjuPob4p29OFU7eqyjnDmNcDcOa0gnMgjNEtcujUc/k+aZx2pkM7htTHlMaVJrFtY7enfGO3oIFcL1WoWx3xrt6XxzlX9al1iOsLsPNc5MNY7egS9IPT6wbo74t29d+LdvQQenayWoNjG1bjtUMzycymsSkS0cJlW5uAKe6tcdqBe7FIyJ6G1nHXuT/jyqtkid1qOsHarI15UZ0g5AOlULpk+sHargaRKSqBKkn0hdqooSLIyNguqyE4BHxPxWUXVlFGLhVPTauEMLN73j0x/CtYjiFhv1XqSDC3Zqyu8RYKc/SsJ8mJ0rpIzOJ2XTKRwvfPf38FWMKkqpLBrWnA2/KzbbWb6217HE3xsfIflOhdEOJzJxwHE/gqhD8bc9ysaSmc4cClbo8ZairKgPNhgNg2eSHji4LQQaLG0K0pdGtGwLO8sbzgv2zMWjXOtYeeC0uhOj+FznuVzBRjdkrWlZYWCyy5LWs45iy+kNAgg+6xmkKZ0bwCCLjDuuvXpobjJZvphorrIC8DtQ9rvaPmHlj4KuPKyo5cZY3nRCmcKKnBu7/CYb22EXHpYeCu2wnchv01m63RtMTm1hZ4McWj0AWlLAu6Z+HnXHyoHxkbExrDuV5JGCE2CEBLY6qnqjuUb4loRGFwxDcqmZXBnOrT2xq+FM3cFIIW7gjuX62fMSYYlpDCNy51DdwR+w/wBbN6qe1ivnUrDsHkk2maNg8kdy/XVTGxKUK4MLdwQlRAjts+ulJIzFMdGtBFRsGwHvTnULDsR2LrWcDV2yvJKNh2WQdPR3cQch6q5lEXG7VzmqFzVqm0TLfL7oOu0c2124ImcO4WKMNSRAauq9o0yTAUZTE3XHRWT4BiudutYDisR+rdOS2nfsBmYf9QaR7FbaBV3TfRZqaOQN+aO0re9mY8rpZeYePivC8rjifJKZ2PBPlZZyhes2rrBiFstC04LbnFZCEYrcdFm6zb7FjzXw6eDSyZTbgjKelKNgiCOipwVzybdFyBxQ2RETVPJBgmMIaq1qpt3Cc1DyuYPnIANxY7RtQWmdOMgaXE3dkG8Vj5X1FUdZ56tm8m1grxn2zyv09Z/TEmOmdCNQxwSyBjg4lxY/tt7NrW7Vr32FbEvCyX6d0rGQlrTewbje+sLnH19lrDA07F1Y2WOPKWVBLMAM1yCYFOmoWuTo6Ng2K0eUgeF3WTfh27k7qQl4Hl0OTkwQgLuog/JyS5qpaiQIlIFcMYSEYTHl0lCVEoCL1ENUUYciFdnsddPLlHT02qMypTCCgeQ5KGpqgFxG5HSU4IshItFNDr4qpZpNl2OaVBVPABU4jUFTRh4xulLFXemcLsT3lJWn8K4pLXtGPWq3SejwDghKalAVvpS97oSnjLsVjtsj6uxRcAUEgIKnp1SXjP6idHBRz6zcIpy4sNsGu+qMn1CyNRCRmPlOIX0jpnQ8VZC6GZt2v82nY5p2ELw7pNo7qpXtGJiIY8bCALNePbvCzuP8aTL+qTR8Je4DiF6RouDVFgLLAaCeDMAN9/yvQZatsLNbDAYLn5PN07OPUxXMcdsTYBMm0rFHnIBwusTPX1NSSR2G7ybABVM4hbm907/5WfL4kflKYwW1vHdI43GzXXG9TtkdI0lqwNLI8fS1g2AC58SvQuiD9Zva2k24qbGnqPPqyR7pDYdppI1nZA3xsN/FHaO0V1jh1jzKc9W/YHhktjpvo1H1he0YuxI2X3ptFRdXuCLlZ4KYy+Wm6JHq5GjIOGra/lhlmAtsvNY60xkP/lc3+3PFejskuARtAPmt+G7jm5pq7PSUL5E5j1tphtIkm3SukZyS5dJAdSXEroDqS5dK6A6uJXUUkiNFtKuqGORSayehs5cTS9RiRGhtOuJnWJj5kaG0ySC60pJ9U9kdS0FDsZbJVpr3OUkFWQMVFxCaoamU5Q81SXFTUyrH0Q+NeY9MtDSvfNM2MkQveJN7oyNbAfVgWlenRqCubcEfzAoyvheE3Xzi+mOt1kRxb2hxbzgfNbLQ1eJ4xvGBbuKzukaWWGskYxjjqyOLQGl2BxI1RsN/VafR3Q6tLxLDDqMlALmynqy0/wBJ7XpuWeeMyx39t+PPplr6R1lAJDZ3aDfpvZoPHeVGKHVFmRgcbeyvdIaOlpA0zhpbtcwlzQ45a2At3o2lqYy0EWXHdy6ds1ZtnKWg2kd91e0EgFtU4hCTVXXO1WnVYMztd3cFPTaTjYAx2bcL2wPHDanieUaa4e3E42WY0vogBxc1zhfG18AUYzSLHA2cOOKqdMVj5IX9ViezG07tdwbrDjiSO5VrbPVnoPA4lpAJPy43JF9YL2qmZZjQdjWjyAXknRnRgbLFFs12X7mnWI9F626VbcE9ub8m+ZHSE5qEfOFJFKujTl2JSUfWLnWJaPaVdUPWJwkRo9pElH1i51gRobSpWUXWLvWBGhs9RSJGVDT1ACchWiYwpUDBUAonrQiwSnuUV1HLOEMaoI0W4OBTJEKKkKOWqVSFcoMCSr21g3pJ6T2ipsuhJJQs3ajKZBFGUpQFhGpLC+KijUiWXo8fZ8UYaDYAE4mwz796AnZKSbPbwBDm+uKMkksO5Ziv6UiFzgRiDYDffI934KxyunRjLfQSsM4Y5lWwashc3Wa7WYQ44C+YwsMQFiqiI07jC1+szFwN8dTCzTxz8uK32k5PiY3sv/mMOruDsx9ivNHQua+7r3GDgeGCxsdWOWvZsWlWNl1Trgk2DnWDCb7HErRfw57h8h+naNptfBZ2aBrsCLtO9dh0U8A9XLI0HNoebZ3yvvA8k5o9VpmaBDQXzOYxrHdq5AAaMyXHLBOie2aRgiFoIDrNdjeV7wQDj9I7dt+B3LPRaCcXXeXSY3Jebm9rXxJF8M7K9gmEYDQcfzn3lPchWW+6v9ANHxTb5DW9iB7rT1TZWnA3HOa870tWOgiMrSQWOjPhrtuPJej6D0gJ4mv3gLfgvxcX5E+QJznnNTRySbFbPhaRkEyNoGC125+oISSLhkkVoGBdMAS7DqqRO9dEsis/hwniAKuw61VddIuGWRWxgC51AS7DrVM6okCTKl5VhUU6ggp8VWy1UBdKckLO2TatEyIWUU8V0ux9WeileMlJ8RKjo6XFGx0gR2T1tUbnSFMLXrRGlCgdTJ9h0qj1ZEyTX2q/FMEyanFsk+5XCs5c70kVLSYmySraNGArq6WppWVjocKKpSg3FEUpSC0jKJa3BRw0+0+SDqtIajtUixB8xsU53UXx47oiqHZIFrm+eS8t6a/4bo5CLhnZlDduPzC/efPgvSm1WscFRdINBtkvI7tYG4scBwsVjcvO46ccZ6rz7QnSx72aupa2Ote4FjYWwzOKdU1Ou4k5kk+aFr6P4c2GLHXIcAbDgdxxyKGbULG/2Oify+RrbFTRPLcsRuQDHIiN5S2NWDW1Jdg0G/ijqGl1RrO77n7KshqAM7Dv912q0rbLtd97BM9pOl9Y007mA/MW+hBPsrj9NdOalMS/KI6ptnvaLexWHrZXSNJcb7tw7grLoG4tZVXHYMYd/qYbg8710cLk549m0Tp2GckNNnD6TgfBWDmrynofMdbWP1G69PpJiW7x6roscopkakAUTHXT7pGkDk8PCgDl3WS0BC5ZQtepQ5LRo5AuRRJ5xUoCC04GpkrMFKkkegsFPvUjZG31bi+7uVTpTSeprWPy3/CrOiU75ZnuN7MbnsBJFgPAFTcvOmk4/jutaQonNU6icrZ0yyHmGCIcg6hOJqtlcbnApK9igAAwST7J6VRvprKB0SuJQg3Q6xsFoFa6K6s9G0Fu0/C2Q+5RtLRtZicTzkibKLYciMm6pukVPcBwzbgT7evurtwUFRFrNLTkQQllNzS8bq7ZrR8wuHb81eECyzMbCxzmn6T75hXlLNdq5Mf46slZJooBzrWLTkCMuC856a6G+GeJGC0chsQMmuzw4HHyXrTjcLM9M6YS0sotiGlw/qZ2h7eqNRUyry+nqEU2dUsbyiBKVncWsyWLp7qIm6GDyi6NmskYmj0e6UBrRi8gDxW3pNEmnaGxxh41dRzXDB4Od/yh+ilKNYW+kLTvr2l/Vt2fMdn9IXZwTxtxc+Xy0yWjIxHJqtyBIHdfD7Lb6Hq74bkwaPY76Rffz3+igpqB7H3GIWzBpY11xUNOTtUjikDwuay6FG04oB98VJ1gGeVrqCV+I4rkljgciCEU4ea4X7OKJZUg5qgk0QBjHM8E5Bwa9vpYrvXywj/FaCB/+jLlv+ra3x81ju/bbpPpo2uByTljf464yN1cLHvuNxWnh0gxzNe9gM+HenMpSywuLJabswPBzc9x8Af3Vj0DaOqkI2yW8mj8rN6crOukcRljZa7oXGBSNt9TpCe/WLfZoWePnJrn4w8r1CySYqaR9gqh0xJK2jltHOkUT33QZnThMLKk7XTMgkgoq9tgkp0rcDsu42CLijDcs96aAGiw/ddilDsvEbRzdaWpkSDnnyXeeedqXPPqkeefPyUqNPPPOaYVxxx55/ZLnnzCZM7piENqBYf5rbeIx9lNTU5AROlYwXxG2Rd5W/unmSy5s5JlXTjbcYh1LKj0mzXbIy+rrgt1t2sCLqzramw2qpl0d8SxzCbXsfG+F/fwU4zeWlZXWO2Rb0Ff9LmkcQgNJdFpotjOFntB8jZa3+GV8LCyOQapFg7AuYOBP91QN6OVQku8ucXWu4nWd5nbztXReLG/TKc2UZiamfGbOaR3hE0ZFl6JL0ZY5oaLuDhje9rW45FYvSmg5KR+o4YEazHbx+Vhnxam2/Hzdrpf6EldHAXNPalJA3how1vO4VpoQY355w9UNomgJhiwxLAThvxFvNaXR1GG7OeQPNdGE1I5c8t21YQN558UQwJrRzz3eqljCtmkYEgkuhIz1E1SuUaAZPsUEw17C9s8cDtU1S6zSdyDZNquvYENAv8Acovo578GwU84JsWyauwdl1uAOHqpo64bcCMCHYEcCFJBWsvdtrnNSaQo4qluPZfazX7QdgP8w4LH/jfz/sxWlGNjcXwDsD/MYMgNr2brbRl5KajrdYWacHZjeoZQ+GR0bwA5uB4jMEbwQVHR02oLt+W+W1o3cQsvt0eNBdKPINrWW66EvvSNH8rpB/3E/dZPSz2luNidhW46OUgipowM3ND3cXPFz7geCrD/ACZ8t+Impbgq1seat5VXbSt446GkiwQ5GCPkyQrxgnCoHr0kM4YpK9I20EYnaO1qyjeOw71wPokyZrz2Xarx9LhZ1srEbRniNyNJvls/B/Cinp2u+YA2xHDG9xuU7aaSxShw4jMbju9Qk+UWw5y/t5oMwOjxaS4ZEOzAvbB22wO3ciG2cARtsR7j7eSNDaFz7+3rb2BU73c89/oo+q54ft/yUFbIWtJ8PE4fd3kgGtlDiTuuO4Krr6ntWG8JpeWMzxx81XUtzIS7h6/3suLPPdduOGosKmYavFT6Ij7JO8+gH/0PFUmknHEg43Wh0UNWNg22B8TY+5H+1a8Pm7Zc3iaEEePP7/7gkIxzzzcKTn2t/wCPkmOcBl4elvdnkulzJo8N3PJ5Kpelmj2zQOv80d3jw+YeQPkjfibZbPbH7Nb5qn0nVSOa5rQcQR/2gfco1s5deVhRwWYwfysYB5AI6OPnnwUNPHYd2qPSyMYOee8eSCrrBzz3DzUjW8884LjW88+C64bjzf8AdIzmhK4GZA7yohDfMk33k+w705sDAflGGIwHmgE+obvJ4NBP7KMTE/Q4d5aD32xR0mOPmoCgwdU+7PNB0lyMM3433NH5RFcRY5paPbYX2m3gNgTJDVaPbrDU7LrYnYe8Ks0npCWEarmEF2TvpPcdq0IcLqOvLHwSh4wAJbwcBhbxWWePjca8fJq6vljJYOtk60PPWOA1gTcOsLDuNgjqbs3uO8KmDtR1wiK/SQc3cd/2XPt12Bquz5Qxt+25rR/qIC9VbIALDICw7gvIdHOJnaf+oEd4H9lrjWScVrwze65/yL5kaWqqwNqHiddZ+OZxOKuqd2C305k7zgh35J73YKN2SArHNxSXXMN0lSWlc1d1zt55sfILiSlZF1xzw/v5IBtR1bw0/LJ8p42c4jh2R5lJJOFR9+fO/s70VRpSe7tXYzE/1JJLLkusWvHN5K6p7VgUhTdnvAHuQuJLjdairqjtNG249VpBLbA4Zj/lf/2eQSSXV+P6rn/I9wTHPfx++f8AyPknuJOW3Hnxd6JJLdzmgc8P2b6oHSBNu8ty7wT7JJKoVXETb3HBTt59/uEklKjweee4JzeefNJJIO88+a5ddSQEZZje5w2Xw77JLqSAAqjg7uT6d1mriSYS6thfaVXaXk1Ybbykkpz9Kw/yjHVL7AlVkspcQkkuLJ3wTos2qIhve0Hxw+69FOj7JJLfh9OXn9xC6jCnY2wSSWzBwlOAwSSQRnUpJJI2H//Z"/>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54" name="AutoShape 21" descr="http://ispyoo.com/wp-content/uploads/2013/12/Free-spy-call-download-for-smartphone-using-iOS7.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055" name="矩形 34"/>
          <p:cNvSpPr>
            <a:spLocks noChangeArrowheads="1"/>
          </p:cNvSpPr>
          <p:nvPr/>
        </p:nvSpPr>
        <p:spPr bwMode="auto">
          <a:xfrm>
            <a:off x="495300" y="1901431"/>
            <a:ext cx="110455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a:t>Callback feature on UCM is mainly designed for users who often use their mobile phones to make long distance or international calls which may have high service charges. </a:t>
            </a:r>
            <a:endParaRPr lang="zh-CN" altLang="en-US" dirty="0"/>
          </a:p>
        </p:txBody>
      </p:sp>
      <p:grpSp>
        <p:nvGrpSpPr>
          <p:cNvPr id="2059" name="组合 33"/>
          <p:cNvGrpSpPr>
            <a:grpSpLocks/>
          </p:cNvGrpSpPr>
          <p:nvPr/>
        </p:nvGrpSpPr>
        <p:grpSpPr bwMode="auto">
          <a:xfrm>
            <a:off x="1882889" y="2733000"/>
            <a:ext cx="2597367" cy="1223665"/>
            <a:chOff x="380999" y="2819400"/>
            <a:chExt cx="2597367" cy="1223665"/>
          </a:xfrm>
        </p:grpSpPr>
        <p:grpSp>
          <p:nvGrpSpPr>
            <p:cNvPr id="2080" name="组合 19"/>
            <p:cNvGrpSpPr>
              <a:grpSpLocks/>
            </p:cNvGrpSpPr>
            <p:nvPr/>
          </p:nvGrpSpPr>
          <p:grpSpPr bwMode="auto">
            <a:xfrm>
              <a:off x="380999" y="2819400"/>
              <a:ext cx="2597367" cy="1223665"/>
              <a:chOff x="533399" y="3505200"/>
              <a:chExt cx="2597367" cy="1223665"/>
            </a:xfrm>
          </p:grpSpPr>
          <p:pic>
            <p:nvPicPr>
              <p:cNvPr id="2082" name="Picture 5" descr="http://s.hswstatic.com/gif/how-to-unlock-cell-phon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5052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3" name="TextBox 7"/>
              <p:cNvSpPr txBox="1">
                <a:spLocks noChangeArrowheads="1"/>
              </p:cNvSpPr>
              <p:nvPr/>
            </p:nvSpPr>
            <p:spPr bwMode="auto">
              <a:xfrm>
                <a:off x="533399" y="4267200"/>
                <a:ext cx="25973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dirty="0"/>
                  <a:t>Firstly, dial the PSTN number of the UCM from your cell phone.</a:t>
                </a:r>
                <a:endParaRPr lang="zh-CN" altLang="en-US" sz="1200" dirty="0"/>
              </a:p>
            </p:txBody>
          </p:sp>
        </p:grpSp>
        <p:sp>
          <p:nvSpPr>
            <p:cNvPr id="23" name="矩形 22"/>
            <p:cNvSpPr/>
            <p:nvPr/>
          </p:nvSpPr>
          <p:spPr>
            <a:xfrm>
              <a:off x="417066" y="2895600"/>
              <a:ext cx="340158" cy="461665"/>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zh-CN" sz="2400" b="1" cap="all" dirty="0">
                  <a:ln w="0"/>
                  <a:solidFill>
                    <a:srgbClr val="0070C0"/>
                  </a:solidFill>
                  <a:effectLst>
                    <a:reflection blurRad="12700" stA="50000" endPos="50000" dist="5000" dir="5400000" sy="-100000" rotWithShape="0"/>
                  </a:effectLst>
                </a:rPr>
                <a:t>1</a:t>
              </a:r>
              <a:endParaRPr lang="zh-CN" altLang="en-US" sz="2400" b="1" cap="all" dirty="0">
                <a:ln w="0"/>
                <a:solidFill>
                  <a:srgbClr val="0070C0"/>
                </a:solidFill>
                <a:effectLst>
                  <a:reflection blurRad="12700" stA="50000" endPos="50000" dist="5000" dir="5400000" sy="-100000" rotWithShape="0"/>
                </a:effectLst>
              </a:endParaRPr>
            </a:p>
          </p:txBody>
        </p:sp>
      </p:grpSp>
      <p:grpSp>
        <p:nvGrpSpPr>
          <p:cNvPr id="2060" name="组合 29"/>
          <p:cNvGrpSpPr>
            <a:grpSpLocks/>
          </p:cNvGrpSpPr>
          <p:nvPr/>
        </p:nvGrpSpPr>
        <p:grpSpPr bwMode="auto">
          <a:xfrm>
            <a:off x="2118056" y="4189378"/>
            <a:ext cx="2133600" cy="1344312"/>
            <a:chOff x="3429000" y="3429000"/>
            <a:chExt cx="2133600" cy="1344312"/>
          </a:xfrm>
        </p:grpSpPr>
        <p:pic>
          <p:nvPicPr>
            <p:cNvPr id="2077" name="Picture 7" descr="http://www.annastan.com/wp-content/uploads/2010/03/pho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399" y="3429000"/>
              <a:ext cx="100668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 name="TextBox 9"/>
            <p:cNvSpPr txBox="1">
              <a:spLocks noChangeArrowheads="1"/>
            </p:cNvSpPr>
            <p:nvPr/>
          </p:nvSpPr>
          <p:spPr bwMode="auto">
            <a:xfrm>
              <a:off x="3429000" y="4311647"/>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200" dirty="0"/>
                <a:t>Hang up when you hear the ringback tone.</a:t>
              </a:r>
              <a:endParaRPr lang="zh-CN" altLang="en-US" sz="1200" dirty="0"/>
            </a:p>
          </p:txBody>
        </p:sp>
        <p:sp>
          <p:nvSpPr>
            <p:cNvPr id="24" name="矩形 23"/>
            <p:cNvSpPr/>
            <p:nvPr/>
          </p:nvSpPr>
          <p:spPr>
            <a:xfrm>
              <a:off x="3437015" y="3657600"/>
              <a:ext cx="340158" cy="461665"/>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zh-CN" sz="2400" b="1" cap="all" dirty="0">
                  <a:ln w="0"/>
                  <a:solidFill>
                    <a:srgbClr val="0070C0"/>
                  </a:solidFill>
                  <a:effectLst>
                    <a:reflection blurRad="12700" stA="50000" endPos="50000" dist="5000" dir="5400000" sy="-100000" rotWithShape="0"/>
                  </a:effectLst>
                </a:rPr>
                <a:t>2</a:t>
              </a:r>
              <a:endParaRPr lang="zh-CN" altLang="en-US" sz="2400" b="1" cap="all" dirty="0">
                <a:ln w="0"/>
                <a:solidFill>
                  <a:srgbClr val="0070C0"/>
                </a:solidFill>
                <a:effectLst>
                  <a:reflection blurRad="12700" stA="50000" endPos="50000" dist="5000" dir="5400000" sy="-100000" rotWithShape="0"/>
                </a:effectLst>
              </a:endParaRPr>
            </a:p>
          </p:txBody>
        </p:sp>
      </p:grpSp>
      <p:grpSp>
        <p:nvGrpSpPr>
          <p:cNvPr id="2061" name="组合 30"/>
          <p:cNvGrpSpPr>
            <a:grpSpLocks/>
          </p:cNvGrpSpPr>
          <p:nvPr/>
        </p:nvGrpSpPr>
        <p:grpSpPr bwMode="auto">
          <a:xfrm>
            <a:off x="4126380" y="4441573"/>
            <a:ext cx="2133600" cy="1528465"/>
            <a:chOff x="6172200" y="3200400"/>
            <a:chExt cx="2133600" cy="1528465"/>
          </a:xfrm>
        </p:grpSpPr>
        <p:pic>
          <p:nvPicPr>
            <p:cNvPr id="2074" name="Picture 9" descr="http://www.chacocanyon.com/images/mobile-phone.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3200400"/>
              <a:ext cx="990600" cy="111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5" name="TextBox 11"/>
            <p:cNvSpPr txBox="1">
              <a:spLocks noChangeArrowheads="1"/>
            </p:cNvSpPr>
            <p:nvPr/>
          </p:nvSpPr>
          <p:spPr bwMode="auto">
            <a:xfrm>
              <a:off x="6172200" y="4267200"/>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200" dirty="0"/>
                <a:t>A few seconds later, UCM calls back and your cell phone rings.</a:t>
              </a:r>
              <a:endParaRPr lang="zh-CN" altLang="en-US" sz="1200" dirty="0"/>
            </a:p>
          </p:txBody>
        </p:sp>
        <p:sp>
          <p:nvSpPr>
            <p:cNvPr id="25" name="矩形 24"/>
            <p:cNvSpPr/>
            <p:nvPr/>
          </p:nvSpPr>
          <p:spPr>
            <a:xfrm>
              <a:off x="6332615" y="3733800"/>
              <a:ext cx="340158" cy="461665"/>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zh-CN" sz="2400" b="1" cap="all" dirty="0">
                  <a:ln w="0"/>
                  <a:solidFill>
                    <a:srgbClr val="0070C0"/>
                  </a:solidFill>
                  <a:effectLst>
                    <a:reflection blurRad="12700" stA="50000" endPos="50000" dist="5000" dir="5400000" sy="-100000" rotWithShape="0"/>
                  </a:effectLst>
                </a:rPr>
                <a:t>3</a:t>
              </a:r>
              <a:endParaRPr lang="zh-CN" altLang="en-US" sz="2400" b="1" cap="all" dirty="0">
                <a:ln w="0"/>
                <a:solidFill>
                  <a:srgbClr val="0070C0"/>
                </a:solidFill>
                <a:effectLst>
                  <a:reflection blurRad="12700" stA="50000" endPos="50000" dist="5000" dir="5400000" sy="-100000" rotWithShape="0"/>
                </a:effectLst>
              </a:endParaRPr>
            </a:p>
          </p:txBody>
        </p:sp>
      </p:grpSp>
      <p:grpSp>
        <p:nvGrpSpPr>
          <p:cNvPr id="2062" name="组合 27"/>
          <p:cNvGrpSpPr>
            <a:grpSpLocks/>
          </p:cNvGrpSpPr>
          <p:nvPr/>
        </p:nvGrpSpPr>
        <p:grpSpPr bwMode="auto">
          <a:xfrm>
            <a:off x="7917272" y="4036978"/>
            <a:ext cx="2239885" cy="1314800"/>
            <a:chOff x="3437015" y="5257800"/>
            <a:chExt cx="2239885" cy="1314800"/>
          </a:xfrm>
        </p:grpSpPr>
        <p:pic>
          <p:nvPicPr>
            <p:cNvPr id="2071" name="Picture 17" descr="http://cdn2.hubspot.net/hub/65551/file-19567734-jpg/images/istock_000015857110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0" y="5257800"/>
              <a:ext cx="1220610" cy="81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2" name="TextBox 17"/>
            <p:cNvSpPr txBox="1">
              <a:spLocks noChangeArrowheads="1"/>
            </p:cNvSpPr>
            <p:nvPr/>
          </p:nvSpPr>
          <p:spPr bwMode="auto">
            <a:xfrm>
              <a:off x="3771900" y="6110935"/>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200" dirty="0"/>
                <a:t>Dial your destination number.</a:t>
              </a:r>
              <a:endParaRPr lang="zh-CN" altLang="en-US" sz="1200" dirty="0"/>
            </a:p>
          </p:txBody>
        </p:sp>
        <p:sp>
          <p:nvSpPr>
            <p:cNvPr id="27" name="矩形 26"/>
            <p:cNvSpPr/>
            <p:nvPr/>
          </p:nvSpPr>
          <p:spPr>
            <a:xfrm>
              <a:off x="3437015" y="5410200"/>
              <a:ext cx="340158" cy="461665"/>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zh-CN" sz="2400" b="1" cap="all" dirty="0">
                  <a:ln w="0"/>
                  <a:solidFill>
                    <a:srgbClr val="0070C0"/>
                  </a:solidFill>
                  <a:effectLst>
                    <a:reflection blurRad="12700" stA="50000" endPos="50000" dist="5000" dir="5400000" sy="-100000" rotWithShape="0"/>
                  </a:effectLst>
                </a:rPr>
                <a:t>5</a:t>
              </a:r>
              <a:endParaRPr lang="zh-CN" altLang="en-US" sz="2400" b="1" cap="all" dirty="0">
                <a:ln w="0"/>
                <a:solidFill>
                  <a:srgbClr val="0070C0"/>
                </a:solidFill>
                <a:effectLst>
                  <a:reflection blurRad="12700" stA="50000" endPos="50000" dist="5000" dir="5400000" sy="-100000" rotWithShape="0"/>
                </a:effectLst>
              </a:endParaRPr>
            </a:p>
          </p:txBody>
        </p:sp>
      </p:grpSp>
      <p:grpSp>
        <p:nvGrpSpPr>
          <p:cNvPr id="2063" name="组合 32"/>
          <p:cNvGrpSpPr>
            <a:grpSpLocks/>
          </p:cNvGrpSpPr>
          <p:nvPr/>
        </p:nvGrpSpPr>
        <p:grpSpPr bwMode="auto">
          <a:xfrm>
            <a:off x="8679272" y="2817779"/>
            <a:ext cx="1973185" cy="1115199"/>
            <a:chOff x="6256415" y="5181600"/>
            <a:chExt cx="1973185" cy="1115199"/>
          </a:xfrm>
        </p:grpSpPr>
        <p:pic>
          <p:nvPicPr>
            <p:cNvPr id="2068" name="Picture 23" descr="https://encrypted-tbn0.gstatic.com/images?q=tbn:ANd9GcSk6kgu_jbK6j6YNcWHMfZiAWn7jXhvh5nq3R_ttQ-hyEqPe4d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5600" y="5181600"/>
              <a:ext cx="1245277" cy="82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9" name="TextBox 21"/>
            <p:cNvSpPr txBox="1">
              <a:spLocks noChangeArrowheads="1"/>
            </p:cNvSpPr>
            <p:nvPr/>
          </p:nvSpPr>
          <p:spPr bwMode="auto">
            <a:xfrm>
              <a:off x="7049910" y="6019800"/>
              <a:ext cx="1179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1200" dirty="0"/>
                <a:t>Enjoy!</a:t>
              </a:r>
              <a:endParaRPr lang="zh-CN" altLang="en-US" sz="1200" dirty="0"/>
            </a:p>
          </p:txBody>
        </p:sp>
        <p:sp>
          <p:nvSpPr>
            <p:cNvPr id="29" name="矩形 28"/>
            <p:cNvSpPr/>
            <p:nvPr/>
          </p:nvSpPr>
          <p:spPr>
            <a:xfrm>
              <a:off x="6256415" y="5410200"/>
              <a:ext cx="340158" cy="461665"/>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zh-CN" sz="2400" b="1" cap="all" dirty="0">
                  <a:ln w="0"/>
                  <a:solidFill>
                    <a:srgbClr val="0070C0"/>
                  </a:solidFill>
                  <a:effectLst>
                    <a:reflection blurRad="12700" stA="50000" endPos="50000" dist="5000" dir="5400000" sy="-100000" rotWithShape="0"/>
                  </a:effectLst>
                </a:rPr>
                <a:t>6</a:t>
              </a:r>
              <a:endParaRPr lang="zh-CN" altLang="en-US" sz="2400" b="1" cap="all" dirty="0">
                <a:ln w="0"/>
                <a:solidFill>
                  <a:srgbClr val="0070C0"/>
                </a:solidFill>
                <a:effectLst>
                  <a:reflection blurRad="12700" stA="50000" endPos="50000" dist="5000" dir="5400000" sy="-100000" rotWithShape="0"/>
                </a:effectLst>
              </a:endParaRPr>
            </a:p>
          </p:txBody>
        </p:sp>
      </p:grpSp>
      <p:grpSp>
        <p:nvGrpSpPr>
          <p:cNvPr id="2064" name="组合 35"/>
          <p:cNvGrpSpPr>
            <a:grpSpLocks/>
          </p:cNvGrpSpPr>
          <p:nvPr/>
        </p:nvGrpSpPr>
        <p:grpSpPr bwMode="auto">
          <a:xfrm>
            <a:off x="6232856" y="4189379"/>
            <a:ext cx="2133600" cy="1859439"/>
            <a:chOff x="457200" y="4724400"/>
            <a:chExt cx="2133600" cy="1859439"/>
          </a:xfrm>
        </p:grpSpPr>
        <p:pic>
          <p:nvPicPr>
            <p:cNvPr id="2065" name="Picture 11" descr="http://gallery.mailchimp.com/bf761def80072b68a5b69e416/images/Phone_Final.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200" y="4724400"/>
              <a:ext cx="1219200" cy="138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TextBox 13"/>
            <p:cNvSpPr txBox="1">
              <a:spLocks noChangeArrowheads="1"/>
            </p:cNvSpPr>
            <p:nvPr/>
          </p:nvSpPr>
          <p:spPr bwMode="auto">
            <a:xfrm>
              <a:off x="457200" y="5937508"/>
              <a:ext cx="213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200" dirty="0"/>
                <a:t>Pick up the call. The call will then be immediately directed to DISA or IVR in the UCM.</a:t>
              </a:r>
              <a:endParaRPr lang="zh-CN" altLang="en-US" sz="1200" dirty="0"/>
            </a:p>
          </p:txBody>
        </p:sp>
        <p:sp>
          <p:nvSpPr>
            <p:cNvPr id="26" name="矩形 25"/>
            <p:cNvSpPr/>
            <p:nvPr/>
          </p:nvSpPr>
          <p:spPr>
            <a:xfrm>
              <a:off x="541415" y="5181600"/>
              <a:ext cx="340158" cy="461665"/>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zh-CN" sz="2400" b="1" cap="all" dirty="0">
                  <a:ln w="0"/>
                  <a:solidFill>
                    <a:srgbClr val="0070C0"/>
                  </a:solidFill>
                  <a:effectLst>
                    <a:reflection blurRad="12700" stA="50000" endPos="50000" dist="5000" dir="5400000" sy="-100000" rotWithShape="0"/>
                  </a:effectLst>
                </a:rPr>
                <a:t>4</a:t>
              </a:r>
              <a:endParaRPr lang="zh-CN" altLang="en-US" sz="2400" b="1" cap="all" dirty="0">
                <a:ln w="0"/>
                <a:solidFill>
                  <a:srgbClr val="0070C0"/>
                </a:solidFill>
                <a:effectLst>
                  <a:reflection blurRad="12700" stA="50000" endPos="50000" dist="5000" dir="5400000" sy="-100000" rotWithShape="0"/>
                </a:effectLst>
              </a:endParaRPr>
            </a:p>
          </p:txBody>
        </p:sp>
      </p:grpSp>
      <p:sp>
        <p:nvSpPr>
          <p:cNvPr id="2057" name="TextBox 36"/>
          <p:cNvSpPr txBox="1">
            <a:spLocks noChangeArrowheads="1"/>
          </p:cNvSpPr>
          <p:nvPr/>
        </p:nvSpPr>
        <p:spPr bwMode="auto">
          <a:xfrm>
            <a:off x="5699456" y="2750146"/>
            <a:ext cx="25949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b="1" dirty="0">
                <a:solidFill>
                  <a:srgbClr val="00B050"/>
                </a:solidFill>
              </a:rPr>
              <a:t>An economic solution for reducing the cost while enjoying the mobility.</a:t>
            </a:r>
            <a:endParaRPr lang="zh-CN" altLang="en-US" b="1" dirty="0">
              <a:solidFill>
                <a:srgbClr val="00B050"/>
              </a:solidFill>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85056" y="2741578"/>
            <a:ext cx="935736" cy="1392936"/>
          </a:xfrm>
          <a:prstGeom prst="rect">
            <a:avLst/>
          </a:prstGeom>
        </p:spPr>
      </p:pic>
      <p:sp>
        <p:nvSpPr>
          <p:cNvPr id="40" name="Content Placeholder 2"/>
          <p:cNvSpPr txBox="1">
            <a:spLocks/>
          </p:cNvSpPr>
          <p:nvPr/>
        </p:nvSpPr>
        <p:spPr>
          <a:xfrm>
            <a:off x="457954" y="1230263"/>
            <a:ext cx="2849871" cy="609601"/>
          </a:xfrm>
          <a:prstGeom prst="rect">
            <a:avLst/>
          </a:prstGeom>
        </p:spPr>
        <p:txBody>
          <a:bodyPr vert="horz" lIns="91440" tIns="45720" rIns="91440" bIns="45720" rtlCol="0">
            <a:noAutofit/>
          </a:bodyPr>
          <a:lstStyle/>
          <a:p>
            <a:pPr>
              <a:lnSpc>
                <a:spcPct val="150000"/>
              </a:lnSpc>
              <a:spcAft>
                <a:spcPct val="0"/>
              </a:spcAft>
              <a:buClr>
                <a:srgbClr val="000000"/>
              </a:buClr>
              <a:buSzPct val="100000"/>
            </a:pPr>
            <a:r>
              <a:rPr lang="en-US" altLang="en-US" sz="2800" b="1" dirty="0">
                <a:solidFill>
                  <a:srgbClr val="000099"/>
                </a:solidFill>
              </a:rPr>
              <a:t>Callback Feature</a:t>
            </a:r>
          </a:p>
        </p:txBody>
      </p:sp>
      <p:sp>
        <p:nvSpPr>
          <p:cNvPr id="37" name="TextBox 36"/>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2433326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287334" y="2010824"/>
            <a:ext cx="11219403" cy="609600"/>
          </a:xfrm>
          <a:prstGeom prst="rect">
            <a:avLst/>
          </a:prstGeom>
        </p:spPr>
        <p:txBody>
          <a:bodyPr vert="horz" lIns="91440" tIns="45720" rIns="91440" bIns="45720" rtlCol="0">
            <a:noAutofit/>
          </a:bodyPr>
          <a:lstStyle/>
          <a:p>
            <a:r>
              <a:rPr lang="en-US" dirty="0"/>
              <a:t>On phone A, dial the feature code *88 followed by phone B’s extension number 1002. The configured mobile phone number for the extension will start ringing.</a:t>
            </a:r>
          </a:p>
        </p:txBody>
      </p:sp>
      <p:grpSp>
        <p:nvGrpSpPr>
          <p:cNvPr id="3" name="Group 2"/>
          <p:cNvGrpSpPr/>
          <p:nvPr/>
        </p:nvGrpSpPr>
        <p:grpSpPr>
          <a:xfrm>
            <a:off x="1702955" y="3122382"/>
            <a:ext cx="8588418" cy="3122336"/>
            <a:chOff x="1702955" y="2461982"/>
            <a:chExt cx="8588418" cy="3122336"/>
          </a:xfrm>
        </p:grpSpPr>
        <p:sp>
          <p:nvSpPr>
            <p:cNvPr id="19" name="TextBox 18"/>
            <p:cNvSpPr txBox="1"/>
            <p:nvPr/>
          </p:nvSpPr>
          <p:spPr>
            <a:xfrm>
              <a:off x="8566989" y="3871362"/>
              <a:ext cx="1724384" cy="523220"/>
            </a:xfrm>
            <a:prstGeom prst="rect">
              <a:avLst/>
            </a:prstGeom>
            <a:noFill/>
          </p:spPr>
          <p:txBody>
            <a:bodyPr wrap="square" rtlCol="0">
              <a:spAutoFit/>
            </a:bodyPr>
            <a:lstStyle/>
            <a:p>
              <a:pPr>
                <a:buClr>
                  <a:srgbClr val="2A5389"/>
                </a:buClr>
              </a:pPr>
              <a:r>
                <a:rPr lang="en-US" sz="1400" dirty="0">
                  <a:solidFill>
                    <a:srgbClr val="2A5389"/>
                  </a:solidFill>
                </a:rPr>
                <a:t>Mobile number configured</a:t>
              </a:r>
            </a:p>
          </p:txBody>
        </p:sp>
        <p:grpSp>
          <p:nvGrpSpPr>
            <p:cNvPr id="2" name="Group 1"/>
            <p:cNvGrpSpPr/>
            <p:nvPr/>
          </p:nvGrpSpPr>
          <p:grpSpPr>
            <a:xfrm>
              <a:off x="1702955" y="2461982"/>
              <a:ext cx="8335801" cy="3122336"/>
              <a:chOff x="1702955" y="2461982"/>
              <a:chExt cx="8335801" cy="3122336"/>
            </a:xfrm>
          </p:grpSpPr>
          <p:pic>
            <p:nvPicPr>
              <p:cNvPr id="9" name="Picture 8"/>
              <p:cNvPicPr>
                <a:picLocks noChangeAspect="1"/>
              </p:cNvPicPr>
              <p:nvPr/>
            </p:nvPicPr>
            <p:blipFill>
              <a:blip r:embed="rId2"/>
              <a:stretch>
                <a:fillRect/>
              </a:stretch>
            </p:blipFill>
            <p:spPr>
              <a:xfrm>
                <a:off x="2665386" y="3668096"/>
                <a:ext cx="835618" cy="726486"/>
              </a:xfrm>
              <a:prstGeom prst="rect">
                <a:avLst/>
              </a:prstGeom>
            </p:spPr>
          </p:pic>
          <p:pic>
            <p:nvPicPr>
              <p:cNvPr id="14" name="Picture 2" descr="Image result for cellpho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5299" y="2955843"/>
                <a:ext cx="637291" cy="4560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623345" y="4636543"/>
                <a:ext cx="1415411" cy="307777"/>
              </a:xfrm>
              <a:prstGeom prst="rect">
                <a:avLst/>
              </a:prstGeom>
              <a:noFill/>
            </p:spPr>
            <p:txBody>
              <a:bodyPr wrap="square" rtlCol="0">
                <a:spAutoFit/>
              </a:bodyPr>
              <a:lstStyle/>
              <a:p>
                <a:pPr>
                  <a:buClr>
                    <a:srgbClr val="2A5389"/>
                  </a:buClr>
                </a:pPr>
                <a:r>
                  <a:rPr lang="en-US" sz="1400" dirty="0">
                    <a:solidFill>
                      <a:srgbClr val="2A5389"/>
                    </a:solidFill>
                  </a:rPr>
                  <a:t>Extension 1002</a:t>
                </a:r>
              </a:p>
            </p:txBody>
          </p:sp>
          <p:sp>
            <p:nvSpPr>
              <p:cNvPr id="17" name="TextBox 16"/>
              <p:cNvSpPr txBox="1"/>
              <p:nvPr/>
            </p:nvSpPr>
            <p:spPr>
              <a:xfrm>
                <a:off x="3587691" y="3302174"/>
                <a:ext cx="1324168" cy="307777"/>
              </a:xfrm>
              <a:prstGeom prst="rect">
                <a:avLst/>
              </a:prstGeom>
              <a:noFill/>
            </p:spPr>
            <p:txBody>
              <a:bodyPr wrap="square" rtlCol="0">
                <a:spAutoFit/>
              </a:bodyPr>
              <a:lstStyle/>
              <a:p>
                <a:pPr>
                  <a:buClr>
                    <a:srgbClr val="2A5389"/>
                  </a:buClr>
                </a:pPr>
                <a:r>
                  <a:rPr lang="en-US" sz="1400" dirty="0">
                    <a:solidFill>
                      <a:srgbClr val="2A5389"/>
                    </a:solidFill>
                  </a:rPr>
                  <a:t>Dial *881002</a:t>
                </a:r>
              </a:p>
            </p:txBody>
          </p:sp>
          <p:sp>
            <p:nvSpPr>
              <p:cNvPr id="18" name="TextBox 17"/>
              <p:cNvSpPr txBox="1"/>
              <p:nvPr/>
            </p:nvSpPr>
            <p:spPr>
              <a:xfrm>
                <a:off x="8259611" y="2544482"/>
                <a:ext cx="1070579" cy="307777"/>
              </a:xfrm>
              <a:prstGeom prst="rect">
                <a:avLst/>
              </a:prstGeom>
              <a:noFill/>
            </p:spPr>
            <p:txBody>
              <a:bodyPr wrap="square" rtlCol="0">
                <a:spAutoFit/>
              </a:bodyPr>
              <a:lstStyle/>
              <a:p>
                <a:pPr>
                  <a:buClr>
                    <a:srgbClr val="2A5389"/>
                  </a:buClr>
                </a:pPr>
                <a:r>
                  <a:rPr lang="en-US" sz="1400" dirty="0">
                    <a:solidFill>
                      <a:srgbClr val="2A5389"/>
                    </a:solidFill>
                  </a:rPr>
                  <a:t> Ringing</a:t>
                </a:r>
              </a:p>
            </p:txBody>
          </p:sp>
          <p:pic>
            <p:nvPicPr>
              <p:cNvPr id="20" name="Picture 19"/>
              <p:cNvPicPr>
                <a:picLocks noChangeAspect="1"/>
              </p:cNvPicPr>
              <p:nvPr/>
            </p:nvPicPr>
            <p:blipFill>
              <a:blip r:embed="rId4"/>
              <a:stretch>
                <a:fillRect/>
              </a:stretch>
            </p:blipFill>
            <p:spPr>
              <a:xfrm>
                <a:off x="5119641" y="3621728"/>
                <a:ext cx="1633358" cy="722673"/>
              </a:xfrm>
              <a:prstGeom prst="rect">
                <a:avLst/>
              </a:prstGeom>
            </p:spPr>
          </p:pic>
          <p:sp>
            <p:nvSpPr>
              <p:cNvPr id="21" name="Rectangle 20"/>
              <p:cNvSpPr/>
              <p:nvPr/>
            </p:nvSpPr>
            <p:spPr>
              <a:xfrm>
                <a:off x="5645136" y="3207185"/>
                <a:ext cx="550151" cy="307777"/>
              </a:xfrm>
              <a:prstGeom prst="rect">
                <a:avLst/>
              </a:prstGeom>
            </p:spPr>
            <p:txBody>
              <a:bodyPr wrap="none">
                <a:spAutoFit/>
              </a:bodyPr>
              <a:lstStyle/>
              <a:p>
                <a:r>
                  <a:rPr lang="en-US" sz="1400" dirty="0">
                    <a:sym typeface="+mn-ea"/>
                  </a:rPr>
                  <a:t>UCM</a:t>
                </a:r>
                <a:endParaRPr lang="en-US" sz="1400" dirty="0"/>
              </a:p>
            </p:txBody>
          </p:sp>
          <p:sp>
            <p:nvSpPr>
              <p:cNvPr id="22" name="Right Arrow 21"/>
              <p:cNvSpPr/>
              <p:nvPr/>
            </p:nvSpPr>
            <p:spPr>
              <a:xfrm>
                <a:off x="3543470" y="3767695"/>
                <a:ext cx="1467570" cy="332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rot="20416644">
                <a:off x="6879220" y="3494638"/>
                <a:ext cx="1535052" cy="3321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a:off x="8378230" y="3510032"/>
                <a:ext cx="287912" cy="884551"/>
              </a:xfrm>
              <a:prstGeom prst="straightConnector1">
                <a:avLst/>
              </a:prstGeom>
              <a:ln>
                <a:solidFill>
                  <a:srgbClr val="00B05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1614" y="4304321"/>
                <a:ext cx="1279997" cy="1279997"/>
              </a:xfrm>
              <a:prstGeom prst="rect">
                <a:avLst/>
              </a:prstGeom>
            </p:spPr>
          </p:pic>
          <p:pic>
            <p:nvPicPr>
              <p:cNvPr id="26" name="Picture 25"/>
              <p:cNvPicPr>
                <a:picLocks noChangeAspect="1"/>
              </p:cNvPicPr>
              <p:nvPr/>
            </p:nvPicPr>
            <p:blipFill>
              <a:blip r:embed="rId6"/>
              <a:stretch>
                <a:fillRect/>
              </a:stretch>
            </p:blipFill>
            <p:spPr>
              <a:xfrm>
                <a:off x="7783284" y="4455603"/>
                <a:ext cx="761447" cy="639694"/>
              </a:xfrm>
              <a:prstGeom prst="rect">
                <a:avLst/>
              </a:prstGeom>
            </p:spPr>
          </p:pic>
          <p:pic>
            <p:nvPicPr>
              <p:cNvPr id="27" name="Picture 26"/>
              <p:cNvPicPr>
                <a:picLocks noChangeAspect="1"/>
              </p:cNvPicPr>
              <p:nvPr/>
            </p:nvPicPr>
            <p:blipFill>
              <a:blip r:embed="rId7"/>
              <a:stretch>
                <a:fillRect/>
              </a:stretch>
            </p:blipFill>
            <p:spPr>
              <a:xfrm>
                <a:off x="9140836" y="2461982"/>
                <a:ext cx="688806" cy="840192"/>
              </a:xfrm>
              <a:prstGeom prst="rect">
                <a:avLst/>
              </a:prstGeom>
            </p:spPr>
          </p:pic>
          <p:sp>
            <p:nvSpPr>
              <p:cNvPr id="28" name="Rectangle 27"/>
              <p:cNvSpPr/>
              <p:nvPr/>
            </p:nvSpPr>
            <p:spPr>
              <a:xfrm>
                <a:off x="2725212" y="4427550"/>
                <a:ext cx="795411" cy="307777"/>
              </a:xfrm>
              <a:prstGeom prst="rect">
                <a:avLst/>
              </a:prstGeom>
            </p:spPr>
            <p:txBody>
              <a:bodyPr wrap="none">
                <a:spAutoFit/>
              </a:bodyPr>
              <a:lstStyle/>
              <a:p>
                <a:r>
                  <a:rPr lang="en-US" sz="1400" dirty="0">
                    <a:sym typeface="+mn-ea"/>
                  </a:rPr>
                  <a:t>Phone A</a:t>
                </a:r>
                <a:endParaRPr lang="en-US" sz="1400" dirty="0"/>
              </a:p>
            </p:txBody>
          </p:sp>
          <p:sp>
            <p:nvSpPr>
              <p:cNvPr id="29" name="Rectangle 28"/>
              <p:cNvSpPr/>
              <p:nvPr/>
            </p:nvSpPr>
            <p:spPr>
              <a:xfrm>
                <a:off x="7863182" y="5148704"/>
                <a:ext cx="788999" cy="307777"/>
              </a:xfrm>
              <a:prstGeom prst="rect">
                <a:avLst/>
              </a:prstGeom>
            </p:spPr>
            <p:txBody>
              <a:bodyPr wrap="none">
                <a:spAutoFit/>
              </a:bodyPr>
              <a:lstStyle/>
              <a:p>
                <a:r>
                  <a:rPr lang="en-US" sz="1400" dirty="0">
                    <a:sym typeface="+mn-ea"/>
                  </a:rPr>
                  <a:t>Phone B</a:t>
                </a:r>
                <a:endParaRPr lang="en-US" sz="1400" dirty="0"/>
              </a:p>
            </p:txBody>
          </p:sp>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02955" y="2693213"/>
                <a:ext cx="1104304" cy="1104304"/>
              </a:xfrm>
              <a:prstGeom prst="rect">
                <a:avLst/>
              </a:prstGeom>
            </p:spPr>
          </p:pic>
        </p:grpSp>
      </p:grpSp>
      <p:sp>
        <p:nvSpPr>
          <p:cNvPr id="32" name="TextBox 31"/>
          <p:cNvSpPr txBox="1"/>
          <p:nvPr/>
        </p:nvSpPr>
        <p:spPr>
          <a:xfrm>
            <a:off x="220136" y="1399072"/>
            <a:ext cx="5676900" cy="523220"/>
          </a:xfrm>
          <a:prstGeom prst="rect">
            <a:avLst/>
          </a:prstGeom>
          <a:noFill/>
        </p:spPr>
        <p:txBody>
          <a:bodyPr wrap="square" rtlCol="0">
            <a:spAutoFit/>
          </a:bodyPr>
          <a:lstStyle/>
          <a:p>
            <a:pPr algn="ctr"/>
            <a:r>
              <a:rPr lang="en-US" sz="2800" b="1" dirty="0">
                <a:solidFill>
                  <a:srgbClr val="000080"/>
                </a:solidFill>
              </a:rPr>
              <a:t>Mobile Phone Number for Extension</a:t>
            </a:r>
          </a:p>
        </p:txBody>
      </p:sp>
      <p:sp>
        <p:nvSpPr>
          <p:cNvPr id="33" name="TextBox 32"/>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890052971"/>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897036" y="2406918"/>
            <a:ext cx="6175377" cy="351010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208556" y="2406918"/>
            <a:ext cx="5494516" cy="3231654"/>
          </a:xfrm>
          <a:prstGeom prst="rect">
            <a:avLst/>
          </a:prstGeom>
          <a:noFill/>
        </p:spPr>
        <p:txBody>
          <a:bodyPr wrap="square" rtlCol="0">
            <a:spAutoFit/>
          </a:bodyPr>
          <a:lstStyle/>
          <a:p>
            <a:pPr marL="285750" indent="-285750" algn="just">
              <a:buFont typeface="Wingdings" panose="05000000000000000000" charset="0"/>
              <a:buChar char="q"/>
            </a:pPr>
            <a:r>
              <a:rPr lang="en-US" sz="1700" dirty="0">
                <a:solidFill>
                  <a:srgbClr val="000000"/>
                </a:solidFill>
                <a:latin typeface="Arial" panose="020B0604020202020204" pitchFamily="34" charset="0"/>
              </a:rPr>
              <a:t>The UCM supports binding a mobile phone number to extension</a:t>
            </a:r>
            <a:r>
              <a:rPr lang="en-US" sz="1700" dirty="0">
                <a:solidFill>
                  <a:srgbClr val="000000"/>
                </a:solidFill>
                <a:latin typeface="Arial" panose="020B0604020202020204" pitchFamily="34" charset="0"/>
                <a:sym typeface="+mn-ea"/>
              </a:rPr>
              <a:t>. The user can dial a feature code + extension to directly dial the mobile phone number.</a:t>
            </a:r>
          </a:p>
          <a:p>
            <a:pPr algn="just"/>
            <a:endParaRPr lang="en-US" sz="1700" dirty="0">
              <a:solidFill>
                <a:srgbClr val="000000"/>
              </a:solidFill>
              <a:latin typeface="Arial" panose="020B0604020202020204" pitchFamily="34" charset="0"/>
            </a:endParaRPr>
          </a:p>
          <a:p>
            <a:pPr marL="285750" indent="-285750" algn="just">
              <a:buFont typeface="Wingdings" panose="05000000000000000000" charset="0"/>
              <a:buChar char="q"/>
            </a:pPr>
            <a:r>
              <a:rPr lang="en-US" sz="1700" dirty="0">
                <a:solidFill>
                  <a:srgbClr val="000000"/>
                </a:solidFill>
                <a:latin typeface="Arial" panose="020B0604020202020204" pitchFamily="34" charset="0"/>
              </a:rPr>
              <a:t>Configurations:</a:t>
            </a:r>
          </a:p>
          <a:p>
            <a:pPr algn="just"/>
            <a:endParaRPr lang="en-US" sz="1700" dirty="0">
              <a:solidFill>
                <a:srgbClr val="000000"/>
              </a:solidFill>
              <a:latin typeface="Arial" panose="020B0604020202020204" pitchFamily="34" charset="0"/>
            </a:endParaRPr>
          </a:p>
          <a:p>
            <a:pPr marL="342900" indent="-342900" algn="just">
              <a:buFont typeface="+mj-lt"/>
              <a:buAutoNum type="arabicPeriod"/>
            </a:pPr>
            <a:r>
              <a:rPr lang="en-US" sz="1700" dirty="0">
                <a:solidFill>
                  <a:srgbClr val="000000"/>
                </a:solidFill>
                <a:latin typeface="Arial" panose="020B0604020202020204" pitchFamily="34" charset="0"/>
              </a:rPr>
              <a:t>In UCM </a:t>
            </a:r>
            <a:r>
              <a:rPr lang="en-US" sz="1700" dirty="0" err="1">
                <a:solidFill>
                  <a:srgbClr val="000000"/>
                </a:solidFill>
                <a:latin typeface="Arial" panose="020B0604020202020204" pitchFamily="34" charset="0"/>
              </a:rPr>
              <a:t>webUI</a:t>
            </a:r>
            <a:r>
              <a:rPr lang="en-US" sz="1700" dirty="0">
                <a:solidFill>
                  <a:srgbClr val="000000"/>
                </a:solidFill>
                <a:latin typeface="Arial" panose="020B0604020202020204" pitchFamily="34" charset="0"/>
              </a:rPr>
              <a:t>-&gt;PBX-&gt;Basic-&gt; Extensions-&gt;Create a New Extension /Edit Extension-&gt;Basic Setting-&gt;Mobile  Phone Number, enter the mobile number.</a:t>
            </a:r>
          </a:p>
          <a:p>
            <a:pPr marL="342900" indent="-342900" algn="just">
              <a:buFont typeface="+mj-lt"/>
              <a:buAutoNum type="arabicPeriod"/>
            </a:pPr>
            <a:endParaRPr lang="en-US" sz="1700" dirty="0">
              <a:solidFill>
                <a:srgbClr val="000000"/>
              </a:solidFill>
              <a:latin typeface="Arial" panose="020B0604020202020204" pitchFamily="34" charset="0"/>
            </a:endParaRPr>
          </a:p>
          <a:p>
            <a:pPr marL="342900" indent="-342900" algn="just">
              <a:buFont typeface="+mj-lt"/>
              <a:buAutoNum type="arabicPeriod"/>
            </a:pPr>
            <a:r>
              <a:rPr lang="en-US" sz="1700" dirty="0">
                <a:solidFill>
                  <a:srgbClr val="000000"/>
                </a:solidFill>
                <a:latin typeface="Arial" panose="020B0604020202020204" pitchFamily="34" charset="0"/>
              </a:rPr>
              <a:t>In UCM </a:t>
            </a:r>
            <a:r>
              <a:rPr lang="en-US" sz="1700" dirty="0" err="1">
                <a:solidFill>
                  <a:srgbClr val="000000"/>
                </a:solidFill>
                <a:latin typeface="Arial" panose="020B0604020202020204" pitchFamily="34" charset="0"/>
              </a:rPr>
              <a:t>webUI</a:t>
            </a:r>
            <a:r>
              <a:rPr lang="en-US" sz="1700" dirty="0">
                <a:solidFill>
                  <a:srgbClr val="000000"/>
                </a:solidFill>
                <a:latin typeface="Arial" panose="020B0604020202020204" pitchFamily="34" charset="0"/>
              </a:rPr>
              <a:t>-&gt;PBX-&gt;Internal Options-&gt;Feature Codes, enable “</a:t>
            </a:r>
            <a:r>
              <a:rPr lang="fr-FR" sz="1700" dirty="0">
                <a:solidFill>
                  <a:srgbClr val="000000"/>
                </a:solidFill>
                <a:latin typeface="Arial" panose="020B0604020202020204" pitchFamily="34" charset="0"/>
              </a:rPr>
              <a:t>Direct Dial Mobile Phone </a:t>
            </a:r>
            <a:r>
              <a:rPr lang="fr-FR" sz="1700" dirty="0" err="1">
                <a:solidFill>
                  <a:srgbClr val="000000"/>
                </a:solidFill>
                <a:latin typeface="Arial" panose="020B0604020202020204" pitchFamily="34" charset="0"/>
              </a:rPr>
              <a:t>Prefix</a:t>
            </a:r>
            <a:r>
              <a:rPr lang="en-US" sz="1700" dirty="0">
                <a:solidFill>
                  <a:srgbClr val="000000"/>
                </a:solidFill>
                <a:latin typeface="Arial" panose="020B0604020202020204" pitchFamily="34" charset="0"/>
              </a:rPr>
              <a:t>”.</a:t>
            </a:r>
          </a:p>
        </p:txBody>
      </p:sp>
      <p:sp>
        <p:nvSpPr>
          <p:cNvPr id="9" name="TextBox 8"/>
          <p:cNvSpPr txBox="1"/>
          <p:nvPr/>
        </p:nvSpPr>
        <p:spPr>
          <a:xfrm>
            <a:off x="156875" y="1324309"/>
            <a:ext cx="5676900" cy="523220"/>
          </a:xfrm>
          <a:prstGeom prst="rect">
            <a:avLst/>
          </a:prstGeom>
          <a:noFill/>
        </p:spPr>
        <p:txBody>
          <a:bodyPr wrap="square" rtlCol="0">
            <a:spAutoFit/>
          </a:bodyPr>
          <a:lstStyle/>
          <a:p>
            <a:pPr algn="ctr"/>
            <a:r>
              <a:rPr lang="en-US" sz="2800" b="1" dirty="0">
                <a:solidFill>
                  <a:srgbClr val="000080"/>
                </a:solidFill>
              </a:rPr>
              <a:t>Mobile Phone Number for Extension</a:t>
            </a:r>
          </a:p>
        </p:txBody>
      </p:sp>
      <p:sp>
        <p:nvSpPr>
          <p:cNvPr id="14" name="Content Placeholder 2"/>
          <p:cNvSpPr txBox="1">
            <a:spLocks/>
          </p:cNvSpPr>
          <p:nvPr/>
        </p:nvSpPr>
        <p:spPr>
          <a:xfrm>
            <a:off x="220136" y="1929433"/>
            <a:ext cx="10024612" cy="500489"/>
          </a:xfrm>
          <a:prstGeom prst="rect">
            <a:avLst/>
          </a:prstGeom>
        </p:spPr>
        <p:txBody>
          <a:bodyPr vert="horz" lIns="91440" tIns="45720" rIns="91440" bIns="45720" rtlCol="0">
            <a:normAutofit fontScale="85000" lnSpcReduction="10000"/>
          </a:bodyPr>
          <a:lstStyle/>
          <a:p>
            <a:pPr>
              <a:spcBef>
                <a:spcPct val="20000"/>
              </a:spcBef>
              <a:buFont typeface="Arial" pitchFamily="34" charset="0"/>
              <a:buNone/>
              <a:defRPr/>
            </a:pPr>
            <a:r>
              <a:rPr lang="en-US" sz="2000" b="1" i="1" dirty="0">
                <a:solidFill>
                  <a:prstClr val="white">
                    <a:lumMod val="50000"/>
                  </a:prstClr>
                </a:solidFill>
              </a:rPr>
              <a:t>PBX-&gt;Basic-&gt; Extensions-&gt;Create a New Extension/Edit Extension-&gt;Basic Setting-&gt;Mobile  Phone Number</a:t>
            </a:r>
          </a:p>
        </p:txBody>
      </p:sp>
      <p:sp>
        <p:nvSpPr>
          <p:cNvPr id="6" name="TextBox 5"/>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0603954"/>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2164" y="2156900"/>
            <a:ext cx="11277591" cy="2031325"/>
          </a:xfrm>
          <a:prstGeom prst="rect">
            <a:avLst/>
          </a:prstGeom>
          <a:noFill/>
        </p:spPr>
        <p:txBody>
          <a:bodyPr wrap="square" rtlCol="0">
            <a:spAutoFit/>
          </a:bodyPr>
          <a:lstStyle/>
          <a:p>
            <a:pPr marL="285750" indent="-285750">
              <a:buFont typeface="Wingdings" panose="05000000000000000000" charset="0"/>
              <a:buChar char="q"/>
            </a:pPr>
            <a:r>
              <a:rPr lang="en-US" dirty="0"/>
              <a:t>Hotline feature on UCM supports two mode for FXS extension:</a:t>
            </a:r>
          </a:p>
          <a:p>
            <a:r>
              <a:rPr lang="en-US" dirty="0"/>
              <a:t> </a:t>
            </a:r>
          </a:p>
          <a:p>
            <a:pPr marL="457200" indent="-285750">
              <a:buFont typeface="Wingdings" panose="05000000000000000000" pitchFamily="2" charset="2"/>
              <a:buChar char="§"/>
            </a:pPr>
            <a:r>
              <a:rPr lang="en-US" b="1" u="sng" dirty="0"/>
              <a:t>Hotline Immediate mode</a:t>
            </a:r>
            <a:r>
              <a:rPr lang="en-US" dirty="0"/>
              <a:t>: </a:t>
            </a:r>
          </a:p>
          <a:p>
            <a:pPr marL="171450"/>
            <a:r>
              <a:rPr lang="en-US" dirty="0"/>
              <a:t>	After FXS extension is offhook, the hotline number will be dialed out right away.</a:t>
            </a:r>
          </a:p>
          <a:p>
            <a:pPr marL="457200" indent="-285750">
              <a:buFont typeface="Wingdings" panose="05000000000000000000" pitchFamily="2" charset="2"/>
              <a:buChar char="§"/>
            </a:pPr>
            <a:endParaRPr lang="en-US" dirty="0"/>
          </a:p>
          <a:p>
            <a:pPr marL="457200" indent="-285750">
              <a:buFont typeface="Wingdings" panose="05000000000000000000" pitchFamily="2" charset="2"/>
              <a:buChar char="§"/>
            </a:pPr>
            <a:r>
              <a:rPr lang="en-US" b="1" u="sng" dirty="0"/>
              <a:t>Hotline Delay mode</a:t>
            </a:r>
            <a:r>
              <a:rPr lang="en-US" dirty="0"/>
              <a:t>: </a:t>
            </a:r>
          </a:p>
          <a:p>
            <a:pPr marL="171450"/>
            <a:r>
              <a:rPr lang="en-US" dirty="0"/>
              <a:t>	After FXS extension is offhook, the UCM will wait for 5 seconds and then dial the Hotline number. </a:t>
            </a:r>
          </a:p>
        </p:txBody>
      </p:sp>
      <p:grpSp>
        <p:nvGrpSpPr>
          <p:cNvPr id="4" name="Group 3"/>
          <p:cNvGrpSpPr/>
          <p:nvPr/>
        </p:nvGrpSpPr>
        <p:grpSpPr>
          <a:xfrm>
            <a:off x="2096925" y="4408237"/>
            <a:ext cx="7608167" cy="2014131"/>
            <a:chOff x="2096925" y="4014537"/>
            <a:chExt cx="7608167" cy="2014131"/>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3571" y="5190535"/>
              <a:ext cx="1203702" cy="645109"/>
            </a:xfrm>
            <a:prstGeom prst="rect">
              <a:avLst/>
            </a:prstGeom>
          </p:spPr>
        </p:pic>
        <p:grpSp>
          <p:nvGrpSpPr>
            <p:cNvPr id="3" name="Group 2"/>
            <p:cNvGrpSpPr/>
            <p:nvPr/>
          </p:nvGrpSpPr>
          <p:grpSpPr>
            <a:xfrm>
              <a:off x="2096925" y="4014537"/>
              <a:ext cx="7608167" cy="2014131"/>
              <a:chOff x="2096925" y="4014537"/>
              <a:chExt cx="7608167" cy="2014131"/>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6925" y="4637560"/>
                <a:ext cx="1391108" cy="1391108"/>
              </a:xfrm>
              <a:prstGeom prst="rect">
                <a:avLst/>
              </a:prstGeom>
            </p:spPr>
          </p:pic>
          <p:grpSp>
            <p:nvGrpSpPr>
              <p:cNvPr id="2" name="Group 1"/>
              <p:cNvGrpSpPr/>
              <p:nvPr/>
            </p:nvGrpSpPr>
            <p:grpSpPr>
              <a:xfrm>
                <a:off x="2603075" y="4014537"/>
                <a:ext cx="7102017" cy="1738300"/>
                <a:chOff x="2603075" y="4014537"/>
                <a:chExt cx="7102017" cy="1738300"/>
              </a:xfrm>
            </p:grpSpPr>
            <p:sp>
              <p:nvSpPr>
                <p:cNvPr id="14" name="Rectangle 13"/>
                <p:cNvSpPr/>
                <p:nvPr/>
              </p:nvSpPr>
              <p:spPr>
                <a:xfrm>
                  <a:off x="5486402" y="5475838"/>
                  <a:ext cx="1544955" cy="276999"/>
                </a:xfrm>
                <a:prstGeom prst="rect">
                  <a:avLst/>
                </a:prstGeom>
                <a:solidFill>
                  <a:schemeClr val="accent3">
                    <a:lumMod val="75000"/>
                  </a:schemeClr>
                </a:solidFill>
              </p:spPr>
              <p:txBody>
                <a:bodyPr wrap="square" anchor="ctr">
                  <a:spAutoFit/>
                </a:bodyPr>
                <a:lstStyle/>
                <a:p>
                  <a:pPr algn="ctr"/>
                  <a:r>
                    <a:rPr lang="en-US" sz="1200" b="1" dirty="0">
                      <a:solidFill>
                        <a:schemeClr val="bg1"/>
                      </a:solidFill>
                    </a:rPr>
                    <a:t>Immediate Mode</a:t>
                  </a:r>
                </a:p>
              </p:txBody>
            </p:sp>
            <p:sp>
              <p:nvSpPr>
                <p:cNvPr id="16" name="Rectangle 15"/>
                <p:cNvSpPr/>
                <p:nvPr/>
              </p:nvSpPr>
              <p:spPr>
                <a:xfrm>
                  <a:off x="5486401" y="4677908"/>
                  <a:ext cx="2922864" cy="276999"/>
                </a:xfrm>
                <a:prstGeom prst="rect">
                  <a:avLst/>
                </a:prstGeom>
                <a:solidFill>
                  <a:schemeClr val="accent6">
                    <a:lumMod val="75000"/>
                  </a:schemeClr>
                </a:solidFill>
              </p:spPr>
              <p:txBody>
                <a:bodyPr wrap="square">
                  <a:spAutoFit/>
                </a:bodyPr>
                <a:lstStyle/>
                <a:p>
                  <a:pPr algn="ctr"/>
                  <a:r>
                    <a:rPr lang="en-US" sz="1200" b="1" dirty="0">
                      <a:solidFill>
                        <a:schemeClr val="bg1"/>
                      </a:solidFill>
                    </a:rPr>
                    <a:t>Delay Mode</a:t>
                  </a:r>
                </a:p>
              </p:txBody>
            </p:sp>
            <p:pic>
              <p:nvPicPr>
                <p:cNvPr id="17" name="Picture 16"/>
                <p:cNvPicPr>
                  <a:picLocks noChangeAspect="1"/>
                </p:cNvPicPr>
                <p:nvPr/>
              </p:nvPicPr>
              <p:blipFill>
                <a:blip r:embed="rId4"/>
                <a:stretch>
                  <a:fillRect/>
                </a:stretch>
              </p:blipFill>
              <p:spPr>
                <a:xfrm>
                  <a:off x="6686052" y="4014537"/>
                  <a:ext cx="457519" cy="582217"/>
                </a:xfrm>
                <a:prstGeom prst="rect">
                  <a:avLst/>
                </a:prstGeom>
              </p:spPr>
            </p:pic>
            <p:sp>
              <p:nvSpPr>
                <p:cNvPr id="19" name="Right Arrow 18"/>
                <p:cNvSpPr/>
                <p:nvPr/>
              </p:nvSpPr>
              <p:spPr>
                <a:xfrm>
                  <a:off x="3553219" y="5139308"/>
                  <a:ext cx="1771890" cy="35517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488033" y="4838728"/>
                  <a:ext cx="1699376" cy="276999"/>
                </a:xfrm>
                <a:prstGeom prst="rect">
                  <a:avLst/>
                </a:prstGeom>
              </p:spPr>
              <p:txBody>
                <a:bodyPr wrap="none">
                  <a:spAutoFit/>
                </a:bodyPr>
                <a:lstStyle/>
                <a:p>
                  <a:r>
                    <a:rPr lang="en-US" sz="1200" dirty="0"/>
                    <a:t>FXS extension is offhook</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3075" y="4498862"/>
                  <a:ext cx="519989" cy="519989"/>
                </a:xfrm>
                <a:prstGeom prst="rect">
                  <a:avLst/>
                </a:prstGeom>
              </p:spPr>
            </p:pic>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1390" y="4389807"/>
                  <a:ext cx="1203702" cy="645109"/>
                </a:xfrm>
                <a:prstGeom prst="rect">
                  <a:avLst/>
                </a:prstGeom>
              </p:spPr>
            </p:pic>
          </p:grpSp>
        </p:grpSp>
      </p:grpSp>
      <p:sp>
        <p:nvSpPr>
          <p:cNvPr id="24" name="TextBox 23"/>
          <p:cNvSpPr txBox="1"/>
          <p:nvPr/>
        </p:nvSpPr>
        <p:spPr>
          <a:xfrm>
            <a:off x="-1237736" y="1315316"/>
            <a:ext cx="5676900" cy="523220"/>
          </a:xfrm>
          <a:prstGeom prst="rect">
            <a:avLst/>
          </a:prstGeom>
          <a:noFill/>
        </p:spPr>
        <p:txBody>
          <a:bodyPr wrap="square" rtlCol="0">
            <a:spAutoFit/>
          </a:bodyPr>
          <a:lstStyle/>
          <a:p>
            <a:pPr algn="ctr"/>
            <a:r>
              <a:rPr lang="en-US" sz="2800" b="1" dirty="0">
                <a:solidFill>
                  <a:srgbClr val="000080"/>
                </a:solidFill>
              </a:rPr>
              <a:t>Hotline Support</a:t>
            </a:r>
          </a:p>
        </p:txBody>
      </p:sp>
      <p:sp>
        <p:nvSpPr>
          <p:cNvPr id="25" name="Content Placeholder 2"/>
          <p:cNvSpPr txBox="1">
            <a:spLocks/>
          </p:cNvSpPr>
          <p:nvPr/>
        </p:nvSpPr>
        <p:spPr>
          <a:xfrm>
            <a:off x="312803" y="1821582"/>
            <a:ext cx="10024612" cy="500489"/>
          </a:xfrm>
          <a:prstGeom prst="rect">
            <a:avLst/>
          </a:prstGeom>
        </p:spPr>
        <p:txBody>
          <a:bodyPr vert="horz" lIns="91440" tIns="45720" rIns="91440" bIns="45720" rtlCol="0">
            <a:normAutofit fontScale="85000" lnSpcReduction="10000"/>
          </a:bodyPr>
          <a:lstStyle/>
          <a:p>
            <a:pPr lvl="0">
              <a:spcBef>
                <a:spcPct val="20000"/>
              </a:spcBef>
              <a:defRPr/>
            </a:pPr>
            <a:r>
              <a:rPr lang="en-US" sz="2000" b="1" i="1" dirty="0">
                <a:solidFill>
                  <a:schemeClr val="bg1">
                    <a:lumMod val="50000"/>
                  </a:schemeClr>
                </a:solidFill>
              </a:rPr>
              <a:t>PBX &gt; Basic/Call Routes&gt;Extensions&gt;Create New FXS Extension/Modify FXS Extension&gt;Features&gt;Hotline</a:t>
            </a:r>
          </a:p>
        </p:txBody>
      </p:sp>
      <p:sp>
        <p:nvSpPr>
          <p:cNvPr id="27" name="TextBox 26"/>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298737436"/>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1"/>
          <p:cNvSpPr txBox="1">
            <a:spLocks/>
          </p:cNvSpPr>
          <p:nvPr/>
        </p:nvSpPr>
        <p:spPr>
          <a:xfrm>
            <a:off x="257150" y="1413283"/>
            <a:ext cx="11350649" cy="3109309"/>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3" indent="-285743" algn="just">
              <a:buClr>
                <a:srgbClr val="000000"/>
              </a:buClr>
              <a:buFont typeface="Wingdings" panose="05000000000000000000" charset="0"/>
              <a:buChar char="q"/>
            </a:pPr>
            <a:r>
              <a:rPr lang="en-US" sz="1800" dirty="0">
                <a:solidFill>
                  <a:schemeClr val="tx1"/>
                </a:solidFill>
                <a:sym typeface="+mn-ea"/>
              </a:rPr>
              <a:t>Wakeup service is available on UCM as a separate module (without other interface-generalized solution)</a:t>
            </a:r>
          </a:p>
          <a:p>
            <a:pPr marL="285743" indent="-285743" algn="just">
              <a:buClr>
                <a:srgbClr val="000000"/>
              </a:buClr>
              <a:buFont typeface="Wingdings" panose="05000000000000000000" charset="0"/>
              <a:buChar char="q"/>
            </a:pPr>
            <a:endParaRPr lang="en-US" sz="1800" dirty="0">
              <a:solidFill>
                <a:schemeClr val="tx1"/>
              </a:solidFill>
              <a:sym typeface="+mn-ea"/>
            </a:endParaRPr>
          </a:p>
          <a:p>
            <a:pPr marL="285743" indent="-285743" algn="just">
              <a:buClr>
                <a:srgbClr val="000000"/>
              </a:buClr>
              <a:buFont typeface="Wingdings" panose="05000000000000000000" charset="0"/>
              <a:buChar char="q"/>
            </a:pPr>
            <a:r>
              <a:rPr lang="en-US" sz="1800" dirty="0">
                <a:solidFill>
                  <a:schemeClr val="tx1"/>
                </a:solidFill>
                <a:sym typeface="+mn-ea"/>
              </a:rPr>
              <a:t>There are three ways to set up Wakeup Service: </a:t>
            </a:r>
          </a:p>
          <a:p>
            <a:pPr marL="617220" indent="-342900" algn="just">
              <a:buClr>
                <a:srgbClr val="000000"/>
              </a:buClr>
              <a:buFontTx/>
              <a:buAutoNum type="arabicPeriod"/>
            </a:pPr>
            <a:r>
              <a:rPr lang="en-US" sz="1800" dirty="0">
                <a:solidFill>
                  <a:schemeClr val="tx1"/>
                </a:solidFill>
                <a:sym typeface="+mn-ea"/>
              </a:rPr>
              <a:t>Using admin login</a:t>
            </a:r>
          </a:p>
          <a:p>
            <a:pPr marL="617220" indent="-342900" algn="just">
              <a:buClr>
                <a:srgbClr val="000000"/>
              </a:buClr>
              <a:buFontTx/>
              <a:buAutoNum type="arabicPeriod"/>
            </a:pPr>
            <a:r>
              <a:rPr lang="en-US" sz="1800" dirty="0">
                <a:solidFill>
                  <a:schemeClr val="tx1"/>
                </a:solidFill>
                <a:sym typeface="+mn-ea"/>
              </a:rPr>
              <a:t>Using user portal</a:t>
            </a:r>
          </a:p>
          <a:p>
            <a:pPr marL="617220" indent="-342900" algn="just">
              <a:buClr>
                <a:srgbClr val="000000"/>
              </a:buClr>
              <a:buFontTx/>
              <a:buAutoNum type="arabicPeriod"/>
            </a:pPr>
            <a:r>
              <a:rPr lang="en-US" sz="1800" dirty="0">
                <a:solidFill>
                  <a:schemeClr val="tx1"/>
                </a:solidFill>
                <a:sym typeface="+mn-ea"/>
              </a:rPr>
              <a:t>Using feature code</a:t>
            </a:r>
          </a:p>
        </p:txBody>
      </p:sp>
      <p:grpSp>
        <p:nvGrpSpPr>
          <p:cNvPr id="2" name="Group 1"/>
          <p:cNvGrpSpPr/>
          <p:nvPr/>
        </p:nvGrpSpPr>
        <p:grpSpPr>
          <a:xfrm>
            <a:off x="6250081" y="4011694"/>
            <a:ext cx="3942428" cy="1529806"/>
            <a:chOff x="5284881" y="3325894"/>
            <a:chExt cx="3942428" cy="1529806"/>
          </a:xfrm>
        </p:grpSpPr>
        <p:cxnSp>
          <p:nvCxnSpPr>
            <p:cNvPr id="24" name="Straight Arrow Connector 23"/>
            <p:cNvCxnSpPr/>
            <p:nvPr/>
          </p:nvCxnSpPr>
          <p:spPr>
            <a:xfrm>
              <a:off x="6743324" y="4161776"/>
              <a:ext cx="1638258" cy="0"/>
            </a:xfrm>
            <a:prstGeom prst="straightConnector1">
              <a:avLst/>
            </a:prstGeom>
            <a:ln w="28575" cmpd="sng">
              <a:solidFill>
                <a:schemeClr val="accent6"/>
              </a:solidFill>
              <a:prstDash val="sysDot"/>
              <a:tailEnd type="arrow"/>
            </a:ln>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2"/>
            <a:stretch>
              <a:fillRect/>
            </a:stretch>
          </p:blipFill>
          <p:spPr>
            <a:xfrm>
              <a:off x="8448918" y="3824106"/>
              <a:ext cx="778391" cy="653929"/>
            </a:xfrm>
            <a:prstGeom prst="rect">
              <a:avLst/>
            </a:prstGeom>
          </p:spPr>
        </p:pic>
        <p:pic>
          <p:nvPicPr>
            <p:cNvPr id="43" name="Picture 4" descr="Image result for alarm clo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2138" y="3390012"/>
              <a:ext cx="597094" cy="59709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4881" y="3464592"/>
              <a:ext cx="1391108" cy="1391108"/>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031" y="3325894"/>
              <a:ext cx="519989" cy="519989"/>
            </a:xfrm>
            <a:prstGeom prst="rect">
              <a:avLst/>
            </a:prstGeom>
          </p:spPr>
        </p:pic>
      </p:grpSp>
      <p:sp>
        <p:nvSpPr>
          <p:cNvPr id="12" name="TextBox 11"/>
          <p:cNvSpPr txBox="1"/>
          <p:nvPr/>
        </p:nvSpPr>
        <p:spPr>
          <a:xfrm>
            <a:off x="257150" y="1393102"/>
            <a:ext cx="5676900" cy="523220"/>
          </a:xfrm>
          <a:prstGeom prst="rect">
            <a:avLst/>
          </a:prstGeom>
          <a:noFill/>
        </p:spPr>
        <p:txBody>
          <a:bodyPr wrap="square" rtlCol="0">
            <a:spAutoFit/>
          </a:bodyPr>
          <a:lstStyle/>
          <a:p>
            <a:r>
              <a:rPr lang="en-US" sz="2800" b="1" dirty="0">
                <a:solidFill>
                  <a:srgbClr val="000080"/>
                </a:solidFill>
              </a:rPr>
              <a:t>Wakeup Service</a:t>
            </a:r>
          </a:p>
        </p:txBody>
      </p:sp>
      <p:sp>
        <p:nvSpPr>
          <p:cNvPr id="11" name="TextBox 10"/>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603147353"/>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p:cNvSpPr txBox="1">
            <a:spLocks/>
          </p:cNvSpPr>
          <p:nvPr/>
        </p:nvSpPr>
        <p:spPr>
          <a:xfrm>
            <a:off x="322360" y="1565053"/>
            <a:ext cx="11107640" cy="1717038"/>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43" indent="-285743">
              <a:buClr>
                <a:srgbClr val="000000"/>
              </a:buClr>
              <a:buFont typeface="Wingdings" panose="05000000000000000000" charset="0"/>
              <a:buChar char="q"/>
            </a:pPr>
            <a:r>
              <a:rPr lang="en-US" sz="1800" dirty="0">
                <a:solidFill>
                  <a:schemeClr val="tx1"/>
                </a:solidFill>
                <a:sym typeface="+mn-ea"/>
              </a:rPr>
              <a:t>Wakeup Service configuration is under UCM </a:t>
            </a:r>
            <a:r>
              <a:rPr lang="en-US" sz="1800" dirty="0" err="1">
                <a:solidFill>
                  <a:schemeClr val="tx1"/>
                </a:solidFill>
                <a:sym typeface="+mn-ea"/>
              </a:rPr>
              <a:t>WebUI</a:t>
            </a:r>
            <a:r>
              <a:rPr lang="en-US" sz="1800" dirty="0">
                <a:solidFill>
                  <a:schemeClr val="tx1"/>
                </a:solidFill>
                <a:sym typeface="+mn-ea"/>
              </a:rPr>
              <a:t>-&gt;PBX-&gt;Call Features-&gt;Wakeup Service. </a:t>
            </a:r>
          </a:p>
          <a:p>
            <a:pPr>
              <a:buClr>
                <a:srgbClr val="000000"/>
              </a:buClr>
            </a:pPr>
            <a:endParaRPr lang="en-US" sz="1800" dirty="0">
              <a:solidFill>
                <a:schemeClr val="tx1"/>
              </a:solidFill>
              <a:sym typeface="+mn-ea"/>
            </a:endParaRPr>
          </a:p>
          <a:p>
            <a:pPr marL="285743" indent="-285743">
              <a:buClr>
                <a:srgbClr val="000000"/>
              </a:buClr>
              <a:buFont typeface="Wingdings" panose="05000000000000000000" charset="0"/>
              <a:buChar char="q"/>
            </a:pPr>
            <a:r>
              <a:rPr lang="en-US" sz="1800" dirty="0">
                <a:solidFill>
                  <a:schemeClr val="tx1"/>
                </a:solidFill>
                <a:sym typeface="+mn-ea"/>
              </a:rPr>
              <a:t>Enable wakeup service, configure name, extension, prompt, date and time to receive the wakeup call.</a:t>
            </a:r>
          </a:p>
        </p:txBody>
      </p:sp>
      <p:pic>
        <p:nvPicPr>
          <p:cNvPr id="15" name="Picture 14"/>
          <p:cNvPicPr>
            <a:picLocks noChangeAspect="1"/>
          </p:cNvPicPr>
          <p:nvPr/>
        </p:nvPicPr>
        <p:blipFill>
          <a:blip r:embed="rId2"/>
          <a:stretch>
            <a:fillRect/>
          </a:stretch>
        </p:blipFill>
        <p:spPr>
          <a:xfrm>
            <a:off x="6493220" y="3319699"/>
            <a:ext cx="4936780" cy="3146696"/>
          </a:xfrm>
          <a:prstGeom prst="rect">
            <a:avLst/>
          </a:prstGeom>
          <a:ln>
            <a:noFill/>
          </a:ln>
          <a:effectLst>
            <a:outerShdw blurRad="292100" dist="139700" dir="2700000" algn="tl" rotWithShape="0">
              <a:srgbClr val="333333">
                <a:alpha val="65000"/>
              </a:srgbClr>
            </a:outerShdw>
          </a:effectLst>
        </p:spPr>
      </p:pic>
      <p:grpSp>
        <p:nvGrpSpPr>
          <p:cNvPr id="2" name="Group 1"/>
          <p:cNvGrpSpPr/>
          <p:nvPr/>
        </p:nvGrpSpPr>
        <p:grpSpPr>
          <a:xfrm>
            <a:off x="67204" y="3556168"/>
            <a:ext cx="6015957" cy="2673759"/>
            <a:chOff x="322359" y="2590968"/>
            <a:chExt cx="6015957" cy="2673759"/>
          </a:xfrm>
        </p:grpSpPr>
        <p:pic>
          <p:nvPicPr>
            <p:cNvPr id="14" name="Picture 13"/>
            <p:cNvPicPr>
              <a:picLocks noChangeAspect="1"/>
            </p:cNvPicPr>
            <p:nvPr/>
          </p:nvPicPr>
          <p:blipFill>
            <a:blip r:embed="rId3"/>
            <a:stretch>
              <a:fillRect/>
            </a:stretch>
          </p:blipFill>
          <p:spPr>
            <a:xfrm>
              <a:off x="322359" y="2590968"/>
              <a:ext cx="6015957" cy="2673759"/>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372987" y="2923925"/>
              <a:ext cx="1492326" cy="273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sp>
      </p:grpSp>
      <p:sp>
        <p:nvSpPr>
          <p:cNvPr id="7" name="TextBox 6"/>
          <p:cNvSpPr txBox="1"/>
          <p:nvPr/>
        </p:nvSpPr>
        <p:spPr>
          <a:xfrm>
            <a:off x="-1300838" y="1323541"/>
            <a:ext cx="5676900" cy="523220"/>
          </a:xfrm>
          <a:prstGeom prst="rect">
            <a:avLst/>
          </a:prstGeom>
          <a:noFill/>
        </p:spPr>
        <p:txBody>
          <a:bodyPr wrap="square" rtlCol="0">
            <a:spAutoFit/>
          </a:bodyPr>
          <a:lstStyle/>
          <a:p>
            <a:pPr algn="ctr"/>
            <a:r>
              <a:rPr lang="en-US" sz="2800" b="1" dirty="0">
                <a:solidFill>
                  <a:srgbClr val="000080"/>
                </a:solidFill>
              </a:rPr>
              <a:t>Wakeup Service</a:t>
            </a:r>
          </a:p>
        </p:txBody>
      </p:sp>
      <p:sp>
        <p:nvSpPr>
          <p:cNvPr id="9" name="TextBox 8"/>
          <p:cNvSpPr txBox="1"/>
          <p:nvPr/>
        </p:nvSpPr>
        <p:spPr>
          <a:xfrm>
            <a:off x="-12700" y="762160"/>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231351566"/>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30565" y="3308025"/>
            <a:ext cx="1328630" cy="1046737"/>
          </a:xfrm>
          <a:prstGeom prst="rect">
            <a:avLst/>
          </a:prstGeom>
        </p:spPr>
      </p:pic>
      <p:pic>
        <p:nvPicPr>
          <p:cNvPr id="7" name="Picture 6"/>
          <p:cNvPicPr>
            <a:picLocks noChangeAspect="1"/>
          </p:cNvPicPr>
          <p:nvPr/>
        </p:nvPicPr>
        <p:blipFill>
          <a:blip r:embed="rId3"/>
          <a:stretch>
            <a:fillRect/>
          </a:stretch>
        </p:blipFill>
        <p:spPr>
          <a:xfrm>
            <a:off x="2386796" y="3328088"/>
            <a:ext cx="1155259" cy="970537"/>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8596" y="3542380"/>
            <a:ext cx="1703895" cy="128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bwMode="auto">
          <a:xfrm>
            <a:off x="3715427" y="3661223"/>
            <a:ext cx="1566969" cy="0"/>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a:off x="7199989" y="3661223"/>
            <a:ext cx="1566969" cy="0"/>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Multiply 11"/>
          <p:cNvSpPr/>
          <p:nvPr/>
        </p:nvSpPr>
        <p:spPr bwMode="auto">
          <a:xfrm>
            <a:off x="4215595" y="3432623"/>
            <a:ext cx="381000" cy="457200"/>
          </a:xfrm>
          <a:prstGeom prst="mathMultiply">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sp>
        <p:nvSpPr>
          <p:cNvPr id="13" name="Multiply 12"/>
          <p:cNvSpPr/>
          <p:nvPr/>
        </p:nvSpPr>
        <p:spPr bwMode="auto">
          <a:xfrm>
            <a:off x="7873195" y="3432623"/>
            <a:ext cx="381000" cy="457200"/>
          </a:xfrm>
          <a:prstGeom prst="mathMultiply">
            <a:avLst/>
          </a:prstGeom>
          <a:solidFill>
            <a:srgbClr val="00B0F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pic>
        <p:nvPicPr>
          <p:cNvPr id="14" name="Picture 13"/>
          <p:cNvPicPr>
            <a:picLocks noChangeAspect="1"/>
          </p:cNvPicPr>
          <p:nvPr/>
        </p:nvPicPr>
        <p:blipFill>
          <a:blip r:embed="rId5"/>
          <a:stretch>
            <a:fillRect/>
          </a:stretch>
        </p:blipFill>
        <p:spPr>
          <a:xfrm>
            <a:off x="5815796" y="3494747"/>
            <a:ext cx="548875" cy="408138"/>
          </a:xfrm>
          <a:prstGeom prst="rect">
            <a:avLst/>
          </a:prstGeom>
        </p:spPr>
      </p:pic>
      <p:sp>
        <p:nvSpPr>
          <p:cNvPr id="15" name="Rectangle 14"/>
          <p:cNvSpPr/>
          <p:nvPr/>
        </p:nvSpPr>
        <p:spPr>
          <a:xfrm>
            <a:off x="5815796" y="3155625"/>
            <a:ext cx="587715" cy="276999"/>
          </a:xfrm>
          <a:prstGeom prst="rect">
            <a:avLst/>
          </a:prstGeom>
          <a:solidFill>
            <a:srgbClr val="6DC0FF"/>
          </a:solidFill>
        </p:spPr>
        <p:txBody>
          <a:bodyPr wrap="square">
            <a:spAutoFit/>
          </a:bodyPr>
          <a:lstStyle/>
          <a:p>
            <a:pPr algn="ctr" defTabSz="457200" eaLnBrk="0" fontAlgn="base" hangingPunct="0">
              <a:spcBef>
                <a:spcPct val="0"/>
              </a:spcBef>
              <a:spcAft>
                <a:spcPct val="0"/>
              </a:spcAft>
            </a:pPr>
            <a:r>
              <a:rPr lang="en-US" sz="1200" b="1" dirty="0">
                <a:solidFill>
                  <a:srgbClr val="FFFFFF"/>
                </a:solidFill>
                <a:latin typeface="Arial" panose="020B0604020202020204" pitchFamily="34" charset="0"/>
              </a:rPr>
              <a:t>SMS</a:t>
            </a:r>
          </a:p>
        </p:txBody>
      </p:sp>
      <p:sp>
        <p:nvSpPr>
          <p:cNvPr id="18" name="Right Arrow 17"/>
          <p:cNvSpPr/>
          <p:nvPr/>
        </p:nvSpPr>
        <p:spPr bwMode="auto">
          <a:xfrm>
            <a:off x="3715427" y="3944893"/>
            <a:ext cx="1566969" cy="325931"/>
          </a:xfrm>
          <a:prstGeom prst="rightArrow">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sp>
        <p:nvSpPr>
          <p:cNvPr id="20" name="Rectangle 19"/>
          <p:cNvSpPr/>
          <p:nvPr/>
        </p:nvSpPr>
        <p:spPr>
          <a:xfrm>
            <a:off x="3714321" y="3204024"/>
            <a:ext cx="1479283" cy="307777"/>
          </a:xfrm>
          <a:prstGeom prst="rect">
            <a:avLst/>
          </a:prstGeom>
          <a:solidFill>
            <a:schemeClr val="accent2">
              <a:lumMod val="60000"/>
              <a:lumOff val="40000"/>
            </a:schemeClr>
          </a:solidFill>
        </p:spPr>
        <p:txBody>
          <a:bodyPr wrap="square">
            <a:spAutoFit/>
          </a:bodyPr>
          <a:lstStyle/>
          <a:p>
            <a:pPr algn="ctr" defTabSz="457200" eaLnBrk="0" fontAlgn="base" hangingPunct="0">
              <a:spcBef>
                <a:spcPct val="0"/>
              </a:spcBef>
              <a:spcAft>
                <a:spcPct val="0"/>
              </a:spcAft>
            </a:pPr>
            <a:r>
              <a:rPr lang="en-US" sz="1400" b="1" dirty="0">
                <a:solidFill>
                  <a:srgbClr val="FFFFFF"/>
                </a:solidFill>
                <a:latin typeface="Arial" panose="020B0604020202020204" pitchFamily="34" charset="0"/>
              </a:rPr>
              <a:t>Asterisk 1.8</a:t>
            </a:r>
          </a:p>
        </p:txBody>
      </p:sp>
      <p:sp>
        <p:nvSpPr>
          <p:cNvPr id="21" name="Rectangle 20"/>
          <p:cNvSpPr/>
          <p:nvPr/>
        </p:nvSpPr>
        <p:spPr>
          <a:xfrm>
            <a:off x="7264693" y="3155625"/>
            <a:ext cx="1413473" cy="307777"/>
          </a:xfrm>
          <a:prstGeom prst="rect">
            <a:avLst/>
          </a:prstGeom>
          <a:solidFill>
            <a:schemeClr val="accent2">
              <a:lumMod val="60000"/>
              <a:lumOff val="40000"/>
            </a:schemeClr>
          </a:solidFill>
        </p:spPr>
        <p:txBody>
          <a:bodyPr wrap="square">
            <a:spAutoFit/>
          </a:bodyPr>
          <a:lstStyle/>
          <a:p>
            <a:pPr algn="ctr" defTabSz="457200" eaLnBrk="0" fontAlgn="base" hangingPunct="0">
              <a:spcBef>
                <a:spcPct val="0"/>
              </a:spcBef>
              <a:spcAft>
                <a:spcPct val="0"/>
              </a:spcAft>
            </a:pPr>
            <a:r>
              <a:rPr lang="en-US" sz="1400" b="1" dirty="0">
                <a:solidFill>
                  <a:srgbClr val="FFFFFF"/>
                </a:solidFill>
                <a:latin typeface="Arial" panose="020B0604020202020204" pitchFamily="34" charset="0"/>
              </a:rPr>
              <a:t>Asterisk 1.8</a:t>
            </a:r>
          </a:p>
        </p:txBody>
      </p:sp>
      <p:sp>
        <p:nvSpPr>
          <p:cNvPr id="22" name="Rectangle 21"/>
          <p:cNvSpPr/>
          <p:nvPr/>
        </p:nvSpPr>
        <p:spPr>
          <a:xfrm>
            <a:off x="3744815" y="4322915"/>
            <a:ext cx="1385180" cy="338554"/>
          </a:xfrm>
          <a:prstGeom prst="rect">
            <a:avLst/>
          </a:prstGeom>
          <a:solidFill>
            <a:srgbClr val="FF6600"/>
          </a:solidFill>
        </p:spPr>
        <p:txBody>
          <a:bodyPr wrap="square">
            <a:spAutoFit/>
          </a:bodyPr>
          <a:lstStyle/>
          <a:p>
            <a:pPr algn="ctr" defTabSz="457200" eaLnBrk="0" fontAlgn="base" hangingPunct="0">
              <a:spcBef>
                <a:spcPct val="0"/>
              </a:spcBef>
              <a:spcAft>
                <a:spcPct val="0"/>
              </a:spcAft>
            </a:pPr>
            <a:r>
              <a:rPr lang="en-US" sz="1600" b="1" dirty="0">
                <a:solidFill>
                  <a:srgbClr val="FFFFFF"/>
                </a:solidFill>
                <a:latin typeface="Arial" panose="020B0604020202020204" pitchFamily="34" charset="0"/>
              </a:rPr>
              <a:t>Asterisk 13</a:t>
            </a:r>
          </a:p>
        </p:txBody>
      </p:sp>
      <p:sp>
        <p:nvSpPr>
          <p:cNvPr id="23" name="Rectangle 22"/>
          <p:cNvSpPr/>
          <p:nvPr/>
        </p:nvSpPr>
        <p:spPr>
          <a:xfrm>
            <a:off x="7166425" y="4322915"/>
            <a:ext cx="1329949" cy="338554"/>
          </a:xfrm>
          <a:prstGeom prst="rect">
            <a:avLst/>
          </a:prstGeom>
          <a:solidFill>
            <a:srgbClr val="FF6600"/>
          </a:solidFill>
        </p:spPr>
        <p:txBody>
          <a:bodyPr wrap="square">
            <a:spAutoFit/>
          </a:bodyPr>
          <a:lstStyle/>
          <a:p>
            <a:pPr algn="ctr" defTabSz="457200" eaLnBrk="0" fontAlgn="base" hangingPunct="0">
              <a:spcBef>
                <a:spcPct val="0"/>
              </a:spcBef>
              <a:spcAft>
                <a:spcPct val="0"/>
              </a:spcAft>
            </a:pPr>
            <a:r>
              <a:rPr lang="en-US" sz="1600" b="1" dirty="0">
                <a:solidFill>
                  <a:srgbClr val="FFFFFF"/>
                </a:solidFill>
                <a:latin typeface="Arial" panose="020B0604020202020204" pitchFamily="34" charset="0"/>
              </a:rPr>
              <a:t>Asterisk 13</a:t>
            </a:r>
          </a:p>
        </p:txBody>
      </p:sp>
      <p:sp>
        <p:nvSpPr>
          <p:cNvPr id="24" name="TextBox 23"/>
          <p:cNvSpPr txBox="1"/>
          <p:nvPr/>
        </p:nvSpPr>
        <p:spPr>
          <a:xfrm>
            <a:off x="432519" y="2036887"/>
            <a:ext cx="11425183" cy="369332"/>
          </a:xfrm>
          <a:prstGeom prst="rect">
            <a:avLst/>
          </a:prstGeom>
          <a:noFill/>
        </p:spPr>
        <p:txBody>
          <a:bodyPr wrap="square" rtlCol="0">
            <a:spAutoFit/>
          </a:bodyPr>
          <a:lstStyle/>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SIP end devices that supports SMS message can send and receive SMS message.</a:t>
            </a:r>
          </a:p>
        </p:txBody>
      </p:sp>
      <p:sp>
        <p:nvSpPr>
          <p:cNvPr id="25" name="Right Arrow 24"/>
          <p:cNvSpPr/>
          <p:nvPr/>
        </p:nvSpPr>
        <p:spPr bwMode="auto">
          <a:xfrm>
            <a:off x="7138691" y="3955458"/>
            <a:ext cx="1566969" cy="325931"/>
          </a:xfrm>
          <a:prstGeom prst="rightArrow">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sp>
        <p:nvSpPr>
          <p:cNvPr id="26" name="Content Placeholder 2"/>
          <p:cNvSpPr txBox="1">
            <a:spLocks/>
          </p:cNvSpPr>
          <p:nvPr/>
        </p:nvSpPr>
        <p:spPr>
          <a:xfrm>
            <a:off x="432519" y="1250586"/>
            <a:ext cx="2531906" cy="609601"/>
          </a:xfrm>
          <a:prstGeom prst="rect">
            <a:avLst/>
          </a:prstGeom>
        </p:spPr>
        <p:txBody>
          <a:bodyPr vert="horz" lIns="91440" tIns="45720" rIns="91440" bIns="45720" rtlCol="0">
            <a:noAutofit/>
          </a:bodyPr>
          <a:lstStyle/>
          <a:p>
            <a:pPr>
              <a:lnSpc>
                <a:spcPct val="150000"/>
              </a:lnSpc>
              <a:spcAft>
                <a:spcPct val="0"/>
              </a:spcAft>
            </a:pPr>
            <a:r>
              <a:rPr lang="en-US" sz="2800" b="1" dirty="0">
                <a:solidFill>
                  <a:srgbClr val="000099"/>
                </a:solidFill>
              </a:rPr>
              <a:t>SMS Message</a:t>
            </a:r>
            <a:endParaRPr lang="en-US" altLang="en-US" sz="2800" b="1" dirty="0">
              <a:solidFill>
                <a:srgbClr val="000099"/>
              </a:solidFill>
            </a:endParaRPr>
          </a:p>
        </p:txBody>
      </p:sp>
      <p:sp>
        <p:nvSpPr>
          <p:cNvPr id="27" name="TextBox 26"/>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41854312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32518" y="2023639"/>
            <a:ext cx="11439933" cy="1477328"/>
          </a:xfrm>
          <a:prstGeom prst="rect">
            <a:avLst/>
          </a:prstGeom>
          <a:noFill/>
        </p:spPr>
        <p:txBody>
          <a:bodyPr wrap="square" rtlCol="0">
            <a:spAutoFit/>
          </a:bodyPr>
          <a:lstStyle/>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Announcement center allows user to pre-record and store voice prompts in UCM with a code associated to it. The user also needs to create group with extensions assigned.</a:t>
            </a:r>
          </a:p>
          <a:p>
            <a:pPr marL="285750" indent="-285750" defTabSz="457200" eaLnBrk="0" fontAlgn="base" hangingPunct="0">
              <a:spcBef>
                <a:spcPct val="0"/>
              </a:spcBef>
              <a:spcAft>
                <a:spcPct val="0"/>
              </a:spcAft>
              <a:buFont typeface="Wingdings" panose="05000000000000000000" pitchFamily="2" charset="2"/>
              <a:buChar char="q"/>
            </a:pPr>
            <a:endParaRPr lang="en-US" dirty="0">
              <a:solidFill>
                <a:srgbClr val="000000"/>
              </a:solidFill>
              <a:latin typeface="Arial" panose="020B0604020202020204" pitchFamily="34" charset="0"/>
            </a:endParaRPr>
          </a:p>
          <a:p>
            <a:pPr marL="285750" indent="-285750" defTabSz="457200" eaLnBrk="0" fontAlgn="base" hangingPunct="0">
              <a:spcBef>
                <a:spcPct val="0"/>
              </a:spcBef>
              <a:spcAft>
                <a:spcPct val="0"/>
              </a:spcAft>
              <a:buFont typeface="Wingdings" panose="05000000000000000000" pitchFamily="2" charset="2"/>
              <a:buChar char="q"/>
            </a:pPr>
            <a:r>
              <a:rPr lang="en-US" dirty="0">
                <a:solidFill>
                  <a:srgbClr val="000000"/>
                </a:solidFill>
                <a:latin typeface="Arial" panose="020B0604020202020204" pitchFamily="34" charset="0"/>
              </a:rPr>
              <a:t>When code and group number are dialed together, the specified voice prompt will be played to all the extensions in the group after they answer the call.</a:t>
            </a:r>
          </a:p>
        </p:txBody>
      </p:sp>
      <p:grpSp>
        <p:nvGrpSpPr>
          <p:cNvPr id="2" name="Group 1"/>
          <p:cNvGrpSpPr/>
          <p:nvPr/>
        </p:nvGrpSpPr>
        <p:grpSpPr>
          <a:xfrm>
            <a:off x="2631703" y="3648503"/>
            <a:ext cx="7738872" cy="2573940"/>
            <a:chOff x="2631703" y="3254803"/>
            <a:chExt cx="7738872" cy="257394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3775" y="5021303"/>
              <a:ext cx="1066801" cy="80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3"/>
            <a:stretch>
              <a:fillRect/>
            </a:stretch>
          </p:blipFill>
          <p:spPr>
            <a:xfrm>
              <a:off x="7093974" y="3666415"/>
              <a:ext cx="428625" cy="457200"/>
            </a:xfrm>
            <a:prstGeom prst="rect">
              <a:avLst/>
            </a:prstGeom>
          </p:spPr>
        </p:pic>
        <p:pic>
          <p:nvPicPr>
            <p:cNvPr id="10" name="Picture 9"/>
            <p:cNvPicPr>
              <a:picLocks noChangeAspect="1"/>
            </p:cNvPicPr>
            <p:nvPr/>
          </p:nvPicPr>
          <p:blipFill>
            <a:blip r:embed="rId3"/>
            <a:stretch>
              <a:fillRect/>
            </a:stretch>
          </p:blipFill>
          <p:spPr>
            <a:xfrm>
              <a:off x="7522600" y="4106903"/>
              <a:ext cx="428625" cy="457200"/>
            </a:xfrm>
            <a:prstGeom prst="rect">
              <a:avLst/>
            </a:prstGeom>
          </p:spPr>
        </p:pic>
        <p:pic>
          <p:nvPicPr>
            <p:cNvPr id="11" name="Picture 10"/>
            <p:cNvPicPr>
              <a:picLocks noChangeAspect="1"/>
            </p:cNvPicPr>
            <p:nvPr/>
          </p:nvPicPr>
          <p:blipFill>
            <a:blip r:embed="rId3"/>
            <a:stretch>
              <a:fillRect/>
            </a:stretch>
          </p:blipFill>
          <p:spPr>
            <a:xfrm>
              <a:off x="7522598" y="3254803"/>
              <a:ext cx="428625" cy="457200"/>
            </a:xfrm>
            <a:prstGeom prst="rect">
              <a:avLst/>
            </a:prstGeom>
          </p:spPr>
        </p:pic>
        <p:pic>
          <p:nvPicPr>
            <p:cNvPr id="12" name="Picture 11"/>
            <p:cNvPicPr>
              <a:picLocks noChangeAspect="1"/>
            </p:cNvPicPr>
            <p:nvPr/>
          </p:nvPicPr>
          <p:blipFill>
            <a:blip r:embed="rId3"/>
            <a:stretch>
              <a:fillRect/>
            </a:stretch>
          </p:blipFill>
          <p:spPr>
            <a:xfrm>
              <a:off x="7980014" y="3652332"/>
              <a:ext cx="428625" cy="457200"/>
            </a:xfrm>
            <a:prstGeom prst="rect">
              <a:avLst/>
            </a:prstGeom>
          </p:spPr>
        </p:pic>
        <p:sp>
          <p:nvSpPr>
            <p:cNvPr id="13" name="Rectangle 12"/>
            <p:cNvSpPr/>
            <p:nvPr/>
          </p:nvSpPr>
          <p:spPr>
            <a:xfrm>
              <a:off x="7268260" y="4564104"/>
              <a:ext cx="968715" cy="276999"/>
            </a:xfrm>
            <a:prstGeom prst="rect">
              <a:avLst/>
            </a:prstGeom>
            <a:solidFill>
              <a:srgbClr val="6DC0FF"/>
            </a:solidFill>
          </p:spPr>
          <p:txBody>
            <a:bodyPr wrap="square">
              <a:spAutoFit/>
            </a:bodyPr>
            <a:lstStyle/>
            <a:p>
              <a:pPr defTabSz="457200" eaLnBrk="0" fontAlgn="base" hangingPunct="0">
                <a:spcBef>
                  <a:spcPct val="0"/>
                </a:spcBef>
                <a:spcAft>
                  <a:spcPct val="0"/>
                </a:spcAft>
              </a:pPr>
              <a:r>
                <a:rPr lang="en-US" sz="1200" b="1" dirty="0">
                  <a:solidFill>
                    <a:srgbClr val="FFFFFF"/>
                  </a:solidFill>
                  <a:latin typeface="Arial" panose="020B0604020202020204" pitchFamily="34" charset="0"/>
                </a:rPr>
                <a:t>Group 666</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8572" y="3342811"/>
              <a:ext cx="338602" cy="45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1839" y="3954504"/>
              <a:ext cx="338602" cy="45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1839" y="3342811"/>
              <a:ext cx="338602" cy="45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98572" y="3954504"/>
              <a:ext cx="338602" cy="45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9401860" y="4564104"/>
              <a:ext cx="968715" cy="276999"/>
            </a:xfrm>
            <a:prstGeom prst="rect">
              <a:avLst/>
            </a:prstGeom>
            <a:solidFill>
              <a:srgbClr val="6DC0FF"/>
            </a:solidFill>
          </p:spPr>
          <p:txBody>
            <a:bodyPr wrap="square">
              <a:spAutoFit/>
            </a:bodyPr>
            <a:lstStyle/>
            <a:p>
              <a:pPr defTabSz="457200" eaLnBrk="0" fontAlgn="base" hangingPunct="0">
                <a:spcBef>
                  <a:spcPct val="0"/>
                </a:spcBef>
                <a:spcAft>
                  <a:spcPct val="0"/>
                </a:spcAft>
              </a:pPr>
              <a:r>
                <a:rPr lang="en-US" sz="1200" b="1" dirty="0">
                  <a:solidFill>
                    <a:srgbClr val="FFFFFF"/>
                  </a:solidFill>
                  <a:latin typeface="Arial" panose="020B0604020202020204" pitchFamily="34" charset="0"/>
                </a:rPr>
                <a:t>Group 777</a:t>
              </a:r>
            </a:p>
          </p:txBody>
        </p:sp>
        <p:sp>
          <p:nvSpPr>
            <p:cNvPr id="5" name="Right Arrow 4"/>
            <p:cNvSpPr/>
            <p:nvPr/>
          </p:nvSpPr>
          <p:spPr bwMode="auto">
            <a:xfrm rot="1540380">
              <a:off x="3388992" y="4668412"/>
              <a:ext cx="2173956" cy="276629"/>
            </a:xfrm>
            <a:prstGeom prst="rightArrow">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pic>
          <p:nvPicPr>
            <p:cNvPr id="19" name="Picture 18"/>
            <p:cNvPicPr>
              <a:picLocks noChangeAspect="1"/>
            </p:cNvPicPr>
            <p:nvPr/>
          </p:nvPicPr>
          <p:blipFill>
            <a:blip r:embed="rId5"/>
            <a:stretch>
              <a:fillRect/>
            </a:stretch>
          </p:blipFill>
          <p:spPr>
            <a:xfrm rot="19614115">
              <a:off x="6512072" y="4822033"/>
              <a:ext cx="428833" cy="318876"/>
            </a:xfrm>
            <a:prstGeom prst="rect">
              <a:avLst/>
            </a:prstGeom>
          </p:spPr>
        </p:pic>
        <p:sp>
          <p:nvSpPr>
            <p:cNvPr id="20" name="TextBox 19"/>
            <p:cNvSpPr txBox="1"/>
            <p:nvPr/>
          </p:nvSpPr>
          <p:spPr>
            <a:xfrm rot="1534945">
              <a:off x="3677833" y="4236016"/>
              <a:ext cx="1684213" cy="461665"/>
            </a:xfrm>
            <a:prstGeom prst="rect">
              <a:avLst/>
            </a:prstGeom>
            <a:noFill/>
          </p:spPr>
          <p:txBody>
            <a:bodyPr wrap="square" rtlCol="0">
              <a:spAutoFit/>
            </a:bodyPr>
            <a:lstStyle/>
            <a:p>
              <a:pPr defTabSz="457200" eaLnBrk="0" fontAlgn="base" hangingPunct="0">
                <a:spcBef>
                  <a:spcPct val="0"/>
                </a:spcBef>
                <a:spcAft>
                  <a:spcPct val="0"/>
                </a:spcAft>
              </a:pPr>
              <a:r>
                <a:rPr lang="en-US" sz="1200" dirty="0">
                  <a:solidFill>
                    <a:srgbClr val="000000"/>
                  </a:solidFill>
                  <a:latin typeface="Arial" panose="020B0604020202020204" pitchFamily="34" charset="0"/>
                </a:rPr>
                <a:t>Send message ABC to group 666</a:t>
              </a:r>
            </a:p>
          </p:txBody>
        </p:sp>
        <p:sp>
          <p:nvSpPr>
            <p:cNvPr id="21" name="Right Arrow 20"/>
            <p:cNvSpPr/>
            <p:nvPr/>
          </p:nvSpPr>
          <p:spPr bwMode="auto">
            <a:xfrm rot="19706921">
              <a:off x="6491277" y="5103764"/>
              <a:ext cx="914400" cy="228600"/>
            </a:xfrm>
            <a:prstGeom prst="rightArrow">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sp>
          <p:nvSpPr>
            <p:cNvPr id="25" name="Right Arrow 24"/>
            <p:cNvSpPr/>
            <p:nvPr/>
          </p:nvSpPr>
          <p:spPr bwMode="auto">
            <a:xfrm rot="1552460">
              <a:off x="3234217" y="5110390"/>
              <a:ext cx="2163221" cy="239985"/>
            </a:xfrm>
            <a:prstGeom prst="rightArrow">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sp>
          <p:nvSpPr>
            <p:cNvPr id="26" name="TextBox 25"/>
            <p:cNvSpPr txBox="1"/>
            <p:nvPr/>
          </p:nvSpPr>
          <p:spPr>
            <a:xfrm rot="1605765">
              <a:off x="3198595" y="5215635"/>
              <a:ext cx="1429356" cy="461665"/>
            </a:xfrm>
            <a:prstGeom prst="rect">
              <a:avLst/>
            </a:prstGeom>
            <a:noFill/>
          </p:spPr>
          <p:txBody>
            <a:bodyPr wrap="square" rtlCol="0">
              <a:spAutoFit/>
            </a:bodyPr>
            <a:lstStyle/>
            <a:p>
              <a:pPr defTabSz="457200" eaLnBrk="0" fontAlgn="base" hangingPunct="0">
                <a:spcBef>
                  <a:spcPct val="0"/>
                </a:spcBef>
                <a:spcAft>
                  <a:spcPct val="0"/>
                </a:spcAft>
              </a:pPr>
              <a:r>
                <a:rPr lang="en-US" sz="1200" dirty="0">
                  <a:solidFill>
                    <a:srgbClr val="000000"/>
                  </a:solidFill>
                  <a:latin typeface="Arial" panose="020B0604020202020204" pitchFamily="34" charset="0"/>
                </a:rPr>
                <a:t>Send message XYZ to group 777</a:t>
              </a:r>
            </a:p>
          </p:txBody>
        </p:sp>
        <p:sp>
          <p:nvSpPr>
            <p:cNvPr id="27" name="Right Arrow 26"/>
            <p:cNvSpPr/>
            <p:nvPr/>
          </p:nvSpPr>
          <p:spPr bwMode="auto">
            <a:xfrm rot="20638323">
              <a:off x="6579698" y="5102024"/>
              <a:ext cx="2800630" cy="248444"/>
            </a:xfrm>
            <a:prstGeom prst="rightArrow">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457200" fontAlgn="base" hangingPunct="0">
                <a:lnSpc>
                  <a:spcPct val="93000"/>
                </a:lnSpc>
                <a:spcBef>
                  <a:spcPct val="0"/>
                </a:spcBef>
                <a:spcAft>
                  <a:spcPct val="0"/>
                </a:spcAft>
                <a:buClr>
                  <a:srgbClr val="000000"/>
                </a:buClr>
                <a:buSzPct val="100000"/>
              </a:pPr>
              <a:endParaRPr lang="en-US">
                <a:solidFill>
                  <a:srgbClr val="000000"/>
                </a:solidFill>
                <a:latin typeface="Arial" panose="020B0604020202020204" pitchFamily="34" charset="0"/>
              </a:endParaRPr>
            </a:p>
          </p:txBody>
        </p:sp>
        <p:pic>
          <p:nvPicPr>
            <p:cNvPr id="28" name="Picture 27"/>
            <p:cNvPicPr>
              <a:picLocks noChangeAspect="1"/>
            </p:cNvPicPr>
            <p:nvPr/>
          </p:nvPicPr>
          <p:blipFill>
            <a:blip r:embed="rId6"/>
            <a:stretch>
              <a:fillRect/>
            </a:stretch>
          </p:blipFill>
          <p:spPr>
            <a:xfrm rot="21087420">
              <a:off x="8702361" y="4347251"/>
              <a:ext cx="406078" cy="489376"/>
            </a:xfrm>
            <a:prstGeom prst="rect">
              <a:avLst/>
            </a:prstGeom>
          </p:spPr>
        </p:pic>
        <p:pic>
          <p:nvPicPr>
            <p:cNvPr id="31" name="Picture 81" descr="1450"/>
            <p:cNvPicPr>
              <a:picLocks noChangeAspect="1" noChangeArrowheads="1"/>
            </p:cNvPicPr>
            <p:nvPr/>
          </p:nvPicPr>
          <p:blipFill>
            <a:blip r:embed="rId7" cstate="print"/>
            <a:srcRect/>
            <a:stretch>
              <a:fillRect/>
            </a:stretch>
          </p:blipFill>
          <p:spPr bwMode="auto">
            <a:xfrm>
              <a:off x="2631703" y="3875220"/>
              <a:ext cx="914400" cy="734257"/>
            </a:xfrm>
            <a:prstGeom prst="rect">
              <a:avLst/>
            </a:prstGeom>
            <a:noFill/>
            <a:ln w="9525">
              <a:noFill/>
              <a:miter lim="800000"/>
              <a:headEnd/>
              <a:tailEnd/>
            </a:ln>
          </p:spPr>
        </p:pic>
      </p:grpSp>
      <p:sp>
        <p:nvSpPr>
          <p:cNvPr id="33" name="Content Placeholder 2"/>
          <p:cNvSpPr txBox="1">
            <a:spLocks/>
          </p:cNvSpPr>
          <p:nvPr/>
        </p:nvSpPr>
        <p:spPr>
          <a:xfrm>
            <a:off x="432519" y="1234832"/>
            <a:ext cx="6654081" cy="609601"/>
          </a:xfrm>
          <a:prstGeom prst="rect">
            <a:avLst/>
          </a:prstGeom>
        </p:spPr>
        <p:txBody>
          <a:bodyPr vert="horz" lIns="91440" tIns="45720" rIns="91440" bIns="45720" rtlCol="0">
            <a:noAutofit/>
          </a:bodyPr>
          <a:lstStyle/>
          <a:p>
            <a:pPr>
              <a:lnSpc>
                <a:spcPct val="150000"/>
              </a:lnSpc>
              <a:spcAft>
                <a:spcPct val="0"/>
              </a:spcAft>
            </a:pPr>
            <a:r>
              <a:rPr lang="en-US" sz="2800" b="1" dirty="0">
                <a:solidFill>
                  <a:srgbClr val="000099"/>
                </a:solidFill>
              </a:rPr>
              <a:t>Announcement Center</a:t>
            </a:r>
            <a:endParaRPr lang="en-US" altLang="en-US" sz="2800" b="1" dirty="0">
              <a:solidFill>
                <a:srgbClr val="000099"/>
              </a:solidFill>
            </a:endParaRPr>
          </a:p>
        </p:txBody>
      </p:sp>
      <p:sp>
        <p:nvSpPr>
          <p:cNvPr id="30" name="TextBox 29"/>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27290299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432519" y="2440535"/>
            <a:ext cx="11395687" cy="8637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lnSpc>
                <a:spcPct val="102000"/>
              </a:lnSpc>
              <a:spcAft>
                <a:spcPts val="142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itchFamily="34" charset="0"/>
                <a:ea typeface="Microsoft YaHei" pitchFamily="34" charset="-122"/>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itchFamily="34" charset="0"/>
                <a:ea typeface="Microsoft YaHei" pitchFamily="34" charset="-122"/>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5pPr>
            <a:lvl6pPr marL="25146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6pPr>
            <a:lvl7pPr marL="29718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7pPr>
            <a:lvl8pPr marL="34290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8pPr>
            <a:lvl9pPr marL="38862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itchFamily="34" charset="0"/>
                <a:ea typeface="Microsoft YaHei" pitchFamily="34" charset="-122"/>
              </a:defRPr>
            </a:lvl9pPr>
          </a:lstStyle>
          <a:p>
            <a:pPr algn="just">
              <a:lnSpc>
                <a:spcPct val="93000"/>
              </a:lnSpc>
              <a:spcAft>
                <a:spcPct val="0"/>
              </a:spcAft>
            </a:pPr>
            <a:r>
              <a:rPr lang="en-US" altLang="en-US" sz="1800" dirty="0">
                <a:solidFill>
                  <a:schemeClr val="tx1"/>
                </a:solidFill>
                <a:latin typeface="Arial" pitchFamily="34" charset="0"/>
              </a:rPr>
              <a:t>Dial By Name is a feature on the PBX which allows a caller to search a person by first or last name via phone's keypad. When the caller reaches the IVR/Auto Attendant, the IVR will guide the caller to spell the name with digits to find the person in the Dial By Name directory. </a:t>
            </a:r>
            <a:r>
              <a:rPr lang="en-US" altLang="en-US" sz="1600" dirty="0">
                <a:solidFill>
                  <a:schemeClr val="tx1"/>
                </a:solidFill>
                <a:latin typeface="Arial" pitchFamily="34" charset="0"/>
              </a:rPr>
              <a:t> </a:t>
            </a:r>
          </a:p>
        </p:txBody>
      </p:sp>
      <p:sp>
        <p:nvSpPr>
          <p:cNvPr id="9" name="Rectangle 3"/>
          <p:cNvSpPr>
            <a:spLocks noChangeArrowheads="1"/>
          </p:cNvSpPr>
          <p:nvPr/>
        </p:nvSpPr>
        <p:spPr bwMode="auto">
          <a:xfrm>
            <a:off x="523837" y="3969249"/>
            <a:ext cx="11244875" cy="1894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marL="285750" indent="-285750">
              <a:lnSpc>
                <a:spcPct val="102000"/>
              </a:lnSpc>
              <a:spcAft>
                <a:spcPts val="1425"/>
              </a:spcAft>
              <a:buClr>
                <a:srgbClr val="000000"/>
              </a:buClr>
              <a:buSzPct val="100000"/>
              <a:buFont typeface="Times New Roman" pitchFamily="18" charset="0"/>
              <a:tabLst>
                <a:tab pos="723900" algn="l"/>
                <a:tab pos="1447800" algn="l"/>
                <a:tab pos="2171700" algn="l"/>
                <a:tab pos="2895600" algn="l"/>
                <a:tab pos="3619500" algn="l"/>
              </a:tabLst>
              <a:defRPr sz="3200">
                <a:solidFill>
                  <a:srgbClr val="000000"/>
                </a:solidFill>
                <a:latin typeface="Calibri" pitchFamily="34" charset="0"/>
                <a:ea typeface="Microsoft YaHei" pitchFamily="34" charset="-122"/>
              </a:defRPr>
            </a:lvl1pPr>
            <a:lvl2pPr>
              <a:lnSpc>
                <a:spcPct val="102000"/>
              </a:lnSpc>
              <a:spcAft>
                <a:spcPts val="1138"/>
              </a:spcAft>
              <a:buClr>
                <a:srgbClr val="000000"/>
              </a:buClr>
              <a:buSzPct val="100000"/>
              <a:buFont typeface="Times New Roman" pitchFamily="18" charset="0"/>
              <a:tabLst>
                <a:tab pos="723900" algn="l"/>
                <a:tab pos="1447800" algn="l"/>
                <a:tab pos="2171700" algn="l"/>
                <a:tab pos="2895600" algn="l"/>
                <a:tab pos="3619500" algn="l"/>
              </a:tabLst>
              <a:defRPr sz="2400">
                <a:solidFill>
                  <a:srgbClr val="000000"/>
                </a:solidFill>
                <a:latin typeface="Calibri" pitchFamily="34" charset="0"/>
                <a:ea typeface="Microsoft YaHei" pitchFamily="34" charset="-122"/>
              </a:defRPr>
            </a:lvl2pPr>
            <a:lvl3pPr>
              <a:lnSpc>
                <a:spcPct val="102000"/>
              </a:lnSpc>
              <a:spcAft>
                <a:spcPts val="850"/>
              </a:spcAft>
              <a:buClr>
                <a:srgbClr val="000000"/>
              </a:buClr>
              <a:buSzPct val="100000"/>
              <a:buFont typeface="Times New Roman" pitchFamily="18" charset="0"/>
              <a:tabLst>
                <a:tab pos="723900" algn="l"/>
                <a:tab pos="1447800" algn="l"/>
                <a:tab pos="2171700" algn="l"/>
                <a:tab pos="2895600" algn="l"/>
                <a:tab pos="3619500" algn="l"/>
              </a:tabLst>
              <a:defRPr sz="2000">
                <a:solidFill>
                  <a:srgbClr val="000000"/>
                </a:solidFill>
                <a:latin typeface="Calibri" pitchFamily="34" charset="0"/>
                <a:ea typeface="Microsoft YaHei" pitchFamily="34" charset="-122"/>
              </a:defRPr>
            </a:lvl3pPr>
            <a:lvl4pPr>
              <a:lnSpc>
                <a:spcPct val="102000"/>
              </a:lnSpc>
              <a:spcAft>
                <a:spcPts val="575"/>
              </a:spcAft>
              <a:buClr>
                <a:srgbClr val="000000"/>
              </a:buClr>
              <a:buSzPct val="100000"/>
              <a:buFont typeface="Times New Roman" pitchFamily="18" charset="0"/>
              <a:tabLst>
                <a:tab pos="723900" algn="l"/>
                <a:tab pos="1447800" algn="l"/>
                <a:tab pos="2171700" algn="l"/>
                <a:tab pos="2895600" algn="l"/>
                <a:tab pos="3619500" algn="l"/>
              </a:tabLst>
              <a:defRPr sz="2000">
                <a:solidFill>
                  <a:srgbClr val="000000"/>
                </a:solidFill>
                <a:latin typeface="Calibri" pitchFamily="34" charset="0"/>
                <a:ea typeface="Microsoft YaHei" pitchFamily="34" charset="-122"/>
              </a:defRPr>
            </a:lvl4pPr>
            <a:lvl5pPr>
              <a:lnSpc>
                <a:spcPct val="102000"/>
              </a:lnSpc>
              <a:spcAft>
                <a:spcPts val="288"/>
              </a:spcAft>
              <a:buClr>
                <a:srgbClr val="000000"/>
              </a:buClr>
              <a:buSzPct val="100000"/>
              <a:buFont typeface="Times New Roman" pitchFamily="18" charset="0"/>
              <a:tabLst>
                <a:tab pos="723900" algn="l"/>
                <a:tab pos="1447800" algn="l"/>
                <a:tab pos="2171700" algn="l"/>
                <a:tab pos="2895600" algn="l"/>
                <a:tab pos="3619500" algn="l"/>
              </a:tabLst>
              <a:defRPr sz="2000">
                <a:solidFill>
                  <a:srgbClr val="000000"/>
                </a:solidFill>
                <a:latin typeface="Calibri" pitchFamily="34" charset="0"/>
                <a:ea typeface="Microsoft YaHei" pitchFamily="34" charset="-122"/>
              </a:defRPr>
            </a:lvl5pPr>
            <a:lvl6pPr marL="25146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Lst>
              <a:defRPr sz="2000">
                <a:solidFill>
                  <a:srgbClr val="000000"/>
                </a:solidFill>
                <a:latin typeface="Calibri" pitchFamily="34" charset="0"/>
                <a:ea typeface="Microsoft YaHei" pitchFamily="34" charset="-122"/>
              </a:defRPr>
            </a:lvl6pPr>
            <a:lvl7pPr marL="29718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Lst>
              <a:defRPr sz="2000">
                <a:solidFill>
                  <a:srgbClr val="000000"/>
                </a:solidFill>
                <a:latin typeface="Calibri" pitchFamily="34" charset="0"/>
                <a:ea typeface="Microsoft YaHei" pitchFamily="34" charset="-122"/>
              </a:defRPr>
            </a:lvl7pPr>
            <a:lvl8pPr marL="34290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Lst>
              <a:defRPr sz="2000">
                <a:solidFill>
                  <a:srgbClr val="000000"/>
                </a:solidFill>
                <a:latin typeface="Calibri" pitchFamily="34" charset="0"/>
                <a:ea typeface="Microsoft YaHei" pitchFamily="34" charset="-122"/>
              </a:defRPr>
            </a:lvl8pPr>
            <a:lvl9pPr marL="3886200" indent="-228600" defTabSz="457200" eaLnBrk="0" fontAlgn="base" hangingPunct="0">
              <a:lnSpc>
                <a:spcPct val="102000"/>
              </a:lnSpc>
              <a:spcBef>
                <a:spcPct val="0"/>
              </a:spcBef>
              <a:spcAft>
                <a:spcPts val="288"/>
              </a:spcAft>
              <a:buClr>
                <a:srgbClr val="000000"/>
              </a:buClr>
              <a:buSzPct val="100000"/>
              <a:buFont typeface="Times New Roman" pitchFamily="18" charset="0"/>
              <a:tabLst>
                <a:tab pos="723900" algn="l"/>
                <a:tab pos="1447800" algn="l"/>
                <a:tab pos="2171700" algn="l"/>
                <a:tab pos="2895600" algn="l"/>
                <a:tab pos="3619500" algn="l"/>
              </a:tabLst>
              <a:defRPr sz="2000">
                <a:solidFill>
                  <a:srgbClr val="000000"/>
                </a:solidFill>
                <a:latin typeface="Calibri" pitchFamily="34" charset="0"/>
                <a:ea typeface="Microsoft YaHei" pitchFamily="34" charset="-122"/>
              </a:defRPr>
            </a:lvl9pPr>
          </a:lstStyle>
          <a:p>
            <a:pPr algn="just" eaLnBrk="1">
              <a:lnSpc>
                <a:spcPct val="93000"/>
              </a:lnSpc>
              <a:spcAft>
                <a:spcPct val="0"/>
              </a:spcAft>
              <a:buFont typeface="Wingdings" pitchFamily="2" charset="2"/>
              <a:buChar char="§"/>
            </a:pPr>
            <a:r>
              <a:rPr lang="en-US" altLang="en-US" sz="1800" dirty="0">
                <a:latin typeface="Arial" pitchFamily="34" charset="0"/>
              </a:rPr>
              <a:t>The administrator can define the Dial By Name directory to only include desired extensions to be reached. This helps block unscreened calls to reach employees who do not want to receive those calls directly.</a:t>
            </a:r>
          </a:p>
          <a:p>
            <a:pPr algn="just" eaLnBrk="1">
              <a:lnSpc>
                <a:spcPct val="93000"/>
              </a:lnSpc>
              <a:spcAft>
                <a:spcPct val="0"/>
              </a:spcAft>
              <a:buFont typeface="Wingdings" pitchFamily="2" charset="2"/>
              <a:buChar char="§"/>
            </a:pPr>
            <a:endParaRPr lang="en-US" altLang="en-US" sz="1800" dirty="0">
              <a:latin typeface="Arial" pitchFamily="34" charset="0"/>
            </a:endParaRPr>
          </a:p>
          <a:p>
            <a:pPr algn="just" eaLnBrk="1">
              <a:lnSpc>
                <a:spcPct val="93000"/>
              </a:lnSpc>
              <a:spcAft>
                <a:spcPct val="0"/>
              </a:spcAft>
              <a:buFont typeface="Wingdings" pitchFamily="2" charset="2"/>
              <a:buChar char="§"/>
            </a:pPr>
            <a:r>
              <a:rPr lang="en-US" altLang="en-US" sz="1800" dirty="0">
                <a:latin typeface="Arial" pitchFamily="34" charset="0"/>
              </a:rPr>
              <a:t>It offers c</a:t>
            </a:r>
            <a:r>
              <a:rPr lang="en-US" altLang="en-US" sz="1800" dirty="0">
                <a:solidFill>
                  <a:schemeClr val="tx1"/>
                </a:solidFill>
                <a:latin typeface="Arial" pitchFamily="34" charset="0"/>
              </a:rPr>
              <a:t>ustomers/clients a guided automatic system to get in touch with the enterprise employees without having to know the extension number.</a:t>
            </a:r>
          </a:p>
          <a:p>
            <a:pPr algn="just" eaLnBrk="1">
              <a:lnSpc>
                <a:spcPct val="93000"/>
              </a:lnSpc>
              <a:spcAft>
                <a:spcPct val="0"/>
              </a:spcAft>
              <a:buFont typeface="Wingdings" pitchFamily="2" charset="2"/>
              <a:buChar char="§"/>
            </a:pPr>
            <a:endParaRPr lang="en-US" altLang="en-US" sz="1800" dirty="0">
              <a:solidFill>
                <a:schemeClr val="tx1"/>
              </a:solidFill>
              <a:latin typeface="Arial" pitchFamily="34" charset="0"/>
            </a:endParaRPr>
          </a:p>
          <a:p>
            <a:pPr algn="just" eaLnBrk="1">
              <a:lnSpc>
                <a:spcPct val="93000"/>
              </a:lnSpc>
              <a:spcAft>
                <a:spcPct val="0"/>
              </a:spcAft>
              <a:buFont typeface="Wingdings" pitchFamily="2" charset="2"/>
              <a:buChar char="§"/>
            </a:pPr>
            <a:r>
              <a:rPr lang="en-US" altLang="en-US" sz="1800" dirty="0">
                <a:solidFill>
                  <a:schemeClr val="tx1"/>
                </a:solidFill>
                <a:latin typeface="Arial" pitchFamily="34" charset="0"/>
              </a:rPr>
              <a:t>Automatic IVR system will improve the business image</a:t>
            </a:r>
          </a:p>
        </p:txBody>
      </p:sp>
      <p:sp>
        <p:nvSpPr>
          <p:cNvPr id="11" name="Rectangle 5"/>
          <p:cNvSpPr>
            <a:spLocks noChangeArrowheads="1"/>
          </p:cNvSpPr>
          <p:nvPr/>
        </p:nvSpPr>
        <p:spPr bwMode="auto">
          <a:xfrm>
            <a:off x="378849" y="3441278"/>
            <a:ext cx="5751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Font typeface="Wingdings" pitchFamily="2" charset="2"/>
              <a:buChar char="q"/>
            </a:pPr>
            <a:r>
              <a:rPr lang="en-US" altLang="en-US" sz="1600" b="1" dirty="0">
                <a:cs typeface="Arial" pitchFamily="34" charset="0"/>
              </a:rPr>
              <a:t> </a:t>
            </a:r>
            <a:r>
              <a:rPr lang="en-US" altLang="en-US" b="1" dirty="0">
                <a:cs typeface="Arial" pitchFamily="34" charset="0"/>
              </a:rPr>
              <a:t>Benefits</a:t>
            </a:r>
          </a:p>
        </p:txBody>
      </p:sp>
      <p:sp>
        <p:nvSpPr>
          <p:cNvPr id="16" name="Content Placeholder 2"/>
          <p:cNvSpPr txBox="1">
            <a:spLocks/>
          </p:cNvSpPr>
          <p:nvPr/>
        </p:nvSpPr>
        <p:spPr>
          <a:xfrm>
            <a:off x="380760" y="1242259"/>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Dial By Name</a:t>
            </a:r>
          </a:p>
        </p:txBody>
      </p:sp>
      <p:sp>
        <p:nvSpPr>
          <p:cNvPr id="17" name="Content Placeholder 2"/>
          <p:cNvSpPr txBox="1">
            <a:spLocks/>
          </p:cNvSpPr>
          <p:nvPr/>
        </p:nvSpPr>
        <p:spPr>
          <a:xfrm>
            <a:off x="402520" y="1917931"/>
            <a:ext cx="3609041" cy="500489"/>
          </a:xfrm>
          <a:prstGeom prst="rect">
            <a:avLst/>
          </a:prstGeom>
        </p:spPr>
        <p:txBody>
          <a:bodyPr vert="horz" lIns="91440" tIns="45720" rIns="91440" bIns="45720" rtlCol="0">
            <a:normAutofit fontScale="85000" lnSpcReduction="10000"/>
          </a:bodyPr>
          <a:lstStyle/>
          <a:p>
            <a:pPr>
              <a:spcBef>
                <a:spcPct val="20000"/>
              </a:spcBef>
              <a:defRPr/>
            </a:pPr>
            <a:r>
              <a:rPr lang="en-US" sz="2000" b="1" i="1" dirty="0">
                <a:solidFill>
                  <a:schemeClr val="bg1">
                    <a:lumMod val="50000"/>
                  </a:schemeClr>
                </a:solidFill>
              </a:rPr>
              <a:t>PBX &gt; Call Features &gt; Dial By Name</a:t>
            </a:r>
          </a:p>
        </p:txBody>
      </p:sp>
      <p:sp>
        <p:nvSpPr>
          <p:cNvPr id="10" name="TextBox 9"/>
          <p:cNvSpPr txBox="1"/>
          <p:nvPr/>
        </p:nvSpPr>
        <p:spPr>
          <a:xfrm>
            <a:off x="0" y="7268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1106948567"/>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8106697" y="2456939"/>
            <a:ext cx="2336800" cy="1082675"/>
          </a:xfrm>
          <a:prstGeom prst="roundRect">
            <a:avLst/>
          </a:prstGeom>
          <a:solidFill>
            <a:srgbClr val="00B8FF">
              <a:alpha val="0"/>
            </a:srgbClr>
          </a:solidFill>
          <a:ln w="9525" cap="flat" cmpd="sng" algn="ctr">
            <a:solidFill>
              <a:schemeClr val="accent6"/>
            </a:solidFill>
            <a:prstDash val="solid"/>
            <a:round/>
            <a:headEnd type="none" w="med" len="med"/>
            <a:tailEnd type="none" w="med" len="med"/>
          </a:ln>
          <a:effectLst/>
          <a:extLst/>
        </p:spPr>
        <p:txBody>
          <a:bodyPr/>
          <a:lstStyle/>
          <a:p>
            <a:pPr eaLnBrk="1">
              <a:lnSpc>
                <a:spcPct val="93000"/>
              </a:lnSpc>
              <a:buClr>
                <a:srgbClr val="000000"/>
              </a:buClr>
              <a:buSzPct val="100000"/>
              <a:buFont typeface="Times New Roman" panose="02020603050405020304" pitchFamily="18" charset="0"/>
              <a:buNone/>
              <a:defRPr/>
            </a:pPr>
            <a:r>
              <a:rPr lang="en-US" sz="1200" dirty="0"/>
              <a:t>Company PBX: UCM6202</a:t>
            </a:r>
          </a:p>
        </p:txBody>
      </p:sp>
      <p:pic>
        <p:nvPicPr>
          <p:cNvPr id="13" name="图片 54" descr="ipcc agent.JPG"/>
          <p:cNvPicPr>
            <a:picLocks noChangeAspect="1" noChangeArrowheads="1"/>
          </p:cNvPicPr>
          <p:nvPr/>
        </p:nvPicPr>
        <p:blipFill>
          <a:blip r:embed="rId2"/>
          <a:srcRect/>
          <a:stretch>
            <a:fillRect/>
          </a:stretch>
        </p:blipFill>
        <p:spPr bwMode="auto">
          <a:xfrm>
            <a:off x="8182898" y="4682613"/>
            <a:ext cx="2638425" cy="1525588"/>
          </a:xfrm>
          <a:prstGeom prst="rect">
            <a:avLst/>
          </a:prstGeom>
          <a:ln>
            <a:noFill/>
          </a:ln>
          <a:effectLst>
            <a:outerShdw blurRad="292100" dist="139700" dir="2700000" algn="tl" rotWithShape="0">
              <a:srgbClr val="333333">
                <a:alpha val="65000"/>
              </a:srgbClr>
            </a:outerShdw>
          </a:effectLst>
        </p:spPr>
      </p:pic>
      <p:pic>
        <p:nvPicPr>
          <p:cNvPr id="1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20998" y="2855402"/>
            <a:ext cx="159861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7686" y="2202939"/>
            <a:ext cx="2289175"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5"/>
          <p:cNvSpPr/>
          <p:nvPr/>
        </p:nvSpPr>
        <p:spPr bwMode="auto">
          <a:xfrm>
            <a:off x="4349085" y="1687001"/>
            <a:ext cx="3071812" cy="785812"/>
          </a:xfrm>
          <a:prstGeom prst="rightArrow">
            <a:avLst/>
          </a:prstGeom>
          <a:solidFill>
            <a:schemeClr val="accent5"/>
          </a:solidFill>
          <a:ln w="9525" cap="flat" cmpd="sng" algn="ctr">
            <a:noFill/>
            <a:prstDash val="solid"/>
            <a:round/>
            <a:headEnd type="none" w="med" len="med"/>
            <a:tailEnd type="none" w="med" len="med"/>
          </a:ln>
          <a:effectLst/>
          <a:extLst/>
        </p:spPr>
        <p:txBody>
          <a:bodyPr/>
          <a:lstStyle/>
          <a:p>
            <a:pPr eaLnBrk="1">
              <a:lnSpc>
                <a:spcPct val="93000"/>
              </a:lnSpc>
              <a:buClr>
                <a:srgbClr val="000000"/>
              </a:buClr>
              <a:buSzPct val="100000"/>
            </a:pPr>
            <a:r>
              <a:rPr lang="en-US" altLang="en-US" sz="1200" dirty="0"/>
              <a:t>1. Client calls into the company number to speak to sales representative “Jane Doe”</a:t>
            </a:r>
          </a:p>
          <a:p>
            <a:pPr eaLnBrk="1">
              <a:lnSpc>
                <a:spcPct val="93000"/>
              </a:lnSpc>
              <a:buClr>
                <a:srgbClr val="000000"/>
              </a:buClr>
              <a:buSzPct val="100000"/>
              <a:buFont typeface="Times New Roman" pitchFamily="18" charset="0"/>
              <a:buNone/>
            </a:pPr>
            <a:endParaRPr lang="en-US" altLang="en-US" sz="1200" dirty="0"/>
          </a:p>
        </p:txBody>
      </p:sp>
      <p:sp>
        <p:nvSpPr>
          <p:cNvPr id="17" name="Left Arrow 16"/>
          <p:cNvSpPr/>
          <p:nvPr/>
        </p:nvSpPr>
        <p:spPr bwMode="auto">
          <a:xfrm>
            <a:off x="4296697" y="2482339"/>
            <a:ext cx="3130550" cy="1057275"/>
          </a:xfrm>
          <a:prstGeom prst="leftArrow">
            <a:avLst/>
          </a:prstGeom>
          <a:solidFill>
            <a:schemeClr val="accent6">
              <a:lumMod val="40000"/>
              <a:lumOff val="60000"/>
            </a:schemeClr>
          </a:solidFill>
          <a:ln w="9525" cap="flat" cmpd="sng" algn="ctr">
            <a:noFill/>
            <a:prstDash val="solid"/>
            <a:round/>
            <a:headEnd type="none" w="med" len="med"/>
            <a:tailEnd type="none" w="med" len="med"/>
          </a:ln>
          <a:effectLst/>
          <a:extLst/>
        </p:spPr>
        <p:txBody>
          <a:bodyPr/>
          <a:lstStyle/>
          <a:p>
            <a:pPr eaLnBrk="1">
              <a:lnSpc>
                <a:spcPct val="93000"/>
              </a:lnSpc>
              <a:buClr>
                <a:srgbClr val="000000"/>
              </a:buClr>
              <a:buSzPct val="100000"/>
            </a:pPr>
            <a:r>
              <a:rPr lang="en-US" altLang="en-US" sz="1200" dirty="0"/>
              <a:t>2. UCM6202 Dial By Name IVR prompt:   </a:t>
            </a:r>
          </a:p>
          <a:p>
            <a:pPr eaLnBrk="1">
              <a:lnSpc>
                <a:spcPct val="93000"/>
              </a:lnSpc>
              <a:buClr>
                <a:srgbClr val="000000"/>
              </a:buClr>
              <a:buSzPct val="100000"/>
            </a:pPr>
            <a:r>
              <a:rPr lang="en-US" altLang="en-US" sz="1200" dirty="0"/>
              <a:t>“Please enter the first 3 digits of the first  name to search the directory”</a:t>
            </a:r>
          </a:p>
          <a:p>
            <a:pPr eaLnBrk="1">
              <a:lnSpc>
                <a:spcPct val="93000"/>
              </a:lnSpc>
              <a:buClr>
                <a:srgbClr val="000000"/>
              </a:buClr>
              <a:buSzPct val="100000"/>
              <a:buFont typeface="Times New Roman" pitchFamily="18" charset="0"/>
              <a:buNone/>
            </a:pPr>
            <a:endParaRPr lang="en-US" altLang="en-US" sz="2800" dirty="0"/>
          </a:p>
        </p:txBody>
      </p:sp>
      <p:sp>
        <p:nvSpPr>
          <p:cNvPr id="18" name="Left Arrow 17"/>
          <p:cNvSpPr/>
          <p:nvPr/>
        </p:nvSpPr>
        <p:spPr bwMode="auto">
          <a:xfrm>
            <a:off x="4326861" y="4279389"/>
            <a:ext cx="3100387" cy="1012825"/>
          </a:xfrm>
          <a:prstGeom prst="leftArrow">
            <a:avLst/>
          </a:prstGeom>
          <a:solidFill>
            <a:schemeClr val="accent6">
              <a:lumMod val="40000"/>
              <a:lumOff val="60000"/>
            </a:schemeClr>
          </a:solidFill>
          <a:ln w="9525" cap="flat" cmpd="sng" algn="ctr">
            <a:noFill/>
            <a:prstDash val="solid"/>
            <a:round/>
            <a:headEnd type="none" w="med" len="med"/>
            <a:tailEnd type="none" w="med" len="med"/>
          </a:ln>
          <a:effectLst/>
          <a:extLst/>
        </p:spPr>
        <p:txBody>
          <a:bodyPr/>
          <a:lstStyle/>
          <a:p>
            <a:pPr eaLnBrk="1">
              <a:lnSpc>
                <a:spcPct val="93000"/>
              </a:lnSpc>
              <a:buClr>
                <a:srgbClr val="000000"/>
              </a:buClr>
              <a:buSzPct val="100000"/>
            </a:pPr>
            <a:r>
              <a:rPr lang="en-US" altLang="en-US" sz="1200" dirty="0"/>
              <a:t>   4. UCM6202 confirms the name to be dialed.</a:t>
            </a:r>
            <a:endParaRPr lang="en-US" altLang="en-US" sz="2800" dirty="0"/>
          </a:p>
        </p:txBody>
      </p:sp>
      <p:sp>
        <p:nvSpPr>
          <p:cNvPr id="19" name="Right Arrow 18"/>
          <p:cNvSpPr/>
          <p:nvPr/>
        </p:nvSpPr>
        <p:spPr bwMode="auto">
          <a:xfrm>
            <a:off x="5592097" y="5125526"/>
            <a:ext cx="3702050" cy="785812"/>
          </a:xfrm>
          <a:prstGeom prst="rightArrow">
            <a:avLst/>
          </a:prstGeom>
          <a:solidFill>
            <a:schemeClr val="accent5"/>
          </a:solidFill>
          <a:ln w="9525" cap="flat" cmpd="sng" algn="ctr">
            <a:noFill/>
            <a:prstDash val="solid"/>
            <a:round/>
            <a:headEnd type="none" w="med" len="med"/>
            <a:tailEnd type="none" w="med" len="med"/>
          </a:ln>
          <a:effectLst/>
          <a:extLst/>
        </p:spPr>
        <p:txBody>
          <a:bodyPr/>
          <a:lstStyle/>
          <a:p>
            <a:pPr eaLnBrk="1">
              <a:lnSpc>
                <a:spcPct val="93000"/>
              </a:lnSpc>
              <a:buClr>
                <a:srgbClr val="000000"/>
              </a:buClr>
              <a:buSzPct val="100000"/>
              <a:defRPr/>
            </a:pPr>
            <a:r>
              <a:rPr lang="en-US" sz="1200" dirty="0"/>
              <a:t>5. Client confirms and is routed to Jane Doe.</a:t>
            </a:r>
          </a:p>
        </p:txBody>
      </p:sp>
      <p:sp>
        <p:nvSpPr>
          <p:cNvPr id="20" name="Cloud 19"/>
          <p:cNvSpPr/>
          <p:nvPr/>
        </p:nvSpPr>
        <p:spPr bwMode="auto">
          <a:xfrm>
            <a:off x="7343111" y="1345689"/>
            <a:ext cx="1754187" cy="974725"/>
          </a:xfrm>
          <a:prstGeom prst="cloud">
            <a:avLst/>
          </a:prstGeom>
          <a:solidFill>
            <a:srgbClr val="6DC0FF"/>
          </a:solidFill>
          <a:ln w="9525" cap="flat" cmpd="sng" algn="ctr">
            <a:noFill/>
            <a:prstDash val="solid"/>
            <a:round/>
            <a:headEnd type="none" w="med" len="med"/>
            <a:tailEnd type="none" w="med" len="med"/>
          </a:ln>
          <a:effectLst/>
          <a:extLst/>
        </p:spPr>
        <p:txBody>
          <a:bodyPr/>
          <a:lstStyle/>
          <a:p>
            <a:pPr eaLnBrk="1">
              <a:lnSpc>
                <a:spcPct val="93000"/>
              </a:lnSpc>
              <a:buClr>
                <a:srgbClr val="000000"/>
              </a:buClr>
              <a:buSzPct val="100000"/>
              <a:buFont typeface="Times New Roman" panose="02020603050405020304" pitchFamily="18" charset="0"/>
              <a:buNone/>
              <a:defRPr/>
            </a:pPr>
            <a:r>
              <a:rPr lang="en-US" b="1" dirty="0">
                <a:solidFill>
                  <a:schemeClr val="bg1"/>
                </a:solidFill>
              </a:rPr>
              <a:t>PSTN Network</a:t>
            </a:r>
          </a:p>
        </p:txBody>
      </p:sp>
      <p:cxnSp>
        <p:nvCxnSpPr>
          <p:cNvPr id="22" name="Straight Arrow Connector 25"/>
          <p:cNvCxnSpPr>
            <a:cxnSpLocks noChangeShapeType="1"/>
          </p:cNvCxnSpPr>
          <p:nvPr/>
        </p:nvCxnSpPr>
        <p:spPr bwMode="auto">
          <a:xfrm>
            <a:off x="8792497" y="1750501"/>
            <a:ext cx="76200" cy="722312"/>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ctangle 27"/>
          <p:cNvSpPr>
            <a:spLocks noChangeArrowheads="1"/>
          </p:cNvSpPr>
          <p:nvPr/>
        </p:nvSpPr>
        <p:spPr bwMode="auto">
          <a:xfrm>
            <a:off x="9097297" y="1939413"/>
            <a:ext cx="990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itchFamily="18" charset="0"/>
              <a:buNone/>
            </a:pPr>
            <a:r>
              <a:rPr lang="en-US" altLang="en-US" sz="1050" dirty="0"/>
              <a:t>PSTN Trunk</a:t>
            </a:r>
          </a:p>
        </p:txBody>
      </p:sp>
      <p:cxnSp>
        <p:nvCxnSpPr>
          <p:cNvPr id="24" name="Straight Arrow Connector 29"/>
          <p:cNvCxnSpPr>
            <a:cxnSpLocks noChangeShapeType="1"/>
            <a:stCxn id="12" idx="2"/>
            <a:endCxn id="13" idx="0"/>
          </p:cNvCxnSpPr>
          <p:nvPr/>
        </p:nvCxnSpPr>
        <p:spPr bwMode="auto">
          <a:xfrm>
            <a:off x="9275098" y="3539613"/>
            <a:ext cx="227013" cy="1143000"/>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Right Arrow 24"/>
          <p:cNvSpPr/>
          <p:nvPr/>
        </p:nvSpPr>
        <p:spPr bwMode="auto">
          <a:xfrm>
            <a:off x="4806285" y="3496751"/>
            <a:ext cx="3071812" cy="804862"/>
          </a:xfrm>
          <a:prstGeom prst="rightArrow">
            <a:avLst/>
          </a:prstGeom>
          <a:solidFill>
            <a:schemeClr val="accent5"/>
          </a:solidFill>
          <a:ln w="9525" cap="flat" cmpd="sng" algn="ctr">
            <a:noFill/>
            <a:prstDash val="solid"/>
            <a:round/>
            <a:headEnd type="none" w="med" len="med"/>
            <a:tailEnd type="none" w="med" len="med"/>
          </a:ln>
          <a:effectLst/>
          <a:extLst/>
        </p:spPr>
        <p:txBody>
          <a:bodyPr/>
          <a:lstStyle/>
          <a:p>
            <a:pPr eaLnBrk="1">
              <a:lnSpc>
                <a:spcPct val="93000"/>
              </a:lnSpc>
              <a:buClr>
                <a:srgbClr val="000000"/>
              </a:buClr>
              <a:buSzPct val="100000"/>
              <a:defRPr/>
            </a:pPr>
            <a:r>
              <a:rPr lang="en-US" sz="1200" dirty="0"/>
              <a:t>3. Client enters 5 (J) 2 (A) 6 (N)</a:t>
            </a:r>
          </a:p>
        </p:txBody>
      </p:sp>
      <p:sp>
        <p:nvSpPr>
          <p:cNvPr id="26" name="Rectangle 33"/>
          <p:cNvSpPr>
            <a:spLocks noChangeArrowheads="1"/>
          </p:cNvSpPr>
          <p:nvPr/>
        </p:nvSpPr>
        <p:spPr bwMode="auto">
          <a:xfrm>
            <a:off x="9478298" y="4225414"/>
            <a:ext cx="15081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p>
            <a:pPr eaLnBrk="1">
              <a:lnSpc>
                <a:spcPct val="93000"/>
              </a:lnSpc>
              <a:buClr>
                <a:srgbClr val="000000"/>
              </a:buClr>
              <a:buSzPct val="100000"/>
              <a:buFont typeface="Times New Roman" pitchFamily="18" charset="0"/>
              <a:buNone/>
            </a:pPr>
            <a:r>
              <a:rPr lang="en-US" altLang="en-US" sz="1050" dirty="0"/>
              <a:t>UCM6202 extensions registered on employees’ phones</a:t>
            </a:r>
          </a:p>
        </p:txBody>
      </p:sp>
      <p:pic>
        <p:nvPicPr>
          <p:cNvPr id="28" name="Picture 5" descr="http://upload.wikimedia.org/wikipedia/commons/c/ce/Office_building_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3697" y="2668077"/>
            <a:ext cx="1651000"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ontent Placeholder 2"/>
          <p:cNvSpPr txBox="1">
            <a:spLocks/>
          </p:cNvSpPr>
          <p:nvPr/>
        </p:nvSpPr>
        <p:spPr>
          <a:xfrm>
            <a:off x="432519" y="1034509"/>
            <a:ext cx="6654081" cy="609601"/>
          </a:xfrm>
          <a:prstGeom prst="rect">
            <a:avLst/>
          </a:prstGeom>
        </p:spPr>
        <p:txBody>
          <a:bodyPr vert="horz" lIns="91440" tIns="45720" rIns="91440" bIns="45720" rtlCol="0">
            <a:noAutofit/>
          </a:bodyPr>
          <a:lstStyle/>
          <a:p>
            <a:pPr>
              <a:lnSpc>
                <a:spcPct val="150000"/>
              </a:lnSpc>
              <a:spcAft>
                <a:spcPct val="0"/>
              </a:spcAft>
            </a:pPr>
            <a:r>
              <a:rPr lang="en-US" altLang="en-US" sz="2800" b="1" dirty="0">
                <a:solidFill>
                  <a:srgbClr val="000099"/>
                </a:solidFill>
              </a:rPr>
              <a:t>Dial By Name: Flow</a:t>
            </a:r>
          </a:p>
        </p:txBody>
      </p:sp>
      <p:sp>
        <p:nvSpPr>
          <p:cNvPr id="21" name="TextBox 20"/>
          <p:cNvSpPr txBox="1"/>
          <p:nvPr/>
        </p:nvSpPr>
        <p:spPr>
          <a:xfrm>
            <a:off x="0" y="714162"/>
            <a:ext cx="12191999" cy="630942"/>
          </a:xfrm>
          <a:prstGeom prst="rect">
            <a:avLst/>
          </a:prstGeom>
          <a:noFill/>
        </p:spPr>
        <p:txBody>
          <a:bodyPr wrap="square" rtlCol="0">
            <a:spAutoFit/>
          </a:bodyPr>
          <a:lstStyle/>
          <a:p>
            <a:pPr algn="r"/>
            <a:r>
              <a:rPr lang="en-US" sz="3500" b="1" dirty="0">
                <a:solidFill>
                  <a:schemeClr val="accent2"/>
                </a:solidFill>
              </a:rPr>
              <a:t>UC Features &amp; Positioning</a:t>
            </a:r>
          </a:p>
        </p:txBody>
      </p:sp>
    </p:spTree>
    <p:extLst>
      <p:ext uri="{BB962C8B-B14F-4D97-AF65-F5344CB8AC3E}">
        <p14:creationId xmlns:p14="http://schemas.microsoft.com/office/powerpoint/2010/main" val="3761495596"/>
      </p:ext>
    </p:extLst>
  </p:cSld>
  <p:clrMapOvr>
    <a:masterClrMapping/>
  </p:clrMapOvr>
  <mc:AlternateContent xmlns:mc="http://schemas.openxmlformats.org/markup-compatibility/2006" xmlns:p14="http://schemas.microsoft.com/office/powerpoint/2010/main">
    <mc:Choice Requires="p14">
      <p:transition spd="slow" p14:dur="2000" advTm="10816"/>
    </mc:Choice>
    <mc:Fallback xmlns="">
      <p:transition spd="slow" advTm="10816"/>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otx" id="{E3BE5F27-3FE9-487E-B680-5A71A37EFDAA}" vid="{72B10B30-49B6-44D1-B97E-B18677A87B29}"/>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otx" id="{E3BE5F27-3FE9-487E-B680-5A71A37EFDAA}" vid="{AB53D683-673C-42FA-B686-B6D6D247BA4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potx" id="{E3BE5F27-3FE9-487E-B680-5A71A37EFDAA}" vid="{99284B58-51E1-4F91-ADA9-7D8B16AE494C}"/>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2311</TotalTime>
  <Words>8914</Words>
  <Application>Microsoft Office PowerPoint</Application>
  <PresentationFormat>Widescreen</PresentationFormat>
  <Paragraphs>1370</Paragraphs>
  <Slides>142</Slides>
  <Notes>37</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142</vt:i4>
      </vt:variant>
    </vt:vector>
  </HeadingPairs>
  <TitlesOfParts>
    <vt:vector size="161" baseType="lpstr">
      <vt:lpstr>Microsoft YaHei</vt:lpstr>
      <vt:lpstr>MingLiU-ExtB</vt:lpstr>
      <vt:lpstr>SimSun</vt:lpstr>
      <vt:lpstr>Arial</vt:lpstr>
      <vt:lpstr>ArialMT</vt:lpstr>
      <vt:lpstr>Calibri</vt:lpstr>
      <vt:lpstr>Calibri Light</vt:lpstr>
      <vt:lpstr>等线</vt:lpstr>
      <vt:lpstr>Forte</vt:lpstr>
      <vt:lpstr>Open Sans</vt:lpstr>
      <vt:lpstr>Open Sans Light</vt:lpstr>
      <vt:lpstr>Symbol</vt:lpstr>
      <vt:lpstr>Times New Roman</vt:lpstr>
      <vt:lpstr>Wingdings</vt:lpstr>
      <vt:lpstr>Office Theme</vt:lpstr>
      <vt:lpstr>1_Custom Design</vt:lpstr>
      <vt:lpstr>Custom Design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Soydan Guven Sahin</dc:creator>
  <cp:lastModifiedBy>Soydan Guven Sahin [Bircom]</cp:lastModifiedBy>
  <cp:revision>316</cp:revision>
  <dcterms:created xsi:type="dcterms:W3CDTF">2017-02-15T08:38:30Z</dcterms:created>
  <dcterms:modified xsi:type="dcterms:W3CDTF">2017-04-19T21:10:31Z</dcterms:modified>
</cp:coreProperties>
</file>