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7"/>
  </p:notesMasterIdLst>
  <p:sldIdLst>
    <p:sldId id="256" r:id="rId2"/>
    <p:sldId id="321" r:id="rId3"/>
    <p:sldId id="365" r:id="rId4"/>
    <p:sldId id="366" r:id="rId5"/>
    <p:sldId id="347" r:id="rId6"/>
    <p:sldId id="324" r:id="rId7"/>
    <p:sldId id="348" r:id="rId8"/>
    <p:sldId id="367" r:id="rId9"/>
    <p:sldId id="368" r:id="rId10"/>
    <p:sldId id="369" r:id="rId11"/>
    <p:sldId id="370" r:id="rId12"/>
    <p:sldId id="371" r:id="rId13"/>
    <p:sldId id="372" r:id="rId14"/>
    <p:sldId id="373" r:id="rId15"/>
    <p:sldId id="374" r:id="rId16"/>
    <p:sldId id="375" r:id="rId17"/>
    <p:sldId id="376" r:id="rId18"/>
    <p:sldId id="378" r:id="rId19"/>
    <p:sldId id="377"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 id="391" r:id="rId33"/>
    <p:sldId id="392" r:id="rId34"/>
    <p:sldId id="393" r:id="rId35"/>
    <p:sldId id="394" r:id="rId36"/>
    <p:sldId id="395" r:id="rId37"/>
    <p:sldId id="396" r:id="rId38"/>
    <p:sldId id="397" r:id="rId39"/>
    <p:sldId id="398" r:id="rId40"/>
    <p:sldId id="399" r:id="rId41"/>
    <p:sldId id="400" r:id="rId42"/>
    <p:sldId id="401" r:id="rId43"/>
    <p:sldId id="402" r:id="rId44"/>
    <p:sldId id="403" r:id="rId45"/>
    <p:sldId id="404" r:id="rId46"/>
    <p:sldId id="405" r:id="rId47"/>
    <p:sldId id="406" r:id="rId48"/>
    <p:sldId id="407" r:id="rId49"/>
    <p:sldId id="408" r:id="rId50"/>
    <p:sldId id="409" r:id="rId51"/>
    <p:sldId id="410" r:id="rId52"/>
    <p:sldId id="411" r:id="rId53"/>
    <p:sldId id="412" r:id="rId54"/>
    <p:sldId id="413" r:id="rId55"/>
    <p:sldId id="414" r:id="rId56"/>
    <p:sldId id="415" r:id="rId57"/>
    <p:sldId id="417" r:id="rId58"/>
    <p:sldId id="418" r:id="rId59"/>
    <p:sldId id="420" r:id="rId60"/>
    <p:sldId id="419" r:id="rId61"/>
    <p:sldId id="422" r:id="rId62"/>
    <p:sldId id="423" r:id="rId63"/>
    <p:sldId id="424" r:id="rId64"/>
    <p:sldId id="425" r:id="rId65"/>
    <p:sldId id="426" r:id="rId66"/>
    <p:sldId id="427" r:id="rId67"/>
    <p:sldId id="428" r:id="rId68"/>
    <p:sldId id="429" r:id="rId69"/>
    <p:sldId id="430" r:id="rId70"/>
    <p:sldId id="431" r:id="rId71"/>
    <p:sldId id="432" r:id="rId72"/>
    <p:sldId id="433" r:id="rId73"/>
    <p:sldId id="434" r:id="rId74"/>
    <p:sldId id="335" r:id="rId75"/>
    <p:sldId id="334" r:id="rId76"/>
    <p:sldId id="336" r:id="rId77"/>
    <p:sldId id="360" r:id="rId78"/>
    <p:sldId id="435" r:id="rId79"/>
    <p:sldId id="436" r:id="rId80"/>
    <p:sldId id="437" r:id="rId81"/>
    <p:sldId id="438" r:id="rId82"/>
    <p:sldId id="439" r:id="rId83"/>
    <p:sldId id="440" r:id="rId84"/>
    <p:sldId id="441" r:id="rId85"/>
    <p:sldId id="442" r:id="rId8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0" d="100"/>
          <a:sy n="70" d="100"/>
        </p:scale>
        <p:origin x="76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82BC74-EF56-FF4A-B10F-E49F55D4423A}" type="datetimeFigureOut">
              <a:rPr lang="en-US" smtClean="0"/>
              <a:pPr/>
              <a:t>11/10/2014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696CC0-0AE8-574E-AB44-D0AC8F9707E8}" type="slidenum">
              <a:rPr lang="en-US" smtClean="0"/>
              <a:pPr/>
              <a:t>‹#›</a:t>
            </a:fld>
            <a:endParaRPr lang="en-US"/>
          </a:p>
        </p:txBody>
      </p:sp>
    </p:spTree>
    <p:extLst>
      <p:ext uri="{BB962C8B-B14F-4D97-AF65-F5344CB8AC3E}">
        <p14:creationId xmlns:p14="http://schemas.microsoft.com/office/powerpoint/2010/main" val="14394238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696CC0-0AE8-574E-AB44-D0AC8F9707E8}" type="slidenum">
              <a:rPr lang="en-US" smtClean="0"/>
              <a:pPr/>
              <a:t>1</a:t>
            </a:fld>
            <a:endParaRPr lang="en-US" dirty="0"/>
          </a:p>
        </p:txBody>
      </p:sp>
    </p:spTree>
    <p:extLst>
      <p:ext uri="{BB962C8B-B14F-4D97-AF65-F5344CB8AC3E}">
        <p14:creationId xmlns:p14="http://schemas.microsoft.com/office/powerpoint/2010/main" val="988850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tr-TR"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tr-TR"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fld id="{184A2AC2-3487-0B48-8CAB-499ECB40A478}" type="datetimeFigureOut">
              <a:rPr lang="en-US" smtClean="0"/>
              <a:pPr/>
              <a:t>11/10/2014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18A6EE-CD81-5442-8CD2-61B0FC542A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4" name="Date Placeholder 3"/>
          <p:cNvSpPr>
            <a:spLocks noGrp="1"/>
          </p:cNvSpPr>
          <p:nvPr>
            <p:ph type="dt" sz="half" idx="10"/>
          </p:nvPr>
        </p:nvSpPr>
        <p:spPr/>
        <p:txBody>
          <a:bodyPr/>
          <a:lstStyle>
            <a:lvl1pPr>
              <a:defRPr/>
            </a:lvl1pPr>
          </a:lstStyle>
          <a:p>
            <a:fld id="{184A2AC2-3487-0B48-8CAB-499ECB40A478}" type="datetimeFigureOut">
              <a:rPr lang="en-US" smtClean="0"/>
              <a:pPr/>
              <a:t>11/10/2014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18A6EE-CD81-5442-8CD2-61B0FC542A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tr-TR" smtClean="0"/>
              <a:t>Click to edit Master title style</a:t>
            </a:r>
            <a:endParaRPr lang="tr-T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4" name="Date Placeholder 3"/>
          <p:cNvSpPr>
            <a:spLocks noGrp="1"/>
          </p:cNvSpPr>
          <p:nvPr>
            <p:ph type="dt" sz="half" idx="10"/>
          </p:nvPr>
        </p:nvSpPr>
        <p:spPr/>
        <p:txBody>
          <a:bodyPr/>
          <a:lstStyle>
            <a:lvl1pPr>
              <a:defRPr/>
            </a:lvl1pPr>
          </a:lstStyle>
          <a:p>
            <a:fld id="{184A2AC2-3487-0B48-8CAB-499ECB40A478}" type="datetimeFigureOut">
              <a:rPr lang="en-US" smtClean="0"/>
              <a:pPr/>
              <a:t>11/10/2014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18A6EE-CD81-5442-8CD2-61B0FC542A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tr-TR"/>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4" name="Date Placeholder 3"/>
          <p:cNvSpPr>
            <a:spLocks noGrp="1"/>
          </p:cNvSpPr>
          <p:nvPr>
            <p:ph type="dt" sz="half" idx="10"/>
          </p:nvPr>
        </p:nvSpPr>
        <p:spPr/>
        <p:txBody>
          <a:bodyPr/>
          <a:lstStyle>
            <a:lvl1pPr>
              <a:defRPr/>
            </a:lvl1pPr>
          </a:lstStyle>
          <a:p>
            <a:fld id="{184A2AC2-3487-0B48-8CAB-499ECB40A478}" type="datetimeFigureOut">
              <a:rPr lang="en-US" smtClean="0"/>
              <a:pPr/>
              <a:t>11/10/2014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18A6EE-CD81-5442-8CD2-61B0FC542A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tr-TR" smtClean="0"/>
              <a:t>Click to edit Master title style</a:t>
            </a:r>
            <a:endParaRPr lang="tr-T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lvl1pPr>
              <a:defRPr/>
            </a:lvl1pPr>
          </a:lstStyle>
          <a:p>
            <a:fld id="{184A2AC2-3487-0B48-8CAB-499ECB40A478}" type="datetimeFigureOut">
              <a:rPr lang="en-US" smtClean="0"/>
              <a:pPr/>
              <a:t>11/10/2014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18A6EE-CD81-5442-8CD2-61B0FC542A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tr-T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5" name="Date Placeholder 4"/>
          <p:cNvSpPr>
            <a:spLocks noGrp="1"/>
          </p:cNvSpPr>
          <p:nvPr>
            <p:ph type="dt" sz="half" idx="10"/>
          </p:nvPr>
        </p:nvSpPr>
        <p:spPr/>
        <p:txBody>
          <a:bodyPr/>
          <a:lstStyle>
            <a:lvl1pPr>
              <a:defRPr/>
            </a:lvl1pPr>
          </a:lstStyle>
          <a:p>
            <a:fld id="{184A2AC2-3487-0B48-8CAB-499ECB40A478}" type="datetimeFigureOut">
              <a:rPr lang="en-US" smtClean="0"/>
              <a:pPr/>
              <a:t>11/10/2014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18A6EE-CD81-5442-8CD2-61B0FC542A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7" name="Date Placeholder 6"/>
          <p:cNvSpPr>
            <a:spLocks noGrp="1"/>
          </p:cNvSpPr>
          <p:nvPr>
            <p:ph type="dt" sz="half" idx="10"/>
          </p:nvPr>
        </p:nvSpPr>
        <p:spPr/>
        <p:txBody>
          <a:bodyPr/>
          <a:lstStyle>
            <a:lvl1pPr>
              <a:defRPr/>
            </a:lvl1pPr>
          </a:lstStyle>
          <a:p>
            <a:fld id="{184A2AC2-3487-0B48-8CAB-499ECB40A478}" type="datetimeFigureOut">
              <a:rPr lang="en-US" smtClean="0"/>
              <a:pPr/>
              <a:t>11/10/2014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918A6EE-CD81-5442-8CD2-61B0FC542A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tr-TR"/>
          </a:p>
        </p:txBody>
      </p:sp>
      <p:sp>
        <p:nvSpPr>
          <p:cNvPr id="3" name="Date Placeholder 2"/>
          <p:cNvSpPr>
            <a:spLocks noGrp="1"/>
          </p:cNvSpPr>
          <p:nvPr>
            <p:ph type="dt" sz="half" idx="10"/>
          </p:nvPr>
        </p:nvSpPr>
        <p:spPr/>
        <p:txBody>
          <a:bodyPr/>
          <a:lstStyle>
            <a:lvl1pPr>
              <a:defRPr/>
            </a:lvl1pPr>
          </a:lstStyle>
          <a:p>
            <a:fld id="{184A2AC2-3487-0B48-8CAB-499ECB40A478}" type="datetimeFigureOut">
              <a:rPr lang="en-US" smtClean="0"/>
              <a:pPr/>
              <a:t>11/10/2014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918A6EE-CD81-5442-8CD2-61B0FC542A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84A2AC2-3487-0B48-8CAB-499ECB40A478}" type="datetimeFigureOut">
              <a:rPr lang="en-US" smtClean="0"/>
              <a:pPr/>
              <a:t>11/10/2014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918A6EE-CD81-5442-8CD2-61B0FC542A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tr-TR" smtClean="0"/>
              <a:t>Click to edit Master title style</a:t>
            </a:r>
            <a:endParaRPr lang="tr-T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lvl1pPr>
              <a:defRPr/>
            </a:lvl1pPr>
          </a:lstStyle>
          <a:p>
            <a:fld id="{184A2AC2-3487-0B48-8CAB-499ECB40A478}" type="datetimeFigureOut">
              <a:rPr lang="en-US" smtClean="0"/>
              <a:pPr/>
              <a:t>11/10/2014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18A6EE-CD81-5442-8CD2-61B0FC542A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r>
              <a:rPr lang="tr-TR"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lvl1pPr>
              <a:defRPr/>
            </a:lvl1pPr>
          </a:lstStyle>
          <a:p>
            <a:fld id="{184A2AC2-3487-0B48-8CAB-499ECB40A478}" type="datetimeFigureOut">
              <a:rPr lang="en-US" smtClean="0"/>
              <a:pPr/>
              <a:t>11/10/2014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18A6EE-CD81-5442-8CD2-61B0FC542A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647" y="274588"/>
            <a:ext cx="8228707" cy="1143000"/>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lvl="0"/>
            <a:r>
              <a:rPr lang="tr-TR" smtClean="0"/>
              <a:t>Click to edit Master title style</a:t>
            </a:r>
          </a:p>
        </p:txBody>
      </p:sp>
      <p:sp>
        <p:nvSpPr>
          <p:cNvPr id="1027" name="Text Placeholder 2"/>
          <p:cNvSpPr>
            <a:spLocks noGrp="1"/>
          </p:cNvSpPr>
          <p:nvPr>
            <p:ph type="body" idx="1"/>
          </p:nvPr>
        </p:nvSpPr>
        <p:spPr bwMode="auto">
          <a:xfrm>
            <a:off x="457647" y="1600647"/>
            <a:ext cx="8228707" cy="4525119"/>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4" name="Date Placeholder 3"/>
          <p:cNvSpPr>
            <a:spLocks noGrp="1"/>
          </p:cNvSpPr>
          <p:nvPr>
            <p:ph type="dt" sz="half" idx="2"/>
          </p:nvPr>
        </p:nvSpPr>
        <p:spPr>
          <a:xfrm>
            <a:off x="457647" y="6356821"/>
            <a:ext cx="2133079" cy="365001"/>
          </a:xfrm>
          <a:prstGeom prst="rect">
            <a:avLst/>
          </a:prstGeom>
        </p:spPr>
        <p:txBody>
          <a:bodyPr vert="horz" lIns="91435" tIns="45718" rIns="91435" bIns="45718" rtlCol="0" anchor="ctr"/>
          <a:lstStyle>
            <a:lvl1pPr algn="l">
              <a:defRPr sz="1200">
                <a:solidFill>
                  <a:schemeClr val="tx1">
                    <a:tint val="75000"/>
                  </a:schemeClr>
                </a:solidFill>
                <a:ea typeface="+mn-ea"/>
                <a:cs typeface="Arial" pitchFamily="34" charset="0"/>
              </a:defRPr>
            </a:lvl1pPr>
          </a:lstStyle>
          <a:p>
            <a:fld id="{184A2AC2-3487-0B48-8CAB-499ECB40A478}" type="datetimeFigureOut">
              <a:rPr lang="en-US" smtClean="0"/>
              <a:pPr/>
              <a:t>11/10/2014</a:t>
            </a:fld>
            <a:endParaRPr lang="en-US"/>
          </a:p>
        </p:txBody>
      </p:sp>
      <p:sp>
        <p:nvSpPr>
          <p:cNvPr id="5" name="Footer Placeholder 4"/>
          <p:cNvSpPr>
            <a:spLocks noGrp="1"/>
          </p:cNvSpPr>
          <p:nvPr>
            <p:ph type="ftr" sz="quarter" idx="3"/>
          </p:nvPr>
        </p:nvSpPr>
        <p:spPr>
          <a:xfrm>
            <a:off x="3124275" y="6356821"/>
            <a:ext cx="2895451" cy="365001"/>
          </a:xfrm>
          <a:prstGeom prst="rect">
            <a:avLst/>
          </a:prstGeom>
        </p:spPr>
        <p:txBody>
          <a:bodyPr vert="horz" lIns="91435" tIns="45718" rIns="91435" bIns="45718" rtlCol="0" anchor="ctr"/>
          <a:lstStyle>
            <a:lvl1pPr algn="ctr">
              <a:defRPr sz="1200">
                <a:solidFill>
                  <a:schemeClr val="tx1">
                    <a:tint val="75000"/>
                  </a:schemeClr>
                </a:solidFill>
                <a:ea typeface="+mn-ea"/>
                <a:cs typeface="Arial" pitchFamily="34" charset="0"/>
              </a:defRPr>
            </a:lvl1pPr>
          </a:lstStyle>
          <a:p>
            <a:endParaRPr lang="en-US"/>
          </a:p>
        </p:txBody>
      </p:sp>
      <p:sp>
        <p:nvSpPr>
          <p:cNvPr id="6" name="Slide Number Placeholder 5"/>
          <p:cNvSpPr>
            <a:spLocks noGrp="1"/>
          </p:cNvSpPr>
          <p:nvPr>
            <p:ph type="sldNum" sz="quarter" idx="4"/>
          </p:nvPr>
        </p:nvSpPr>
        <p:spPr>
          <a:xfrm>
            <a:off x="6553275" y="6356821"/>
            <a:ext cx="2133079" cy="365001"/>
          </a:xfrm>
          <a:prstGeom prst="rect">
            <a:avLst/>
          </a:prstGeom>
        </p:spPr>
        <p:txBody>
          <a:bodyPr vert="horz" lIns="91435" tIns="45718" rIns="91435" bIns="45718" rtlCol="0" anchor="ctr"/>
          <a:lstStyle>
            <a:lvl1pPr algn="r">
              <a:defRPr sz="1200">
                <a:solidFill>
                  <a:schemeClr val="tx1">
                    <a:tint val="75000"/>
                  </a:schemeClr>
                </a:solidFill>
                <a:ea typeface="+mn-ea"/>
                <a:cs typeface="Arial" pitchFamily="34" charset="0"/>
              </a:defRPr>
            </a:lvl1pPr>
          </a:lstStyle>
          <a:p>
            <a:fld id="{7918A6EE-CD81-5442-8CD2-61B0FC542A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145" rtl="0" eaLnBrk="1" fontAlgn="base" hangingPunct="1">
        <a:spcBef>
          <a:spcPct val="0"/>
        </a:spcBef>
        <a:spcAft>
          <a:spcPct val="0"/>
        </a:spcAft>
        <a:defRPr sz="4400" kern="1200">
          <a:solidFill>
            <a:schemeClr val="tx1"/>
          </a:solidFill>
          <a:latin typeface="+mj-lt"/>
          <a:ea typeface="+mj-ea"/>
          <a:cs typeface="맑은 고딕"/>
        </a:defRPr>
      </a:lvl1pPr>
      <a:lvl2pPr algn="ctr" defTabSz="914145" rtl="0" eaLnBrk="1" fontAlgn="base" hangingPunct="1">
        <a:spcBef>
          <a:spcPct val="0"/>
        </a:spcBef>
        <a:spcAft>
          <a:spcPct val="0"/>
        </a:spcAft>
        <a:defRPr sz="4400">
          <a:solidFill>
            <a:schemeClr val="tx1"/>
          </a:solidFill>
          <a:latin typeface="Calibri" pitchFamily="34" charset="0"/>
          <a:ea typeface="맑은 고딕"/>
          <a:cs typeface="맑은 고딕"/>
        </a:defRPr>
      </a:lvl2pPr>
      <a:lvl3pPr algn="ctr" defTabSz="914145" rtl="0" eaLnBrk="1" fontAlgn="base" hangingPunct="1">
        <a:spcBef>
          <a:spcPct val="0"/>
        </a:spcBef>
        <a:spcAft>
          <a:spcPct val="0"/>
        </a:spcAft>
        <a:defRPr sz="4400">
          <a:solidFill>
            <a:schemeClr val="tx1"/>
          </a:solidFill>
          <a:latin typeface="Calibri" pitchFamily="34" charset="0"/>
          <a:ea typeface="맑은 고딕"/>
          <a:cs typeface="맑은 고딕"/>
        </a:defRPr>
      </a:lvl3pPr>
      <a:lvl4pPr algn="ctr" defTabSz="914145" rtl="0" eaLnBrk="1" fontAlgn="base" hangingPunct="1">
        <a:spcBef>
          <a:spcPct val="0"/>
        </a:spcBef>
        <a:spcAft>
          <a:spcPct val="0"/>
        </a:spcAft>
        <a:defRPr sz="4400">
          <a:solidFill>
            <a:schemeClr val="tx1"/>
          </a:solidFill>
          <a:latin typeface="Calibri" pitchFamily="34" charset="0"/>
          <a:ea typeface="맑은 고딕"/>
          <a:cs typeface="맑은 고딕"/>
        </a:defRPr>
      </a:lvl4pPr>
      <a:lvl5pPr algn="ctr" defTabSz="914145" rtl="0" eaLnBrk="1" fontAlgn="base" hangingPunct="1">
        <a:spcBef>
          <a:spcPct val="0"/>
        </a:spcBef>
        <a:spcAft>
          <a:spcPct val="0"/>
        </a:spcAft>
        <a:defRPr sz="4400">
          <a:solidFill>
            <a:schemeClr val="tx1"/>
          </a:solidFill>
          <a:latin typeface="Calibri" pitchFamily="34" charset="0"/>
          <a:ea typeface="맑은 고딕"/>
          <a:cs typeface="맑은 고딕"/>
        </a:defRPr>
      </a:lvl5pPr>
      <a:lvl6pPr marL="321457" algn="ctr" defTabSz="914145" rtl="0" eaLnBrk="1" fontAlgn="base" hangingPunct="1">
        <a:spcBef>
          <a:spcPct val="0"/>
        </a:spcBef>
        <a:spcAft>
          <a:spcPct val="0"/>
        </a:spcAft>
        <a:defRPr sz="4400">
          <a:solidFill>
            <a:schemeClr val="tx1"/>
          </a:solidFill>
          <a:latin typeface="Calibri" pitchFamily="34" charset="0"/>
          <a:ea typeface="맑은 고딕"/>
          <a:cs typeface="맑은 고딕"/>
        </a:defRPr>
      </a:lvl6pPr>
      <a:lvl7pPr marL="642915" algn="ctr" defTabSz="914145" rtl="0" eaLnBrk="1" fontAlgn="base" hangingPunct="1">
        <a:spcBef>
          <a:spcPct val="0"/>
        </a:spcBef>
        <a:spcAft>
          <a:spcPct val="0"/>
        </a:spcAft>
        <a:defRPr sz="4400">
          <a:solidFill>
            <a:schemeClr val="tx1"/>
          </a:solidFill>
          <a:latin typeface="Calibri" pitchFamily="34" charset="0"/>
          <a:ea typeface="맑은 고딕"/>
          <a:cs typeface="맑은 고딕"/>
        </a:defRPr>
      </a:lvl7pPr>
      <a:lvl8pPr marL="964372" algn="ctr" defTabSz="914145" rtl="0" eaLnBrk="1" fontAlgn="base" hangingPunct="1">
        <a:spcBef>
          <a:spcPct val="0"/>
        </a:spcBef>
        <a:spcAft>
          <a:spcPct val="0"/>
        </a:spcAft>
        <a:defRPr sz="4400">
          <a:solidFill>
            <a:schemeClr val="tx1"/>
          </a:solidFill>
          <a:latin typeface="Calibri" pitchFamily="34" charset="0"/>
          <a:ea typeface="맑은 고딕"/>
          <a:cs typeface="맑은 고딕"/>
        </a:defRPr>
      </a:lvl8pPr>
      <a:lvl9pPr marL="1285829" algn="ctr" defTabSz="914145" rtl="0" eaLnBrk="1" fontAlgn="base" hangingPunct="1">
        <a:spcBef>
          <a:spcPct val="0"/>
        </a:spcBef>
        <a:spcAft>
          <a:spcPct val="0"/>
        </a:spcAft>
        <a:defRPr sz="4400">
          <a:solidFill>
            <a:schemeClr val="tx1"/>
          </a:solidFill>
          <a:latin typeface="Calibri" pitchFamily="34" charset="0"/>
          <a:ea typeface="맑은 고딕"/>
          <a:cs typeface="맑은 고딕"/>
        </a:defRPr>
      </a:lvl9pPr>
    </p:titleStyle>
    <p:bodyStyle>
      <a:lvl1pPr marL="342665" indent="-342665" algn="l" defTabSz="914145" rtl="0" eaLnBrk="1" fontAlgn="base" hangingPunct="1">
        <a:spcBef>
          <a:spcPct val="20000"/>
        </a:spcBef>
        <a:spcAft>
          <a:spcPct val="0"/>
        </a:spcAft>
        <a:buFont typeface="Arial" pitchFamily="34" charset="0"/>
        <a:buChar char="•"/>
        <a:defRPr sz="3200" kern="1200">
          <a:solidFill>
            <a:schemeClr val="tx1"/>
          </a:solidFill>
          <a:latin typeface="+mn-lt"/>
          <a:ea typeface="+mn-ea"/>
          <a:cs typeface="맑은 고딕"/>
        </a:defRPr>
      </a:lvl1pPr>
      <a:lvl2pPr marL="742254" indent="-284624" algn="l" defTabSz="914145" rtl="0" eaLnBrk="1" fontAlgn="base" hangingPunct="1">
        <a:spcBef>
          <a:spcPct val="20000"/>
        </a:spcBef>
        <a:spcAft>
          <a:spcPct val="0"/>
        </a:spcAft>
        <a:buFont typeface="Arial" pitchFamily="34" charset="0"/>
        <a:buChar char="–"/>
        <a:defRPr sz="2800" kern="1200">
          <a:solidFill>
            <a:schemeClr val="tx1"/>
          </a:solidFill>
          <a:latin typeface="+mn-lt"/>
          <a:ea typeface="+mn-ea"/>
          <a:cs typeface="맑은 고딕"/>
        </a:defRPr>
      </a:lvl2pPr>
      <a:lvl3pPr marL="1141844" indent="-227699" algn="l" defTabSz="914145" rtl="0" eaLnBrk="1" fontAlgn="base" hangingPunct="1">
        <a:spcBef>
          <a:spcPct val="20000"/>
        </a:spcBef>
        <a:spcAft>
          <a:spcPct val="0"/>
        </a:spcAft>
        <a:buFont typeface="Arial" pitchFamily="34" charset="0"/>
        <a:buChar char="•"/>
        <a:defRPr sz="2400" kern="1200">
          <a:solidFill>
            <a:schemeClr val="tx1"/>
          </a:solidFill>
          <a:latin typeface="+mn-lt"/>
          <a:ea typeface="+mn-ea"/>
          <a:cs typeface="맑은 고딕"/>
        </a:defRPr>
      </a:lvl3pPr>
      <a:lvl4pPr marL="1599474" indent="-227699" algn="l" defTabSz="914145" rtl="0" eaLnBrk="1" fontAlgn="base" hangingPunct="1">
        <a:spcBef>
          <a:spcPct val="20000"/>
        </a:spcBef>
        <a:spcAft>
          <a:spcPct val="0"/>
        </a:spcAft>
        <a:buFont typeface="Arial" pitchFamily="34" charset="0"/>
        <a:buChar char="–"/>
        <a:defRPr sz="2000" kern="1200">
          <a:solidFill>
            <a:schemeClr val="tx1"/>
          </a:solidFill>
          <a:latin typeface="+mn-lt"/>
          <a:ea typeface="+mn-ea"/>
          <a:cs typeface="맑은 고딕"/>
        </a:defRPr>
      </a:lvl4pPr>
      <a:lvl5pPr marL="2057104" indent="-227699" algn="l" defTabSz="914145" rtl="0" eaLnBrk="1" fontAlgn="base" hangingPunct="1">
        <a:spcBef>
          <a:spcPct val="20000"/>
        </a:spcBef>
        <a:spcAft>
          <a:spcPct val="0"/>
        </a:spcAft>
        <a:buFont typeface="Arial" pitchFamily="34" charset="0"/>
        <a:buChar char="»"/>
        <a:defRPr sz="2000" kern="1200">
          <a:solidFill>
            <a:schemeClr val="tx1"/>
          </a:solidFill>
          <a:latin typeface="+mn-lt"/>
          <a:ea typeface="+mn-ea"/>
          <a:cs typeface="맑은 고딕"/>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ircom.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facebook.com/bir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ftp.bircom.com/2N_Ailesi/2n_Netstar/gwave570.exe" TargetMode="External"/><Relationship Id="rId2" Type="http://schemas.openxmlformats.org/officeDocument/2006/relationships/hyperlink" Target="http://ftp.bircom.com/2N_Ailesi/2n_Netsta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2n.cz/en/products/pbx/netstar/downloads/#product-content" TargetMode="External"/><Relationship Id="rId2" Type="http://schemas.openxmlformats.org/officeDocument/2006/relationships/hyperlink" Target="http://www.bircom.com/ftp" TargetMode="External"/><Relationship Id="rId1" Type="http://schemas.openxmlformats.org/officeDocument/2006/relationships/slideLayout" Target="../slideLayouts/slideLayout2.xml"/><Relationship Id="rId4" Type="http://schemas.openxmlformats.org/officeDocument/2006/relationships/hyperlink" Target="https://faq.2n.cz/"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9173" y="1628800"/>
            <a:ext cx="7772400" cy="1470025"/>
          </a:xfrm>
        </p:spPr>
        <p:txBody>
          <a:bodyPr/>
          <a:lstStyle/>
          <a:p>
            <a:r>
              <a:rPr lang="tr-TR" b="1" dirty="0" smtClean="0"/>
              <a:t>2N </a:t>
            </a:r>
            <a:r>
              <a:rPr lang="tr-TR" b="1" dirty="0" err="1" smtClean="0"/>
              <a:t>NetStar</a:t>
            </a:r>
            <a:r>
              <a:rPr lang="tr-TR" b="1" dirty="0" smtClean="0"/>
              <a:t> GSM GW &amp; IP PBX</a:t>
            </a:r>
            <a:endParaRPr lang="en-US" b="1" dirty="0"/>
          </a:p>
        </p:txBody>
      </p:sp>
      <p:sp>
        <p:nvSpPr>
          <p:cNvPr id="3" name="TextBox 2"/>
          <p:cNvSpPr txBox="1"/>
          <p:nvPr/>
        </p:nvSpPr>
        <p:spPr>
          <a:xfrm>
            <a:off x="1570162" y="3708225"/>
            <a:ext cx="5990422" cy="1200329"/>
          </a:xfrm>
          <a:prstGeom prst="rect">
            <a:avLst/>
          </a:prstGeom>
          <a:noFill/>
        </p:spPr>
        <p:txBody>
          <a:bodyPr wrap="none" rtlCol="0">
            <a:spAutoFit/>
          </a:bodyPr>
          <a:lstStyle/>
          <a:p>
            <a:r>
              <a:rPr lang="tr-TR" dirty="0" smtClean="0"/>
              <a:t>   Tel</a:t>
            </a:r>
            <a:r>
              <a:rPr lang="tr-TR" dirty="0"/>
              <a:t>   :  +90-212-3199700     Faks  : +</a:t>
            </a:r>
            <a:r>
              <a:rPr lang="tr-TR" dirty="0" smtClean="0"/>
              <a:t>90-212-2847680</a:t>
            </a:r>
            <a:endParaRPr lang="tr-TR" dirty="0"/>
          </a:p>
          <a:p>
            <a:r>
              <a:rPr lang="tr-TR" dirty="0"/>
              <a:t>   Web    :  </a:t>
            </a:r>
            <a:r>
              <a:rPr lang="tr-TR" u="sng" dirty="0">
                <a:hlinkClick r:id="rId3"/>
              </a:rPr>
              <a:t>www.bircom.com</a:t>
            </a:r>
            <a:r>
              <a:rPr lang="tr-TR" dirty="0"/>
              <a:t>       </a:t>
            </a:r>
            <a:r>
              <a:rPr lang="tr-TR" u="sng" dirty="0">
                <a:hlinkClick r:id="rId4"/>
              </a:rPr>
              <a:t>www.facebook.com/bircom</a:t>
            </a:r>
            <a:endParaRPr lang="tr-TR" dirty="0"/>
          </a:p>
          <a:p>
            <a:r>
              <a:rPr lang="tr-TR" dirty="0"/>
              <a:t>   Adres  :  Eski Büyükdere Cad. No:61 Kat:3, 4. Levent/İstanbul</a:t>
            </a:r>
          </a:p>
          <a:p>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2. Donanım </a:t>
            </a:r>
            <a:r>
              <a:rPr lang="tr-TR" sz="3200" dirty="0"/>
              <a:t>/ Ana </a:t>
            </a:r>
            <a:r>
              <a:rPr lang="tr-TR" sz="3200" dirty="0" smtClean="0"/>
              <a:t>Kasa / Karları /VOIP</a:t>
            </a:r>
            <a:endParaRPr lang="tr-TR" sz="3200" b="1" dirty="0">
              <a:cs typeface="맑은 고딕"/>
            </a:endParaRPr>
          </a:p>
        </p:txBody>
      </p:sp>
      <p:sp>
        <p:nvSpPr>
          <p:cNvPr id="7" name="Metin kutusu 5"/>
          <p:cNvSpPr txBox="1"/>
          <p:nvPr/>
        </p:nvSpPr>
        <p:spPr>
          <a:xfrm>
            <a:off x="2516262" y="2679936"/>
            <a:ext cx="5544615" cy="646331"/>
          </a:xfrm>
          <a:prstGeom prst="rect">
            <a:avLst/>
          </a:prstGeom>
          <a:noFill/>
        </p:spPr>
        <p:txBody>
          <a:bodyPr wrap="square" rtlCol="0">
            <a:spAutoFit/>
          </a:bodyPr>
          <a:lstStyle/>
          <a:p>
            <a:r>
              <a:rPr lang="tr-TR" dirty="0" smtClean="0"/>
              <a:t>4,8,24,32 veya 64 kanallık olabiliyor ( 64 kanallı kart g729 desteklemiyor, sadece g711 destekler</a:t>
            </a:r>
          </a:p>
        </p:txBody>
      </p:sp>
      <p:cxnSp>
        <p:nvCxnSpPr>
          <p:cNvPr id="3" name="Straight Arrow Connector 2"/>
          <p:cNvCxnSpPr>
            <a:endCxn id="7" idx="1"/>
          </p:cNvCxnSpPr>
          <p:nvPr/>
        </p:nvCxnSpPr>
        <p:spPr>
          <a:xfrm>
            <a:off x="1208584" y="2132856"/>
            <a:ext cx="1307678" cy="870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https://wiki.2n.cz/download/attachments/23104069/IP.jpg?version=1&amp;modificationDate=1363886362117&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21267"/>
            <a:ext cx="762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630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2. Donanım </a:t>
            </a:r>
            <a:r>
              <a:rPr lang="tr-TR" sz="3200" dirty="0"/>
              <a:t>/ Ana </a:t>
            </a:r>
            <a:r>
              <a:rPr lang="tr-TR" sz="3200" dirty="0" smtClean="0"/>
              <a:t>Kasa / Karları /VOIP</a:t>
            </a:r>
            <a:endParaRPr lang="tr-TR" sz="3200" b="1" dirty="0">
              <a:cs typeface="맑은 고딕"/>
            </a:endParaRPr>
          </a:p>
        </p:txBody>
      </p:sp>
      <p:sp>
        <p:nvSpPr>
          <p:cNvPr id="7" name="Metin kutusu 5"/>
          <p:cNvSpPr txBox="1"/>
          <p:nvPr/>
        </p:nvSpPr>
        <p:spPr>
          <a:xfrm>
            <a:off x="2516262" y="2679936"/>
            <a:ext cx="5544615" cy="369332"/>
          </a:xfrm>
          <a:prstGeom prst="rect">
            <a:avLst/>
          </a:prstGeom>
          <a:noFill/>
        </p:spPr>
        <p:txBody>
          <a:bodyPr wrap="square" rtlCol="0">
            <a:spAutoFit/>
          </a:bodyPr>
          <a:lstStyle/>
          <a:p>
            <a:r>
              <a:rPr lang="tr-TR" dirty="0" smtClean="0"/>
              <a:t>2 ve 4 </a:t>
            </a:r>
            <a:r>
              <a:rPr lang="tr-TR" dirty="0" err="1" smtClean="0"/>
              <a:t>kanllı</a:t>
            </a:r>
            <a:r>
              <a:rPr lang="tr-TR" dirty="0" smtClean="0"/>
              <a:t> kartlar vardır</a:t>
            </a:r>
          </a:p>
        </p:txBody>
      </p:sp>
      <p:cxnSp>
        <p:nvCxnSpPr>
          <p:cNvPr id="3" name="Straight Arrow Connector 2"/>
          <p:cNvCxnSpPr>
            <a:endCxn id="7" idx="1"/>
          </p:cNvCxnSpPr>
          <p:nvPr/>
        </p:nvCxnSpPr>
        <p:spPr>
          <a:xfrm flipV="1">
            <a:off x="1475656" y="2864602"/>
            <a:ext cx="1040606" cy="780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https://wiki.2n.cz/download/attachments/23104072/GSM.jpg?version=1&amp;modificationDate=1363886362773&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71" y="1556792"/>
            <a:ext cx="11049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834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3. Programlama </a:t>
            </a:r>
            <a:r>
              <a:rPr lang="tr-TR" sz="3200" dirty="0"/>
              <a:t>bilgileri ( Başlangıç )</a:t>
            </a:r>
            <a:endParaRPr lang="tr-TR" sz="3200" b="1" dirty="0">
              <a:cs typeface="맑은 고딕"/>
            </a:endParaRPr>
          </a:p>
        </p:txBody>
      </p:sp>
      <p:sp>
        <p:nvSpPr>
          <p:cNvPr id="7" name="Metin kutusu 5"/>
          <p:cNvSpPr txBox="1"/>
          <p:nvPr/>
        </p:nvSpPr>
        <p:spPr>
          <a:xfrm>
            <a:off x="6516216" y="1453786"/>
            <a:ext cx="2627784" cy="3416320"/>
          </a:xfrm>
          <a:prstGeom prst="rect">
            <a:avLst/>
          </a:prstGeom>
          <a:noFill/>
        </p:spPr>
        <p:txBody>
          <a:bodyPr wrap="square" rtlCol="0">
            <a:spAutoFit/>
          </a:bodyPr>
          <a:lstStyle/>
          <a:p>
            <a:r>
              <a:rPr lang="tr-TR" dirty="0" smtClean="0"/>
              <a:t>İlk olarak CPU </a:t>
            </a:r>
            <a:r>
              <a:rPr lang="tr-TR" dirty="0" err="1" smtClean="0"/>
              <a:t>nun</a:t>
            </a:r>
            <a:r>
              <a:rPr lang="tr-TR" dirty="0" smtClean="0"/>
              <a:t> üzerindeki COM porta 115200 </a:t>
            </a:r>
            <a:r>
              <a:rPr lang="tr-TR" dirty="0" err="1" smtClean="0"/>
              <a:t>BoutRate</a:t>
            </a:r>
            <a:r>
              <a:rPr lang="tr-TR" dirty="0" smtClean="0"/>
              <a:t> hızıyla </a:t>
            </a:r>
            <a:r>
              <a:rPr lang="tr-TR" dirty="0" err="1" smtClean="0"/>
              <a:t>hyperterminal</a:t>
            </a:r>
            <a:r>
              <a:rPr lang="tr-TR" dirty="0" smtClean="0"/>
              <a:t> veya </a:t>
            </a:r>
            <a:r>
              <a:rPr lang="tr-TR" dirty="0" err="1" smtClean="0"/>
              <a:t>putty</a:t>
            </a:r>
            <a:r>
              <a:rPr lang="tr-TR" dirty="0" smtClean="0"/>
              <a:t> ile bağlanılır ve sisteme ip verilir, bunun için sisteme rs232 den </a:t>
            </a:r>
            <a:r>
              <a:rPr lang="tr-TR" dirty="0" err="1" smtClean="0"/>
              <a:t>login</a:t>
            </a:r>
            <a:r>
              <a:rPr lang="tr-TR" dirty="0" smtClean="0"/>
              <a:t> olunur </a:t>
            </a:r>
            <a:r>
              <a:rPr lang="tr-TR" dirty="0" err="1" smtClean="0"/>
              <a:t>Admin</a:t>
            </a:r>
            <a:r>
              <a:rPr lang="tr-TR" dirty="0" smtClean="0"/>
              <a:t> ve 2n şifresiyle, buradan 1 tuşlanarak </a:t>
            </a:r>
            <a:r>
              <a:rPr lang="tr-TR" dirty="0" err="1" smtClean="0"/>
              <a:t>config</a:t>
            </a:r>
            <a:r>
              <a:rPr lang="tr-TR" dirty="0" smtClean="0"/>
              <a:t> menüsüne girilir ve sonra 2 ile network bölümüne girilir</a:t>
            </a:r>
          </a:p>
        </p:txBody>
      </p:sp>
      <p:pic>
        <p:nvPicPr>
          <p:cNvPr id="2" name="Picture 1"/>
          <p:cNvPicPr>
            <a:picLocks noChangeAspect="1"/>
          </p:cNvPicPr>
          <p:nvPr/>
        </p:nvPicPr>
        <p:blipFill>
          <a:blip r:embed="rId2"/>
          <a:stretch>
            <a:fillRect/>
          </a:stretch>
        </p:blipFill>
        <p:spPr>
          <a:xfrm>
            <a:off x="179512" y="887905"/>
            <a:ext cx="6169458" cy="4927542"/>
          </a:xfrm>
          <a:prstGeom prst="rect">
            <a:avLst/>
          </a:prstGeom>
        </p:spPr>
      </p:pic>
    </p:spTree>
    <p:extLst>
      <p:ext uri="{BB962C8B-B14F-4D97-AF65-F5344CB8AC3E}">
        <p14:creationId xmlns:p14="http://schemas.microsoft.com/office/powerpoint/2010/main" val="4134718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3. Programlama </a:t>
            </a:r>
            <a:r>
              <a:rPr lang="tr-TR" sz="3200" dirty="0"/>
              <a:t>bilgileri ( Başlangıç )</a:t>
            </a:r>
            <a:endParaRPr lang="tr-TR" sz="3200" b="1" dirty="0">
              <a:cs typeface="맑은 고딕"/>
            </a:endParaRPr>
          </a:p>
        </p:txBody>
      </p:sp>
      <p:sp>
        <p:nvSpPr>
          <p:cNvPr id="7" name="Metin kutusu 5"/>
          <p:cNvSpPr txBox="1"/>
          <p:nvPr/>
        </p:nvSpPr>
        <p:spPr>
          <a:xfrm>
            <a:off x="6516216" y="1453786"/>
            <a:ext cx="2627784" cy="3970318"/>
          </a:xfrm>
          <a:prstGeom prst="rect">
            <a:avLst/>
          </a:prstGeom>
          <a:noFill/>
        </p:spPr>
        <p:txBody>
          <a:bodyPr wrap="square" rtlCol="0">
            <a:spAutoFit/>
          </a:bodyPr>
          <a:lstStyle/>
          <a:p>
            <a:r>
              <a:rPr lang="tr-TR" dirty="0" smtClean="0"/>
              <a:t>Network bölümünden 1 tuşlanarak cihaza IP tanımlanır, 2 tuşlanarak </a:t>
            </a:r>
            <a:r>
              <a:rPr lang="tr-TR" dirty="0" err="1" smtClean="0"/>
              <a:t>SubnetMask</a:t>
            </a:r>
            <a:r>
              <a:rPr lang="tr-TR" dirty="0" smtClean="0"/>
              <a:t> tanımlanır, 3 ile de </a:t>
            </a:r>
            <a:r>
              <a:rPr lang="tr-TR" dirty="0" err="1" smtClean="0"/>
              <a:t>DefaultGW</a:t>
            </a:r>
            <a:r>
              <a:rPr lang="tr-TR" dirty="0" smtClean="0"/>
              <a:t> tanımlanır, internet üzerindeki bir </a:t>
            </a:r>
            <a:r>
              <a:rPr lang="tr-TR" dirty="0" err="1" smtClean="0"/>
              <a:t>sip</a:t>
            </a:r>
            <a:r>
              <a:rPr lang="tr-TR" dirty="0" smtClean="0"/>
              <a:t> sunucuya ulaşılacaksa da DNS adresi mutlaka girilmesi gerekiyor, bu işlemden sonra ESC tuşu ile </a:t>
            </a:r>
            <a:r>
              <a:rPr lang="tr-TR" dirty="0" err="1" smtClean="0"/>
              <a:t>anamenüye</a:t>
            </a:r>
            <a:r>
              <a:rPr lang="tr-TR" dirty="0" smtClean="0"/>
              <a:t> kadar </a:t>
            </a:r>
            <a:r>
              <a:rPr lang="tr-TR" dirty="0" err="1" smtClean="0"/>
              <a:t>çıklıp</a:t>
            </a:r>
            <a:r>
              <a:rPr lang="tr-TR" dirty="0" smtClean="0"/>
              <a:t>, rs232 bağlantısı kesilebilir</a:t>
            </a:r>
          </a:p>
        </p:txBody>
      </p:sp>
      <p:pic>
        <p:nvPicPr>
          <p:cNvPr id="3" name="Picture 2"/>
          <p:cNvPicPr>
            <a:picLocks noChangeAspect="1"/>
          </p:cNvPicPr>
          <p:nvPr/>
        </p:nvPicPr>
        <p:blipFill>
          <a:blip r:embed="rId2"/>
          <a:stretch>
            <a:fillRect/>
          </a:stretch>
        </p:blipFill>
        <p:spPr>
          <a:xfrm>
            <a:off x="179512" y="1052736"/>
            <a:ext cx="6134100" cy="4752528"/>
          </a:xfrm>
          <a:prstGeom prst="rect">
            <a:avLst/>
          </a:prstGeom>
        </p:spPr>
      </p:pic>
    </p:spTree>
    <p:extLst>
      <p:ext uri="{BB962C8B-B14F-4D97-AF65-F5344CB8AC3E}">
        <p14:creationId xmlns:p14="http://schemas.microsoft.com/office/powerpoint/2010/main" val="1071117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3. Programlama </a:t>
            </a:r>
            <a:r>
              <a:rPr lang="tr-TR" sz="3200" dirty="0"/>
              <a:t>bilgileri ( Başlangıç )</a:t>
            </a:r>
            <a:endParaRPr lang="tr-TR" sz="3200" b="1" dirty="0">
              <a:cs typeface="맑은 고딕"/>
            </a:endParaRPr>
          </a:p>
        </p:txBody>
      </p:sp>
      <p:sp>
        <p:nvSpPr>
          <p:cNvPr id="7" name="Metin kutusu 5"/>
          <p:cNvSpPr txBox="1"/>
          <p:nvPr/>
        </p:nvSpPr>
        <p:spPr>
          <a:xfrm>
            <a:off x="359665" y="3861048"/>
            <a:ext cx="4176464" cy="1754326"/>
          </a:xfrm>
          <a:prstGeom prst="rect">
            <a:avLst/>
          </a:prstGeom>
          <a:noFill/>
        </p:spPr>
        <p:txBody>
          <a:bodyPr wrap="square" rtlCol="0">
            <a:spAutoFit/>
          </a:bodyPr>
          <a:lstStyle/>
          <a:p>
            <a:r>
              <a:rPr lang="tr-TR" dirty="0" smtClean="0"/>
              <a:t>Bilgisayara doğru FW yazılımı kurulur ve çalıştırılır, daha sonra bu yazılıma 1 den fazla </a:t>
            </a:r>
            <a:r>
              <a:rPr lang="tr-TR" dirty="0" err="1" smtClean="0"/>
              <a:t>Nestrar</a:t>
            </a:r>
            <a:r>
              <a:rPr lang="tr-TR" dirty="0" smtClean="0"/>
              <a:t> cihazları tanımlanabilir, bunun için ekrandaki simge seçilir ve «on </a:t>
            </a:r>
            <a:r>
              <a:rPr lang="tr-TR" dirty="0" err="1" smtClean="0"/>
              <a:t>the</a:t>
            </a:r>
            <a:r>
              <a:rPr lang="tr-TR" dirty="0" smtClean="0"/>
              <a:t> </a:t>
            </a:r>
            <a:r>
              <a:rPr lang="tr-TR" dirty="0" err="1" smtClean="0"/>
              <a:t>same</a:t>
            </a:r>
            <a:r>
              <a:rPr lang="tr-TR" dirty="0" smtClean="0"/>
              <a:t> </a:t>
            </a:r>
            <a:r>
              <a:rPr lang="tr-TR" dirty="0" err="1" smtClean="0"/>
              <a:t>level</a:t>
            </a:r>
            <a:r>
              <a:rPr lang="tr-TR" dirty="0" smtClean="0"/>
              <a:t>» seçilerek NS ip ve </a:t>
            </a:r>
            <a:r>
              <a:rPr lang="tr-TR" dirty="0" err="1" smtClean="0"/>
              <a:t>login</a:t>
            </a:r>
            <a:r>
              <a:rPr lang="tr-TR" dirty="0" smtClean="0"/>
              <a:t> bilgileri girilir</a:t>
            </a:r>
          </a:p>
        </p:txBody>
      </p:sp>
      <p:pic>
        <p:nvPicPr>
          <p:cNvPr id="2" name="Picture 1"/>
          <p:cNvPicPr>
            <a:picLocks noChangeAspect="1"/>
          </p:cNvPicPr>
          <p:nvPr/>
        </p:nvPicPr>
        <p:blipFill>
          <a:blip r:embed="rId2"/>
          <a:stretch>
            <a:fillRect/>
          </a:stretch>
        </p:blipFill>
        <p:spPr>
          <a:xfrm>
            <a:off x="421776" y="1124744"/>
            <a:ext cx="3638550" cy="1971675"/>
          </a:xfrm>
          <a:prstGeom prst="rect">
            <a:avLst/>
          </a:prstGeom>
        </p:spPr>
      </p:pic>
      <p:pic>
        <p:nvPicPr>
          <p:cNvPr id="4" name="Picture 3"/>
          <p:cNvPicPr>
            <a:picLocks noChangeAspect="1"/>
          </p:cNvPicPr>
          <p:nvPr/>
        </p:nvPicPr>
        <p:blipFill>
          <a:blip r:embed="rId3"/>
          <a:stretch>
            <a:fillRect/>
          </a:stretch>
        </p:blipFill>
        <p:spPr>
          <a:xfrm>
            <a:off x="4708367" y="1124744"/>
            <a:ext cx="4029075" cy="4981575"/>
          </a:xfrm>
          <a:prstGeom prst="rect">
            <a:avLst/>
          </a:prstGeom>
        </p:spPr>
      </p:pic>
    </p:spTree>
    <p:extLst>
      <p:ext uri="{BB962C8B-B14F-4D97-AF65-F5344CB8AC3E}">
        <p14:creationId xmlns:p14="http://schemas.microsoft.com/office/powerpoint/2010/main" val="2663914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3. Programlama </a:t>
            </a:r>
            <a:r>
              <a:rPr lang="tr-TR" sz="3200" dirty="0"/>
              <a:t>bilgileri ( Başlangıç )</a:t>
            </a:r>
            <a:endParaRPr lang="tr-TR" sz="3200" b="1" dirty="0">
              <a:cs typeface="맑은 고딕"/>
            </a:endParaRPr>
          </a:p>
        </p:txBody>
      </p:sp>
      <p:sp>
        <p:nvSpPr>
          <p:cNvPr id="7" name="Metin kutusu 5"/>
          <p:cNvSpPr txBox="1"/>
          <p:nvPr/>
        </p:nvSpPr>
        <p:spPr>
          <a:xfrm>
            <a:off x="359664" y="3861048"/>
            <a:ext cx="8028759" cy="923330"/>
          </a:xfrm>
          <a:prstGeom prst="rect">
            <a:avLst/>
          </a:prstGeom>
          <a:noFill/>
        </p:spPr>
        <p:txBody>
          <a:bodyPr wrap="square" rtlCol="0">
            <a:spAutoFit/>
          </a:bodyPr>
          <a:lstStyle/>
          <a:p>
            <a:r>
              <a:rPr lang="tr-TR" dirty="0" smtClean="0"/>
              <a:t>Tanımlanan </a:t>
            </a:r>
            <a:r>
              <a:rPr lang="tr-TR" dirty="0" err="1" smtClean="0"/>
              <a:t>Netstar</a:t>
            </a:r>
            <a:r>
              <a:rPr lang="tr-TR" dirty="0" smtClean="0"/>
              <a:t> yukarıdaki ekranda göründüğü şekilde </a:t>
            </a:r>
            <a:r>
              <a:rPr lang="tr-TR" dirty="0" err="1" smtClean="0"/>
              <a:t>beliril</a:t>
            </a:r>
            <a:r>
              <a:rPr lang="tr-TR" dirty="0" smtClean="0"/>
              <a:t>, OFF </a:t>
            </a:r>
            <a:r>
              <a:rPr lang="tr-TR" dirty="0" err="1" smtClean="0"/>
              <a:t>line</a:t>
            </a:r>
            <a:r>
              <a:rPr lang="tr-TR" dirty="0" smtClean="0"/>
              <a:t> bölümünden </a:t>
            </a:r>
            <a:r>
              <a:rPr lang="tr-TR" dirty="0" err="1" smtClean="0"/>
              <a:t>backup</a:t>
            </a:r>
            <a:r>
              <a:rPr lang="tr-TR" dirty="0" smtClean="0"/>
              <a:t> alınır, on </a:t>
            </a:r>
            <a:r>
              <a:rPr lang="tr-TR" dirty="0" err="1" smtClean="0"/>
              <a:t>line</a:t>
            </a:r>
            <a:r>
              <a:rPr lang="tr-TR" dirty="0" smtClean="0"/>
              <a:t> </a:t>
            </a:r>
            <a:r>
              <a:rPr lang="tr-TR" dirty="0" err="1" smtClean="0"/>
              <a:t>bölümümnden</a:t>
            </a:r>
            <a:r>
              <a:rPr lang="tr-TR" dirty="0" smtClean="0"/>
              <a:t> ise cihaza bağlanılıp programlama yapılır</a:t>
            </a:r>
          </a:p>
        </p:txBody>
      </p:sp>
      <p:pic>
        <p:nvPicPr>
          <p:cNvPr id="3" name="Picture 2"/>
          <p:cNvPicPr>
            <a:picLocks noChangeAspect="1"/>
          </p:cNvPicPr>
          <p:nvPr/>
        </p:nvPicPr>
        <p:blipFill>
          <a:blip r:embed="rId2"/>
          <a:stretch>
            <a:fillRect/>
          </a:stretch>
        </p:blipFill>
        <p:spPr>
          <a:xfrm>
            <a:off x="2447897" y="1052736"/>
            <a:ext cx="3419475" cy="1924050"/>
          </a:xfrm>
          <a:prstGeom prst="rect">
            <a:avLst/>
          </a:prstGeom>
        </p:spPr>
      </p:pic>
    </p:spTree>
    <p:extLst>
      <p:ext uri="{BB962C8B-B14F-4D97-AF65-F5344CB8AC3E}">
        <p14:creationId xmlns:p14="http://schemas.microsoft.com/office/powerpoint/2010/main" val="3325991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3. Programlama </a:t>
            </a:r>
            <a:r>
              <a:rPr lang="tr-TR" sz="3200" dirty="0"/>
              <a:t>bilgileri ( Başlangıç )</a:t>
            </a:r>
            <a:endParaRPr lang="tr-TR" sz="3200" b="1" dirty="0">
              <a:cs typeface="맑은 고딕"/>
            </a:endParaRPr>
          </a:p>
        </p:txBody>
      </p:sp>
      <p:sp>
        <p:nvSpPr>
          <p:cNvPr id="7" name="Metin kutusu 5"/>
          <p:cNvSpPr txBox="1"/>
          <p:nvPr/>
        </p:nvSpPr>
        <p:spPr>
          <a:xfrm>
            <a:off x="2771800" y="879418"/>
            <a:ext cx="6120680" cy="3139321"/>
          </a:xfrm>
          <a:prstGeom prst="rect">
            <a:avLst/>
          </a:prstGeom>
          <a:noFill/>
        </p:spPr>
        <p:txBody>
          <a:bodyPr wrap="square" rtlCol="0">
            <a:spAutoFit/>
          </a:bodyPr>
          <a:lstStyle/>
          <a:p>
            <a:r>
              <a:rPr lang="tr-TR" dirty="0" smtClean="0"/>
              <a:t>Sistemin ara yüzüne bağlanıldığında soldaki sarı konu başlıkların altında çeşitli ayarlar vardır.</a:t>
            </a:r>
          </a:p>
          <a:p>
            <a:r>
              <a:rPr lang="tr-TR" dirty="0" smtClean="0"/>
              <a:t>1. Hardware: bu bölümde sistemin donanım yapısını inceleyip            	gerçek port, fiziksel bağlantı listelerini görebilirsiniz.</a:t>
            </a:r>
          </a:p>
          <a:p>
            <a:r>
              <a:rPr lang="tr-TR" dirty="0" smtClean="0"/>
              <a:t>2. Virtual </a:t>
            </a:r>
            <a:r>
              <a:rPr lang="tr-TR" dirty="0" err="1" smtClean="0"/>
              <a:t>Ports</a:t>
            </a:r>
            <a:r>
              <a:rPr lang="tr-TR" dirty="0" smtClean="0"/>
              <a:t>: sanal ve fiziksel portların tanımlamaları 	buradan yapılır.</a:t>
            </a:r>
          </a:p>
          <a:p>
            <a:r>
              <a:rPr lang="tr-TR" dirty="0" smtClean="0"/>
              <a:t>3. Sim: bu bölümden sim kartların imsi numaraları 	sorgulanabilir.</a:t>
            </a:r>
          </a:p>
          <a:p>
            <a:r>
              <a:rPr lang="tr-TR" dirty="0" smtClean="0"/>
              <a:t>4. Network: CPU ve VOIP kart IP değiştirilebilir, ayrıca Time 	server tanımı yapılabilir</a:t>
            </a:r>
          </a:p>
          <a:p>
            <a:endParaRPr lang="tr-TR" dirty="0" smtClean="0"/>
          </a:p>
        </p:txBody>
      </p:sp>
      <p:pic>
        <p:nvPicPr>
          <p:cNvPr id="2" name="Picture 1"/>
          <p:cNvPicPr>
            <a:picLocks noChangeAspect="1"/>
          </p:cNvPicPr>
          <p:nvPr/>
        </p:nvPicPr>
        <p:blipFill>
          <a:blip r:embed="rId2"/>
          <a:stretch>
            <a:fillRect/>
          </a:stretch>
        </p:blipFill>
        <p:spPr>
          <a:xfrm>
            <a:off x="328599" y="1031971"/>
            <a:ext cx="2343150" cy="2676525"/>
          </a:xfrm>
          <a:prstGeom prst="rect">
            <a:avLst/>
          </a:prstGeom>
        </p:spPr>
      </p:pic>
      <p:sp>
        <p:nvSpPr>
          <p:cNvPr id="8" name="Metin kutusu 5"/>
          <p:cNvSpPr txBox="1"/>
          <p:nvPr/>
        </p:nvSpPr>
        <p:spPr>
          <a:xfrm>
            <a:off x="423080" y="4001396"/>
            <a:ext cx="7416824" cy="1754326"/>
          </a:xfrm>
          <a:prstGeom prst="rect">
            <a:avLst/>
          </a:prstGeom>
          <a:noFill/>
        </p:spPr>
        <p:txBody>
          <a:bodyPr wrap="square" rtlCol="0">
            <a:spAutoFit/>
          </a:bodyPr>
          <a:lstStyle/>
          <a:p>
            <a:r>
              <a:rPr lang="tr-TR" dirty="0" smtClean="0"/>
              <a:t>5. Global Data: lisans ve ses anons dosyalarının yükleme yapılabileceği 	bölümlere erişilir </a:t>
            </a:r>
          </a:p>
          <a:p>
            <a:r>
              <a:rPr lang="tr-TR" dirty="0" smtClean="0"/>
              <a:t>6. Routing: </a:t>
            </a:r>
            <a:r>
              <a:rPr lang="tr-TR" dirty="0" err="1" smtClean="0"/>
              <a:t>Router</a:t>
            </a:r>
            <a:r>
              <a:rPr lang="tr-TR" dirty="0" smtClean="0"/>
              <a:t>, </a:t>
            </a:r>
            <a:r>
              <a:rPr lang="tr-TR" dirty="0" err="1"/>
              <a:t>B</a:t>
            </a:r>
            <a:r>
              <a:rPr lang="tr-TR" dirty="0" err="1" smtClean="0"/>
              <a:t>undles</a:t>
            </a:r>
            <a:r>
              <a:rPr lang="tr-TR" dirty="0" smtClean="0"/>
              <a:t>, DISA, IVR </a:t>
            </a:r>
            <a:r>
              <a:rPr lang="tr-TR" dirty="0" err="1" smtClean="0"/>
              <a:t>ların</a:t>
            </a:r>
            <a:r>
              <a:rPr lang="tr-TR" dirty="0" smtClean="0"/>
              <a:t> tanımlandığı bölümdür.</a:t>
            </a:r>
          </a:p>
          <a:p>
            <a:r>
              <a:rPr lang="tr-TR" dirty="0" smtClean="0"/>
              <a:t>7. </a:t>
            </a:r>
            <a:r>
              <a:rPr lang="tr-TR" dirty="0" err="1" smtClean="0"/>
              <a:t>Users</a:t>
            </a:r>
            <a:r>
              <a:rPr lang="tr-TR" dirty="0" smtClean="0"/>
              <a:t>: sistem santral olarak kullanıldığında, ip, dijital ve analog dahililerin 	tanımlandığı bölümdür.</a:t>
            </a:r>
          </a:p>
          <a:p>
            <a:r>
              <a:rPr lang="tr-TR" dirty="0" smtClean="0"/>
              <a:t>8. </a:t>
            </a:r>
            <a:r>
              <a:rPr lang="tr-TR" dirty="0" err="1" smtClean="0"/>
              <a:t>Billing</a:t>
            </a:r>
            <a:r>
              <a:rPr lang="tr-TR" dirty="0" smtClean="0"/>
              <a:t> &amp; </a:t>
            </a:r>
            <a:r>
              <a:rPr lang="tr-TR" dirty="0" err="1" smtClean="0"/>
              <a:t>Tarifs</a:t>
            </a:r>
            <a:r>
              <a:rPr lang="tr-TR" dirty="0" smtClean="0"/>
              <a:t>: ücretlendirme ve tarife bilgilerinin girildiği bölümdür</a:t>
            </a:r>
          </a:p>
        </p:txBody>
      </p:sp>
    </p:spTree>
    <p:extLst>
      <p:ext uri="{BB962C8B-B14F-4D97-AF65-F5344CB8AC3E}">
        <p14:creationId xmlns:p14="http://schemas.microsoft.com/office/powerpoint/2010/main" val="3854240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4. GSM</a:t>
            </a:r>
            <a:endParaRPr lang="tr-TR" sz="3200" b="1" dirty="0">
              <a:cs typeface="맑은 고딕"/>
            </a:endParaRPr>
          </a:p>
        </p:txBody>
      </p:sp>
      <p:sp>
        <p:nvSpPr>
          <p:cNvPr id="8" name="Metin kutusu 5"/>
          <p:cNvSpPr txBox="1"/>
          <p:nvPr/>
        </p:nvSpPr>
        <p:spPr>
          <a:xfrm>
            <a:off x="1899648" y="2073751"/>
            <a:ext cx="6264696" cy="1754326"/>
          </a:xfrm>
          <a:prstGeom prst="rect">
            <a:avLst/>
          </a:prstGeom>
          <a:noFill/>
        </p:spPr>
        <p:txBody>
          <a:bodyPr wrap="square" rtlCol="0">
            <a:spAutoFit/>
          </a:bodyPr>
          <a:lstStyle/>
          <a:p>
            <a:r>
              <a:rPr lang="tr-TR" dirty="0" smtClean="0"/>
              <a:t>Sisteme bağlanıldığında Hardware &amp; </a:t>
            </a:r>
            <a:r>
              <a:rPr lang="tr-TR" dirty="0" err="1" smtClean="0"/>
              <a:t>Boards</a:t>
            </a:r>
            <a:r>
              <a:rPr lang="tr-TR" dirty="0" smtClean="0"/>
              <a:t> bölümünden GSM kartı şu şekilde görünebilir, </a:t>
            </a:r>
          </a:p>
          <a:p>
            <a:r>
              <a:rPr lang="tr-TR" dirty="0" smtClean="0"/>
              <a:t>Yeşil sim kart çalışabilir durumdadır</a:t>
            </a:r>
          </a:p>
          <a:p>
            <a:r>
              <a:rPr lang="tr-TR" dirty="0" smtClean="0"/>
              <a:t>Sarı sim kart meşguldür</a:t>
            </a:r>
          </a:p>
          <a:p>
            <a:r>
              <a:rPr lang="tr-TR" dirty="0" smtClean="0"/>
              <a:t>Kırmızı ünlem, modül şebekeye bağlı değildir, veya arızalıdır</a:t>
            </a:r>
          </a:p>
          <a:p>
            <a:endParaRPr lang="tr-TR" dirty="0" smtClean="0"/>
          </a:p>
        </p:txBody>
      </p:sp>
      <p:pic>
        <p:nvPicPr>
          <p:cNvPr id="3" name="Picture 2"/>
          <p:cNvPicPr>
            <a:picLocks noChangeAspect="1"/>
          </p:cNvPicPr>
          <p:nvPr/>
        </p:nvPicPr>
        <p:blipFill>
          <a:blip r:embed="rId2"/>
          <a:stretch>
            <a:fillRect/>
          </a:stretch>
        </p:blipFill>
        <p:spPr>
          <a:xfrm>
            <a:off x="539552" y="1124744"/>
            <a:ext cx="1008112" cy="3652340"/>
          </a:xfrm>
          <a:prstGeom prst="rect">
            <a:avLst/>
          </a:prstGeom>
        </p:spPr>
      </p:pic>
    </p:spTree>
    <p:extLst>
      <p:ext uri="{BB962C8B-B14F-4D97-AF65-F5344CB8AC3E}">
        <p14:creationId xmlns:p14="http://schemas.microsoft.com/office/powerpoint/2010/main" val="3026557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4. GSM</a:t>
            </a:r>
            <a:endParaRPr lang="tr-TR" sz="3200" b="1" dirty="0">
              <a:cs typeface="맑은 고딕"/>
            </a:endParaRPr>
          </a:p>
        </p:txBody>
      </p:sp>
      <p:sp>
        <p:nvSpPr>
          <p:cNvPr id="8" name="Metin kutusu 5"/>
          <p:cNvSpPr txBox="1"/>
          <p:nvPr/>
        </p:nvSpPr>
        <p:spPr>
          <a:xfrm>
            <a:off x="1547664" y="4990404"/>
            <a:ext cx="6670771" cy="1477328"/>
          </a:xfrm>
          <a:prstGeom prst="rect">
            <a:avLst/>
          </a:prstGeom>
          <a:noFill/>
        </p:spPr>
        <p:txBody>
          <a:bodyPr wrap="square" rtlCol="0">
            <a:spAutoFit/>
          </a:bodyPr>
          <a:lstStyle/>
          <a:p>
            <a:r>
              <a:rPr lang="tr-TR" dirty="0" err="1" smtClean="0"/>
              <a:t>Signal</a:t>
            </a:r>
            <a:r>
              <a:rPr lang="tr-TR" dirty="0" smtClean="0"/>
              <a:t> </a:t>
            </a:r>
            <a:r>
              <a:rPr lang="tr-TR" dirty="0" err="1" smtClean="0"/>
              <a:t>Montoring</a:t>
            </a:r>
            <a:r>
              <a:rPr lang="tr-TR" dirty="0" smtClean="0"/>
              <a:t>: kapatılır</a:t>
            </a:r>
          </a:p>
          <a:p>
            <a:r>
              <a:rPr lang="tr-TR" dirty="0" err="1" smtClean="0"/>
              <a:t>Signal</a:t>
            </a:r>
            <a:r>
              <a:rPr lang="tr-TR" dirty="0" smtClean="0"/>
              <a:t> </a:t>
            </a:r>
            <a:r>
              <a:rPr lang="tr-TR" dirty="0" err="1" smtClean="0"/>
              <a:t>Measuring</a:t>
            </a:r>
            <a:r>
              <a:rPr lang="tr-TR" dirty="0" smtClean="0"/>
              <a:t>: seçilir</a:t>
            </a:r>
          </a:p>
          <a:p>
            <a:r>
              <a:rPr lang="tr-TR" dirty="0" err="1" smtClean="0"/>
              <a:t>Logged</a:t>
            </a:r>
            <a:r>
              <a:rPr lang="tr-TR" dirty="0" smtClean="0"/>
              <a:t> Network: 28601 Türkcell, 28602 Vodafone, 28603 Avea </a:t>
            </a:r>
            <a:r>
              <a:rPr lang="tr-TR" dirty="0" err="1" smtClean="0"/>
              <a:t>dır</a:t>
            </a:r>
            <a:r>
              <a:rPr lang="tr-TR" dirty="0" smtClean="0"/>
              <a:t>.</a:t>
            </a:r>
          </a:p>
          <a:p>
            <a:r>
              <a:rPr lang="tr-TR" dirty="0" err="1" smtClean="0"/>
              <a:t>Signal</a:t>
            </a:r>
            <a:r>
              <a:rPr lang="tr-TR" dirty="0" smtClean="0"/>
              <a:t> ise sinyal kalitesini </a:t>
            </a:r>
            <a:r>
              <a:rPr lang="tr-TR" dirty="0" err="1" smtClean="0"/>
              <a:t>dbm</a:t>
            </a:r>
            <a:r>
              <a:rPr lang="tr-TR" dirty="0" smtClean="0"/>
              <a:t> olarak gösterir</a:t>
            </a:r>
          </a:p>
          <a:p>
            <a:endParaRPr lang="tr-TR" dirty="0" smtClean="0"/>
          </a:p>
        </p:txBody>
      </p:sp>
      <p:pic>
        <p:nvPicPr>
          <p:cNvPr id="2" name="Picture 1"/>
          <p:cNvPicPr>
            <a:picLocks noChangeAspect="1"/>
          </p:cNvPicPr>
          <p:nvPr/>
        </p:nvPicPr>
        <p:blipFill>
          <a:blip r:embed="rId2"/>
          <a:stretch>
            <a:fillRect/>
          </a:stretch>
        </p:blipFill>
        <p:spPr>
          <a:xfrm>
            <a:off x="421777" y="1052736"/>
            <a:ext cx="8398695" cy="3922312"/>
          </a:xfrm>
          <a:prstGeom prst="rect">
            <a:avLst/>
          </a:prstGeom>
        </p:spPr>
      </p:pic>
    </p:spTree>
    <p:extLst>
      <p:ext uri="{BB962C8B-B14F-4D97-AF65-F5344CB8AC3E}">
        <p14:creationId xmlns:p14="http://schemas.microsoft.com/office/powerpoint/2010/main" val="1263497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4. Switch &amp; PRI</a:t>
            </a:r>
            <a:endParaRPr lang="tr-TR" sz="3200" b="1" dirty="0">
              <a:cs typeface="맑은 고딕"/>
            </a:endParaRPr>
          </a:p>
        </p:txBody>
      </p:sp>
      <p:pic>
        <p:nvPicPr>
          <p:cNvPr id="2" name="Picture 1"/>
          <p:cNvPicPr>
            <a:picLocks noChangeAspect="1"/>
          </p:cNvPicPr>
          <p:nvPr/>
        </p:nvPicPr>
        <p:blipFill>
          <a:blip r:embed="rId2"/>
          <a:stretch>
            <a:fillRect/>
          </a:stretch>
        </p:blipFill>
        <p:spPr>
          <a:xfrm>
            <a:off x="251520" y="914414"/>
            <a:ext cx="8712968" cy="3954746"/>
          </a:xfrm>
          <a:prstGeom prst="rect">
            <a:avLst/>
          </a:prstGeom>
        </p:spPr>
      </p:pic>
      <p:sp>
        <p:nvSpPr>
          <p:cNvPr id="6" name="Metin kutusu 5"/>
          <p:cNvSpPr txBox="1"/>
          <p:nvPr/>
        </p:nvSpPr>
        <p:spPr>
          <a:xfrm>
            <a:off x="421776" y="4990404"/>
            <a:ext cx="8542711" cy="1200329"/>
          </a:xfrm>
          <a:prstGeom prst="rect">
            <a:avLst/>
          </a:prstGeom>
          <a:noFill/>
        </p:spPr>
        <p:txBody>
          <a:bodyPr wrap="square" rtlCol="0">
            <a:spAutoFit/>
          </a:bodyPr>
          <a:lstStyle/>
          <a:p>
            <a:r>
              <a:rPr lang="tr-TR" dirty="0" smtClean="0"/>
              <a:t>Switch kart seçildiğinde RUN seçili görünmesi gerekiyor, PRI </a:t>
            </a:r>
            <a:r>
              <a:rPr lang="tr-TR" dirty="0" err="1" smtClean="0"/>
              <a:t>portuda</a:t>
            </a:r>
            <a:r>
              <a:rPr lang="tr-TR" dirty="0" smtClean="0"/>
              <a:t> seçtiğinizde </a:t>
            </a:r>
            <a:r>
              <a:rPr lang="tr-TR" dirty="0" err="1" smtClean="0"/>
              <a:t>State</a:t>
            </a:r>
            <a:r>
              <a:rPr lang="tr-TR" dirty="0" smtClean="0"/>
              <a:t> kısmı L2 Active olarak görünmesi gerekir, L2 </a:t>
            </a:r>
            <a:r>
              <a:rPr lang="tr-TR" dirty="0" err="1" smtClean="0"/>
              <a:t>Akctive</a:t>
            </a:r>
            <a:r>
              <a:rPr lang="tr-TR" dirty="0" smtClean="0"/>
              <a:t> görünmüyorsa PRI portu bağlantısı veya tanımlarında sorun var demektir.</a:t>
            </a:r>
          </a:p>
          <a:p>
            <a:endParaRPr lang="tr-TR" dirty="0" smtClean="0"/>
          </a:p>
        </p:txBody>
      </p:sp>
    </p:spTree>
    <p:extLst>
      <p:ext uri="{BB962C8B-B14F-4D97-AF65-F5344CB8AC3E}">
        <p14:creationId xmlns:p14="http://schemas.microsoft.com/office/powerpoint/2010/main" val="1485833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251520" y="-27384"/>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marL="0" marR="0" lvl="0" indent="0" defTabSz="914145" rtl="0" eaLnBrk="1" fontAlgn="base" latinLnBrk="0" hangingPunct="1">
              <a:lnSpc>
                <a:spcPct val="100000"/>
              </a:lnSpc>
              <a:spcBef>
                <a:spcPct val="0"/>
              </a:spcBef>
              <a:spcAft>
                <a:spcPct val="0"/>
              </a:spcAft>
              <a:buClrTx/>
              <a:buSzTx/>
              <a:buFontTx/>
              <a:buNone/>
              <a:tabLst/>
              <a:defRPr/>
            </a:pPr>
            <a:r>
              <a:rPr kumimoji="0" lang="tr-TR" sz="3200" b="1" i="0" u="none" strike="noStrike" kern="1200" cap="none" spc="0" normalizeH="0" baseline="0" noProof="0" dirty="0" smtClean="0">
                <a:ln>
                  <a:noFill/>
                </a:ln>
                <a:solidFill>
                  <a:schemeClr val="tx1"/>
                </a:solidFill>
                <a:uLnTx/>
                <a:uFillTx/>
                <a:latin typeface="+mj-lt"/>
                <a:ea typeface="+mj-ea"/>
                <a:cs typeface="맑은 고딕"/>
              </a:rPr>
              <a:t>Ajanda</a:t>
            </a:r>
            <a:endParaRPr kumimoji="0" lang="tr-TR" sz="3200" b="1" i="0" u="none" strike="noStrike" kern="1200" cap="none" spc="0" normalizeH="0" baseline="0" noProof="0" dirty="0">
              <a:ln>
                <a:noFill/>
              </a:ln>
              <a:solidFill>
                <a:schemeClr val="tx1"/>
              </a:solidFill>
              <a:uLnTx/>
              <a:uFillTx/>
              <a:latin typeface="+mj-lt"/>
              <a:ea typeface="+mj-ea"/>
              <a:cs typeface="맑은 고딕"/>
            </a:endParaRPr>
          </a:p>
        </p:txBody>
      </p:sp>
      <p:sp>
        <p:nvSpPr>
          <p:cNvPr id="2" name="Metin kutusu 1"/>
          <p:cNvSpPr txBox="1"/>
          <p:nvPr/>
        </p:nvSpPr>
        <p:spPr>
          <a:xfrm>
            <a:off x="945493" y="2284422"/>
            <a:ext cx="6840760" cy="2339102"/>
          </a:xfrm>
          <a:prstGeom prst="rect">
            <a:avLst/>
          </a:prstGeom>
          <a:noFill/>
        </p:spPr>
        <p:txBody>
          <a:bodyPr wrap="square" rtlCol="0">
            <a:spAutoFit/>
          </a:bodyPr>
          <a:lstStyle/>
          <a:p>
            <a:r>
              <a:rPr lang="tr-TR" dirty="0" smtClean="0"/>
              <a:t>1. Genel özellikler</a:t>
            </a:r>
          </a:p>
          <a:p>
            <a:r>
              <a:rPr lang="tr-TR" dirty="0" smtClean="0"/>
              <a:t>2. Donanım</a:t>
            </a:r>
          </a:p>
          <a:p>
            <a:r>
              <a:rPr lang="tr-TR" dirty="0" smtClean="0"/>
              <a:t>3. Programlama bilgileri ( Başlangıç )</a:t>
            </a:r>
          </a:p>
          <a:p>
            <a:r>
              <a:rPr lang="tr-TR" dirty="0" smtClean="0"/>
              <a:t>4. GSM, PRI ve SIP </a:t>
            </a:r>
            <a:r>
              <a:rPr lang="tr-TR" dirty="0" err="1" smtClean="0"/>
              <a:t>Trunk</a:t>
            </a:r>
            <a:r>
              <a:rPr lang="tr-TR" dirty="0" smtClean="0"/>
              <a:t> tanımlamaları</a:t>
            </a:r>
          </a:p>
          <a:p>
            <a:r>
              <a:rPr lang="tr-TR" dirty="0"/>
              <a:t>5</a:t>
            </a:r>
            <a:r>
              <a:rPr lang="tr-TR" dirty="0" smtClean="0"/>
              <a:t>. Uygulamalar ve tanımlamalar</a:t>
            </a:r>
          </a:p>
          <a:p>
            <a:r>
              <a:rPr lang="tr-TR" dirty="0"/>
              <a:t>6</a:t>
            </a:r>
            <a:r>
              <a:rPr lang="tr-TR" dirty="0" smtClean="0"/>
              <a:t>. Diğer uygulamalar ve örnekler</a:t>
            </a:r>
          </a:p>
          <a:p>
            <a:r>
              <a:rPr lang="tr-TR" dirty="0" smtClean="0"/>
              <a:t>7. Bakım Onarım</a:t>
            </a:r>
          </a:p>
          <a:p>
            <a:r>
              <a:rPr lang="tr-TR" dirty="0" smtClean="0"/>
              <a:t>8</a:t>
            </a:r>
            <a:r>
              <a:rPr lang="tr-TR" dirty="0"/>
              <a:t>. Orijinal </a:t>
            </a:r>
            <a:r>
              <a:rPr lang="tr-TR" dirty="0" err="1"/>
              <a:t>dökümanlar</a:t>
            </a:r>
            <a:endParaRPr lang="tr-T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4. Switch &amp; PRI</a:t>
            </a:r>
            <a:endParaRPr lang="tr-TR" sz="3200" b="1" dirty="0">
              <a:cs typeface="맑은 고딕"/>
            </a:endParaRPr>
          </a:p>
        </p:txBody>
      </p:sp>
      <p:sp>
        <p:nvSpPr>
          <p:cNvPr id="6" name="Metin kutusu 5"/>
          <p:cNvSpPr txBox="1"/>
          <p:nvPr/>
        </p:nvSpPr>
        <p:spPr>
          <a:xfrm>
            <a:off x="6660232" y="895350"/>
            <a:ext cx="2376264" cy="5078313"/>
          </a:xfrm>
          <a:prstGeom prst="rect">
            <a:avLst/>
          </a:prstGeom>
          <a:noFill/>
        </p:spPr>
        <p:txBody>
          <a:bodyPr wrap="square" rtlCol="0">
            <a:spAutoFit/>
          </a:bodyPr>
          <a:lstStyle/>
          <a:p>
            <a:r>
              <a:rPr lang="tr-TR" dirty="0" smtClean="0"/>
              <a:t>PRI port ayarlarını yapmak için aşağıdaki kırmızı bölümle işaretlenmiş olan parametrelerini doğru olarak seçmek yeterlidir, bu parametreler doğru olarak seçilip ayarlandığına </a:t>
            </a:r>
            <a:r>
              <a:rPr lang="tr-TR" dirty="0" err="1" smtClean="0"/>
              <a:t>Stack</a:t>
            </a:r>
            <a:r>
              <a:rPr lang="tr-TR" dirty="0" smtClean="0"/>
              <a:t> </a:t>
            </a:r>
            <a:r>
              <a:rPr lang="tr-TR" dirty="0" err="1" smtClean="0"/>
              <a:t>Status</a:t>
            </a:r>
            <a:r>
              <a:rPr lang="tr-TR" dirty="0" smtClean="0"/>
              <a:t> kısmında L1 </a:t>
            </a:r>
            <a:r>
              <a:rPr lang="tr-TR" dirty="0" err="1" smtClean="0"/>
              <a:t>inactive</a:t>
            </a:r>
            <a:r>
              <a:rPr lang="tr-TR" dirty="0" smtClean="0"/>
              <a:t> değil L2 Active görmeniz gerekiyor</a:t>
            </a:r>
          </a:p>
          <a:p>
            <a:r>
              <a:rPr lang="tr-TR" dirty="0" smtClean="0"/>
              <a:t>Not: </a:t>
            </a:r>
            <a:r>
              <a:rPr lang="tr-TR" dirty="0" err="1" smtClean="0"/>
              <a:t>örente</a:t>
            </a:r>
            <a:r>
              <a:rPr lang="tr-TR" dirty="0" smtClean="0"/>
              <a:t> yapılan ayarlar NS cihazının PRI </a:t>
            </a:r>
            <a:r>
              <a:rPr lang="tr-TR" dirty="0" err="1" smtClean="0"/>
              <a:t>portutun</a:t>
            </a:r>
            <a:r>
              <a:rPr lang="tr-TR" dirty="0" smtClean="0"/>
              <a:t> </a:t>
            </a:r>
            <a:r>
              <a:rPr lang="tr-TR" dirty="0" err="1" smtClean="0"/>
              <a:t>TürkTelekom</a:t>
            </a:r>
            <a:r>
              <a:rPr lang="tr-TR" dirty="0" smtClean="0"/>
              <a:t> PRI gibi davranacak şekildeki ayarlardı. </a:t>
            </a:r>
          </a:p>
        </p:txBody>
      </p:sp>
      <p:pic>
        <p:nvPicPr>
          <p:cNvPr id="3" name="Picture 2"/>
          <p:cNvPicPr>
            <a:picLocks noChangeAspect="1"/>
          </p:cNvPicPr>
          <p:nvPr/>
        </p:nvPicPr>
        <p:blipFill>
          <a:blip r:embed="rId2"/>
          <a:stretch>
            <a:fillRect/>
          </a:stretch>
        </p:blipFill>
        <p:spPr>
          <a:xfrm>
            <a:off x="251520" y="895350"/>
            <a:ext cx="6408711" cy="5053930"/>
          </a:xfrm>
          <a:prstGeom prst="rect">
            <a:avLst/>
          </a:prstGeom>
        </p:spPr>
      </p:pic>
    </p:spTree>
    <p:extLst>
      <p:ext uri="{BB962C8B-B14F-4D97-AF65-F5344CB8AC3E}">
        <p14:creationId xmlns:p14="http://schemas.microsoft.com/office/powerpoint/2010/main" val="3009220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4. SIP VOIP</a:t>
            </a:r>
            <a:endParaRPr lang="tr-TR" sz="3200" b="1" dirty="0">
              <a:cs typeface="맑은 고딕"/>
            </a:endParaRPr>
          </a:p>
        </p:txBody>
      </p:sp>
      <p:sp>
        <p:nvSpPr>
          <p:cNvPr id="6" name="Metin kutusu 5"/>
          <p:cNvSpPr txBox="1"/>
          <p:nvPr/>
        </p:nvSpPr>
        <p:spPr>
          <a:xfrm>
            <a:off x="4224427" y="2276872"/>
            <a:ext cx="4498688" cy="2308324"/>
          </a:xfrm>
          <a:prstGeom prst="rect">
            <a:avLst/>
          </a:prstGeom>
          <a:noFill/>
        </p:spPr>
        <p:txBody>
          <a:bodyPr wrap="square" rtlCol="0">
            <a:spAutoFit/>
          </a:bodyPr>
          <a:lstStyle/>
          <a:p>
            <a:r>
              <a:rPr lang="tr-TR" dirty="0" smtClean="0"/>
              <a:t>VOIP kartına aşağıdaki belirtildiği şekilde IP verilir ve bundan sonra VOIP kart bir sanal </a:t>
            </a:r>
            <a:r>
              <a:rPr lang="tr-TR" dirty="0" err="1" smtClean="0"/>
              <a:t>Sıp</a:t>
            </a:r>
            <a:r>
              <a:rPr lang="tr-TR" dirty="0" smtClean="0"/>
              <a:t> </a:t>
            </a:r>
            <a:r>
              <a:rPr lang="tr-TR" dirty="0" err="1" smtClean="0"/>
              <a:t>trunk</a:t>
            </a:r>
            <a:r>
              <a:rPr lang="tr-TR" dirty="0" smtClean="0"/>
              <a:t> veya </a:t>
            </a:r>
            <a:r>
              <a:rPr lang="tr-TR" dirty="0" err="1" smtClean="0"/>
              <a:t>Sip</a:t>
            </a:r>
            <a:r>
              <a:rPr lang="tr-TR" dirty="0" smtClean="0"/>
              <a:t> sunucu ile eşleştirilebilir.</a:t>
            </a:r>
          </a:p>
          <a:p>
            <a:r>
              <a:rPr lang="tr-TR" dirty="0" smtClean="0"/>
              <a:t>NS da </a:t>
            </a:r>
            <a:r>
              <a:rPr lang="tr-TR" dirty="0" err="1" smtClean="0"/>
              <a:t>Sip</a:t>
            </a:r>
            <a:r>
              <a:rPr lang="tr-TR" dirty="0" smtClean="0"/>
              <a:t> </a:t>
            </a:r>
            <a:r>
              <a:rPr lang="tr-TR" dirty="0" err="1" smtClean="0"/>
              <a:t>Trunk</a:t>
            </a:r>
            <a:r>
              <a:rPr lang="tr-TR" dirty="0" smtClean="0"/>
              <a:t> ve </a:t>
            </a:r>
            <a:r>
              <a:rPr lang="tr-TR" dirty="0" err="1" smtClean="0"/>
              <a:t>Sip</a:t>
            </a:r>
            <a:r>
              <a:rPr lang="tr-TR" dirty="0" smtClean="0"/>
              <a:t> sunu sayısı ile </a:t>
            </a:r>
            <a:r>
              <a:rPr lang="tr-TR" dirty="0" err="1" smtClean="0"/>
              <a:t>lgili</a:t>
            </a:r>
            <a:r>
              <a:rPr lang="tr-TR" dirty="0" smtClean="0"/>
              <a:t> bir kısıtlama yoktur.</a:t>
            </a:r>
          </a:p>
          <a:p>
            <a:r>
              <a:rPr lang="tr-TR" dirty="0" smtClean="0"/>
              <a:t>Birden </a:t>
            </a:r>
            <a:r>
              <a:rPr lang="tr-TR" dirty="0"/>
              <a:t>f</a:t>
            </a:r>
            <a:r>
              <a:rPr lang="tr-TR" dirty="0" smtClean="0"/>
              <a:t>azla </a:t>
            </a:r>
            <a:r>
              <a:rPr lang="tr-TR" dirty="0" err="1" smtClean="0"/>
              <a:t>sip</a:t>
            </a:r>
            <a:r>
              <a:rPr lang="tr-TR" dirty="0" smtClean="0"/>
              <a:t> </a:t>
            </a:r>
            <a:r>
              <a:rPr lang="tr-TR" dirty="0" err="1" smtClean="0"/>
              <a:t>trunk</a:t>
            </a:r>
            <a:r>
              <a:rPr lang="tr-TR" dirty="0" smtClean="0"/>
              <a:t> veya sunu yarmak için sadece bunların dinleme portlarının farklı olması yeterlidir.</a:t>
            </a:r>
          </a:p>
        </p:txBody>
      </p:sp>
      <p:pic>
        <p:nvPicPr>
          <p:cNvPr id="2" name="Picture 1"/>
          <p:cNvPicPr>
            <a:picLocks noChangeAspect="1"/>
          </p:cNvPicPr>
          <p:nvPr/>
        </p:nvPicPr>
        <p:blipFill>
          <a:blip r:embed="rId2"/>
          <a:stretch>
            <a:fillRect/>
          </a:stretch>
        </p:blipFill>
        <p:spPr>
          <a:xfrm>
            <a:off x="251520" y="1052736"/>
            <a:ext cx="3800475" cy="4920927"/>
          </a:xfrm>
          <a:prstGeom prst="rect">
            <a:avLst/>
          </a:prstGeom>
        </p:spPr>
      </p:pic>
    </p:spTree>
    <p:extLst>
      <p:ext uri="{BB962C8B-B14F-4D97-AF65-F5344CB8AC3E}">
        <p14:creationId xmlns:p14="http://schemas.microsoft.com/office/powerpoint/2010/main" val="4247113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5. Uygulama &amp; Tanımlamalar  </a:t>
            </a:r>
            <a:endParaRPr lang="tr-TR" sz="3200" b="1" dirty="0">
              <a:cs typeface="맑은 고딕"/>
            </a:endParaRPr>
          </a:p>
        </p:txBody>
      </p:sp>
      <p:sp>
        <p:nvSpPr>
          <p:cNvPr id="5" name="Metin kutusu 5"/>
          <p:cNvSpPr txBox="1"/>
          <p:nvPr/>
        </p:nvSpPr>
        <p:spPr>
          <a:xfrm>
            <a:off x="5674128" y="2054769"/>
            <a:ext cx="3504830" cy="3139321"/>
          </a:xfrm>
          <a:prstGeom prst="rect">
            <a:avLst/>
          </a:prstGeom>
          <a:noFill/>
        </p:spPr>
        <p:txBody>
          <a:bodyPr wrap="square" rtlCol="0">
            <a:spAutoFit/>
          </a:bodyPr>
          <a:lstStyle/>
          <a:p>
            <a:r>
              <a:rPr lang="tr-TR" dirty="0" smtClean="0"/>
              <a:t>Temel olarak sistemin giriş ve çıkış portları vardır, </a:t>
            </a:r>
            <a:r>
              <a:rPr lang="tr-TR" dirty="0" err="1" smtClean="0"/>
              <a:t>virtual</a:t>
            </a:r>
            <a:r>
              <a:rPr lang="tr-TR" dirty="0" smtClean="0"/>
              <a:t> </a:t>
            </a:r>
            <a:r>
              <a:rPr lang="tr-TR" dirty="0" err="1" smtClean="0"/>
              <a:t>ports</a:t>
            </a:r>
            <a:r>
              <a:rPr lang="tr-TR" dirty="0" smtClean="0"/>
              <a:t> bölümünden PRI ve VOIP </a:t>
            </a:r>
            <a:r>
              <a:rPr lang="tr-TR" dirty="0" err="1" smtClean="0"/>
              <a:t>trunklar</a:t>
            </a:r>
            <a:r>
              <a:rPr lang="tr-TR" dirty="0" smtClean="0"/>
              <a:t> IN port kısmına taşınır, GSM Virtual portlarda OUT kısmına taşınır.</a:t>
            </a:r>
          </a:p>
          <a:p>
            <a:r>
              <a:rPr lang="tr-TR" dirty="0" err="1" smtClean="0"/>
              <a:t>Properties</a:t>
            </a:r>
            <a:r>
              <a:rPr lang="tr-TR" dirty="0" smtClean="0"/>
              <a:t> ve </a:t>
            </a:r>
            <a:r>
              <a:rPr lang="tr-TR" dirty="0" err="1" smtClean="0"/>
              <a:t>Tones</a:t>
            </a:r>
            <a:r>
              <a:rPr lang="tr-TR" dirty="0" smtClean="0"/>
              <a:t> bölümden tanımlı olan standart anonsların da kaldırılması gerekiyor, </a:t>
            </a:r>
            <a:r>
              <a:rPr lang="tr-TR" dirty="0" err="1" smtClean="0"/>
              <a:t>Defaul</a:t>
            </a:r>
            <a:r>
              <a:rPr lang="tr-TR" dirty="0" smtClean="0"/>
              <a:t> IN ve </a:t>
            </a:r>
            <a:r>
              <a:rPr lang="tr-TR" dirty="0" err="1" smtClean="0"/>
              <a:t>Default</a:t>
            </a:r>
            <a:r>
              <a:rPr lang="tr-TR" dirty="0" smtClean="0"/>
              <a:t> OUT için.</a:t>
            </a:r>
          </a:p>
          <a:p>
            <a:r>
              <a:rPr lang="tr-TR" dirty="0" smtClean="0"/>
              <a:t>Ekrandaki 3 bölüm içinde bu işlem yapılır.</a:t>
            </a:r>
          </a:p>
        </p:txBody>
      </p:sp>
      <p:pic>
        <p:nvPicPr>
          <p:cNvPr id="3" name="Picture 2"/>
          <p:cNvPicPr>
            <a:picLocks noChangeAspect="1"/>
          </p:cNvPicPr>
          <p:nvPr/>
        </p:nvPicPr>
        <p:blipFill>
          <a:blip r:embed="rId2"/>
          <a:stretch>
            <a:fillRect/>
          </a:stretch>
        </p:blipFill>
        <p:spPr>
          <a:xfrm>
            <a:off x="410862" y="1227574"/>
            <a:ext cx="5120804" cy="4793713"/>
          </a:xfrm>
          <a:prstGeom prst="rect">
            <a:avLst/>
          </a:prstGeom>
        </p:spPr>
      </p:pic>
    </p:spTree>
    <p:extLst>
      <p:ext uri="{BB962C8B-B14F-4D97-AF65-F5344CB8AC3E}">
        <p14:creationId xmlns:p14="http://schemas.microsoft.com/office/powerpoint/2010/main" val="402708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5. Uygulama &amp; Tanımlamalar  </a:t>
            </a:r>
            <a:endParaRPr lang="tr-TR" sz="3200" b="1" dirty="0">
              <a:cs typeface="맑은 고딕"/>
            </a:endParaRPr>
          </a:p>
        </p:txBody>
      </p:sp>
      <p:sp>
        <p:nvSpPr>
          <p:cNvPr id="5" name="Metin kutusu 5"/>
          <p:cNvSpPr txBox="1"/>
          <p:nvPr/>
        </p:nvSpPr>
        <p:spPr>
          <a:xfrm>
            <a:off x="179512" y="879419"/>
            <a:ext cx="8712968" cy="5078313"/>
          </a:xfrm>
          <a:prstGeom prst="rect">
            <a:avLst/>
          </a:prstGeom>
          <a:noFill/>
        </p:spPr>
        <p:txBody>
          <a:bodyPr wrap="square" rtlCol="0">
            <a:spAutoFit/>
          </a:bodyPr>
          <a:lstStyle/>
          <a:p>
            <a:r>
              <a:rPr lang="tr-TR" dirty="0" smtClean="0"/>
              <a:t>Standart in port ve </a:t>
            </a:r>
            <a:r>
              <a:rPr lang="tr-TR" dirty="0" err="1" smtClean="0"/>
              <a:t>out</a:t>
            </a:r>
            <a:r>
              <a:rPr lang="tr-TR" dirty="0" smtClean="0"/>
              <a:t> port tanımları yapıldıktan sonra yönlendirme veya bu portları bir kural ile bağdaştırma mantığı kullanılır, bundan dolayı bu aşamadan sonraki yapılan tanımlamaların hepsi değişken ve sanaldır, bu kural ve yönlendirmeler istediğiniz sayıda olabilir, yeter ki doğru yapılsın.</a:t>
            </a:r>
          </a:p>
          <a:p>
            <a:r>
              <a:rPr lang="tr-TR" dirty="0" err="1" smtClean="0"/>
              <a:t>Virtula</a:t>
            </a:r>
            <a:r>
              <a:rPr lang="tr-TR" dirty="0" smtClean="0"/>
              <a:t> portlar ( </a:t>
            </a:r>
            <a:r>
              <a:rPr lang="tr-TR" dirty="0" err="1" smtClean="0"/>
              <a:t>in&amp;out</a:t>
            </a:r>
            <a:r>
              <a:rPr lang="tr-TR" dirty="0" smtClean="0"/>
              <a:t> ) bunların yetkilendirme seviyeleri vardır, ve bu yetki seviyesi ağaç mantığıyla çalışır, örneğin PRI veya PRI </a:t>
            </a:r>
            <a:r>
              <a:rPr lang="tr-TR" dirty="0" err="1" smtClean="0"/>
              <a:t>lar</a:t>
            </a:r>
            <a:r>
              <a:rPr lang="tr-TR" dirty="0" smtClean="0"/>
              <a:t>, SIP veya SIP </a:t>
            </a:r>
            <a:r>
              <a:rPr lang="tr-TR" dirty="0" err="1" smtClean="0"/>
              <a:t>ler</a:t>
            </a:r>
            <a:r>
              <a:rPr lang="tr-TR" dirty="0" smtClean="0"/>
              <a:t> herhangi bir yönlendirme kuralı ile ( </a:t>
            </a:r>
            <a:r>
              <a:rPr lang="tr-TR" dirty="0" err="1" smtClean="0"/>
              <a:t>router</a:t>
            </a:r>
            <a:r>
              <a:rPr lang="tr-TR" dirty="0" smtClean="0"/>
              <a:t> ) eşleşmemişse eğer, o takdirde </a:t>
            </a:r>
            <a:r>
              <a:rPr lang="tr-TR" dirty="0" err="1" smtClean="0"/>
              <a:t>Default</a:t>
            </a:r>
            <a:r>
              <a:rPr lang="tr-TR" dirty="0" smtClean="0"/>
              <a:t> IN için tanımlı olan Yönlendirme ( </a:t>
            </a:r>
            <a:r>
              <a:rPr lang="tr-TR" dirty="0" err="1" smtClean="0"/>
              <a:t>router</a:t>
            </a:r>
            <a:r>
              <a:rPr lang="tr-TR" dirty="0" smtClean="0"/>
              <a:t>) tanımı geçerlidir, yada her PRI veya SIP için ayrıca bir yönlendirme yapılır, bu </a:t>
            </a:r>
            <a:r>
              <a:rPr lang="tr-TR" dirty="0" err="1" smtClean="0"/>
              <a:t>durmda</a:t>
            </a:r>
            <a:r>
              <a:rPr lang="tr-TR" dirty="0" smtClean="0"/>
              <a:t> </a:t>
            </a:r>
            <a:r>
              <a:rPr lang="tr-TR" dirty="0" err="1" smtClean="0"/>
              <a:t>default</a:t>
            </a:r>
            <a:r>
              <a:rPr lang="tr-TR" dirty="0" smtClean="0"/>
              <a:t> in için yapıla tanımlar geçersiz olur.</a:t>
            </a:r>
          </a:p>
          <a:p>
            <a:r>
              <a:rPr lang="tr-TR" dirty="0" smtClean="0"/>
              <a:t>Yukarıdaki </a:t>
            </a:r>
            <a:r>
              <a:rPr lang="tr-TR" dirty="0" err="1" smtClean="0"/>
              <a:t>Router</a:t>
            </a:r>
            <a:r>
              <a:rPr lang="tr-TR" dirty="0" smtClean="0"/>
              <a:t> ilişkilendirme mantığı </a:t>
            </a:r>
            <a:r>
              <a:rPr lang="tr-TR" dirty="0" err="1" smtClean="0"/>
              <a:t>Default</a:t>
            </a:r>
            <a:r>
              <a:rPr lang="tr-TR" dirty="0" smtClean="0"/>
              <a:t> OUT , yani GSM </a:t>
            </a:r>
            <a:r>
              <a:rPr lang="tr-TR" dirty="0" err="1" smtClean="0"/>
              <a:t>virtual</a:t>
            </a:r>
            <a:r>
              <a:rPr lang="tr-TR" dirty="0" smtClean="0"/>
              <a:t> portları için de geçerlidir.</a:t>
            </a:r>
          </a:p>
          <a:p>
            <a:r>
              <a:rPr lang="tr-TR" dirty="0" smtClean="0"/>
              <a:t>Yönlendirme yada </a:t>
            </a:r>
            <a:r>
              <a:rPr lang="tr-TR" dirty="0" err="1" smtClean="0"/>
              <a:t>Router</a:t>
            </a:r>
            <a:r>
              <a:rPr lang="tr-TR" dirty="0" smtClean="0"/>
              <a:t> </a:t>
            </a:r>
            <a:r>
              <a:rPr lang="tr-TR" dirty="0" err="1" smtClean="0"/>
              <a:t>ler</a:t>
            </a:r>
            <a:r>
              <a:rPr lang="tr-TR" dirty="0" smtClean="0"/>
              <a:t> iki çeşit olabiliyor,</a:t>
            </a:r>
          </a:p>
          <a:p>
            <a:r>
              <a:rPr lang="tr-TR" dirty="0" err="1" smtClean="0"/>
              <a:t>Called</a:t>
            </a:r>
            <a:r>
              <a:rPr lang="tr-TR" dirty="0" smtClean="0"/>
              <a:t> </a:t>
            </a:r>
            <a:r>
              <a:rPr lang="tr-TR" dirty="0" err="1" smtClean="0"/>
              <a:t>number</a:t>
            </a:r>
            <a:r>
              <a:rPr lang="tr-TR" dirty="0" smtClean="0"/>
              <a:t>, aranan numaraya göre</a:t>
            </a:r>
          </a:p>
          <a:p>
            <a:r>
              <a:rPr lang="tr-TR" dirty="0" err="1" smtClean="0"/>
              <a:t>Calling</a:t>
            </a:r>
            <a:r>
              <a:rPr lang="tr-TR" dirty="0" smtClean="0"/>
              <a:t> </a:t>
            </a:r>
            <a:r>
              <a:rPr lang="tr-TR" dirty="0" err="1" smtClean="0"/>
              <a:t>Number</a:t>
            </a:r>
            <a:r>
              <a:rPr lang="tr-TR" dirty="0" smtClean="0"/>
              <a:t> aramayı başlatan numaraya göre</a:t>
            </a:r>
          </a:p>
          <a:p>
            <a:r>
              <a:rPr lang="tr-TR" dirty="0" err="1" smtClean="0"/>
              <a:t>Calling</a:t>
            </a:r>
            <a:r>
              <a:rPr lang="tr-TR" dirty="0" smtClean="0"/>
              <a:t> veya </a:t>
            </a:r>
            <a:r>
              <a:rPr lang="tr-TR" dirty="0" err="1" smtClean="0"/>
              <a:t>Called</a:t>
            </a:r>
            <a:r>
              <a:rPr lang="tr-TR" dirty="0" smtClean="0"/>
              <a:t> </a:t>
            </a:r>
            <a:r>
              <a:rPr lang="tr-TR" dirty="0" err="1" smtClean="0"/>
              <a:t>numbere</a:t>
            </a:r>
            <a:r>
              <a:rPr lang="tr-TR" dirty="0" smtClean="0"/>
              <a:t> göre yaratılan sanal </a:t>
            </a:r>
            <a:r>
              <a:rPr lang="tr-TR" dirty="0" err="1" smtClean="0"/>
              <a:t>router</a:t>
            </a:r>
            <a:r>
              <a:rPr lang="tr-TR" dirty="0" smtClean="0"/>
              <a:t> içinde bu kurala/kurallara eşleşen durumu nereye göndereceğiniz tanımı yapılır, bu hedef tek bir port olduğu gibi bir </a:t>
            </a:r>
            <a:r>
              <a:rPr lang="tr-TR" dirty="0" err="1" smtClean="0"/>
              <a:t>group</a:t>
            </a:r>
            <a:r>
              <a:rPr lang="tr-TR" dirty="0" smtClean="0"/>
              <a:t> veya bir topluluk ( </a:t>
            </a:r>
            <a:r>
              <a:rPr lang="tr-TR" dirty="0" err="1" smtClean="0"/>
              <a:t>bundle</a:t>
            </a:r>
            <a:r>
              <a:rPr lang="tr-TR" dirty="0" smtClean="0"/>
              <a:t> yada </a:t>
            </a:r>
            <a:r>
              <a:rPr lang="tr-TR" dirty="0" err="1" smtClean="0"/>
              <a:t>bundle</a:t>
            </a:r>
            <a:r>
              <a:rPr lang="tr-TR" dirty="0" smtClean="0"/>
              <a:t> </a:t>
            </a:r>
            <a:r>
              <a:rPr lang="tr-TR" dirty="0" err="1" smtClean="0"/>
              <a:t>ler</a:t>
            </a:r>
            <a:r>
              <a:rPr lang="tr-TR" dirty="0" smtClean="0"/>
              <a:t> )de olabilir, yada bu hedef bir DISA veya sesli karşılama anonsu da olabilir. </a:t>
            </a:r>
            <a:endParaRPr lang="tr-TR" dirty="0"/>
          </a:p>
        </p:txBody>
      </p:sp>
    </p:spTree>
    <p:extLst>
      <p:ext uri="{BB962C8B-B14F-4D97-AF65-F5344CB8AC3E}">
        <p14:creationId xmlns:p14="http://schemas.microsoft.com/office/powerpoint/2010/main" val="1614485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5. Uygulama &amp; Tanımlamalar  </a:t>
            </a:r>
            <a:endParaRPr lang="tr-TR" sz="3200" b="1" dirty="0">
              <a:cs typeface="맑은 고딕"/>
            </a:endParaRPr>
          </a:p>
        </p:txBody>
      </p:sp>
      <p:sp>
        <p:nvSpPr>
          <p:cNvPr id="5" name="Metin kutusu 5"/>
          <p:cNvSpPr txBox="1"/>
          <p:nvPr/>
        </p:nvSpPr>
        <p:spPr>
          <a:xfrm>
            <a:off x="323528" y="3068960"/>
            <a:ext cx="8712968" cy="646331"/>
          </a:xfrm>
          <a:prstGeom prst="rect">
            <a:avLst/>
          </a:prstGeom>
          <a:noFill/>
        </p:spPr>
        <p:txBody>
          <a:bodyPr wrap="square" rtlCol="0">
            <a:spAutoFit/>
          </a:bodyPr>
          <a:lstStyle/>
          <a:p>
            <a:r>
              <a:rPr lang="tr-TR" dirty="0" smtClean="0"/>
              <a:t>Bir önceki sayfadaki yazılanları daha net anlaya bilmemiz için birkaç senaryo kurgulayıp bu senaryoya göre gerekli olan tanımlamaları yapmaya çalışalım </a:t>
            </a:r>
            <a:endParaRPr lang="tr-TR" dirty="0"/>
          </a:p>
        </p:txBody>
      </p:sp>
    </p:spTree>
    <p:extLst>
      <p:ext uri="{BB962C8B-B14F-4D97-AF65-F5344CB8AC3E}">
        <p14:creationId xmlns:p14="http://schemas.microsoft.com/office/powerpoint/2010/main" val="1360537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5. Uygulama &amp; Tanımlamalar PRI &gt;GSM  </a:t>
            </a:r>
            <a:endParaRPr lang="tr-TR" sz="3200" b="1" dirty="0">
              <a:cs typeface="맑은 고딕"/>
            </a:endParaRPr>
          </a:p>
        </p:txBody>
      </p:sp>
      <p:sp>
        <p:nvSpPr>
          <p:cNvPr id="5" name="Metin kutusu 5"/>
          <p:cNvSpPr txBox="1"/>
          <p:nvPr/>
        </p:nvSpPr>
        <p:spPr>
          <a:xfrm>
            <a:off x="396696" y="2852936"/>
            <a:ext cx="8712968" cy="1200329"/>
          </a:xfrm>
          <a:prstGeom prst="rect">
            <a:avLst/>
          </a:prstGeom>
          <a:noFill/>
        </p:spPr>
        <p:txBody>
          <a:bodyPr wrap="square" rtlCol="0">
            <a:spAutoFit/>
          </a:bodyPr>
          <a:lstStyle/>
          <a:p>
            <a:r>
              <a:rPr lang="tr-TR" dirty="0" smtClean="0"/>
              <a:t>PRI dan gelen 053 </a:t>
            </a:r>
            <a:r>
              <a:rPr lang="tr-TR" dirty="0" err="1" smtClean="0"/>
              <a:t>xxxxx</a:t>
            </a:r>
            <a:r>
              <a:rPr lang="tr-TR" dirty="0" smtClean="0"/>
              <a:t> </a:t>
            </a:r>
            <a:r>
              <a:rPr lang="tr-TR" dirty="0" err="1" smtClean="0"/>
              <a:t>li</a:t>
            </a:r>
            <a:r>
              <a:rPr lang="tr-TR" dirty="0" smtClean="0"/>
              <a:t> bir aramayı farklı bir </a:t>
            </a:r>
            <a:r>
              <a:rPr lang="tr-TR" dirty="0" err="1" smtClean="0"/>
              <a:t>gsm</a:t>
            </a:r>
            <a:r>
              <a:rPr lang="tr-TR" dirty="0" smtClean="0"/>
              <a:t> modülden göndermek</a:t>
            </a:r>
          </a:p>
          <a:p>
            <a:r>
              <a:rPr lang="tr-TR" dirty="0" smtClean="0"/>
              <a:t>PRI dan gelen 054 </a:t>
            </a:r>
            <a:r>
              <a:rPr lang="tr-TR" dirty="0" err="1" smtClean="0"/>
              <a:t>xxxxx</a:t>
            </a:r>
            <a:r>
              <a:rPr lang="tr-TR" dirty="0" smtClean="0"/>
              <a:t> </a:t>
            </a:r>
            <a:r>
              <a:rPr lang="tr-TR" dirty="0" err="1" smtClean="0"/>
              <a:t>li</a:t>
            </a:r>
            <a:r>
              <a:rPr lang="tr-TR" dirty="0" smtClean="0"/>
              <a:t> bir aramayı farklı bir </a:t>
            </a:r>
            <a:r>
              <a:rPr lang="tr-TR" dirty="0" err="1" smtClean="0"/>
              <a:t>gsm</a:t>
            </a:r>
            <a:r>
              <a:rPr lang="tr-TR" dirty="0" smtClean="0"/>
              <a:t> modülden göndermek</a:t>
            </a:r>
          </a:p>
          <a:p>
            <a:r>
              <a:rPr lang="tr-TR" dirty="0" smtClean="0"/>
              <a:t>Ve</a:t>
            </a:r>
          </a:p>
          <a:p>
            <a:r>
              <a:rPr lang="tr-TR" dirty="0" smtClean="0"/>
              <a:t>PRI dan gelen 050 ve 055 </a:t>
            </a:r>
            <a:r>
              <a:rPr lang="tr-TR" dirty="0" err="1" smtClean="0"/>
              <a:t>li</a:t>
            </a:r>
            <a:r>
              <a:rPr lang="tr-TR" dirty="0" smtClean="0"/>
              <a:t> bir aramayı farklı bir GSM modülden göndermek</a:t>
            </a:r>
            <a:endParaRPr lang="tr-TR" dirty="0"/>
          </a:p>
        </p:txBody>
      </p:sp>
    </p:spTree>
    <p:extLst>
      <p:ext uri="{BB962C8B-B14F-4D97-AF65-F5344CB8AC3E}">
        <p14:creationId xmlns:p14="http://schemas.microsoft.com/office/powerpoint/2010/main" val="16372239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5. Uygulama &amp; Tanımlamalar PRI &gt;GSM  </a:t>
            </a:r>
            <a:endParaRPr lang="tr-TR" sz="3200" b="1" dirty="0">
              <a:cs typeface="맑은 고딕"/>
            </a:endParaRPr>
          </a:p>
        </p:txBody>
      </p:sp>
      <p:sp>
        <p:nvSpPr>
          <p:cNvPr id="5" name="Metin kutusu 5"/>
          <p:cNvSpPr txBox="1"/>
          <p:nvPr/>
        </p:nvSpPr>
        <p:spPr>
          <a:xfrm>
            <a:off x="942805" y="4509120"/>
            <a:ext cx="7707678" cy="1477328"/>
          </a:xfrm>
          <a:prstGeom prst="rect">
            <a:avLst/>
          </a:prstGeom>
          <a:noFill/>
        </p:spPr>
        <p:txBody>
          <a:bodyPr wrap="square" rtlCol="0">
            <a:spAutoFit/>
          </a:bodyPr>
          <a:lstStyle/>
          <a:p>
            <a:r>
              <a:rPr lang="tr-TR" dirty="0" smtClean="0"/>
              <a:t>Routing ve </a:t>
            </a:r>
            <a:r>
              <a:rPr lang="tr-TR" dirty="0" err="1" smtClean="0"/>
              <a:t>Routers</a:t>
            </a:r>
            <a:r>
              <a:rPr lang="tr-TR" dirty="0" smtClean="0"/>
              <a:t> bölümünden öncelikle </a:t>
            </a:r>
            <a:r>
              <a:rPr lang="tr-TR" dirty="0" err="1" smtClean="0"/>
              <a:t>Called</a:t>
            </a:r>
            <a:r>
              <a:rPr lang="tr-TR" dirty="0" smtClean="0"/>
              <a:t> </a:t>
            </a:r>
            <a:r>
              <a:rPr lang="tr-TR" dirty="0" err="1" smtClean="0"/>
              <a:t>Number</a:t>
            </a:r>
            <a:r>
              <a:rPr lang="tr-TR" dirty="0" smtClean="0"/>
              <a:t> kuralı tanımlanır, </a:t>
            </a:r>
            <a:r>
              <a:rPr lang="tr-TR" dirty="0" err="1" smtClean="0"/>
              <a:t>mous</a:t>
            </a:r>
            <a:r>
              <a:rPr lang="tr-TR" dirty="0" smtClean="0"/>
              <a:t> ile </a:t>
            </a:r>
            <a:r>
              <a:rPr lang="tr-TR" dirty="0" err="1" smtClean="0"/>
              <a:t>Router</a:t>
            </a:r>
            <a:r>
              <a:rPr lang="tr-TR" dirty="0" smtClean="0"/>
              <a:t> bölümü için açılan pencerede sağ tuşlanır ve çıkan </a:t>
            </a:r>
            <a:r>
              <a:rPr lang="tr-TR" dirty="0" err="1" smtClean="0"/>
              <a:t>seçeeklerden</a:t>
            </a:r>
            <a:r>
              <a:rPr lang="tr-TR" dirty="0" smtClean="0"/>
              <a:t> ADD seçilir, bu </a:t>
            </a:r>
            <a:r>
              <a:rPr lang="tr-TR" dirty="0" err="1" smtClean="0"/>
              <a:t>aşaamdan</a:t>
            </a:r>
            <a:r>
              <a:rPr lang="tr-TR" dirty="0" smtClean="0"/>
              <a:t> sonra ekrandaki pencerede göründüğü şekilde bu </a:t>
            </a:r>
            <a:r>
              <a:rPr lang="tr-TR" dirty="0" err="1" smtClean="0"/>
              <a:t>router</a:t>
            </a:r>
            <a:r>
              <a:rPr lang="tr-TR" dirty="0" smtClean="0"/>
              <a:t> e isim verebilirsiniz, </a:t>
            </a:r>
            <a:r>
              <a:rPr lang="tr-TR" dirty="0" err="1" smtClean="0"/>
              <a:t>mesala</a:t>
            </a:r>
            <a:r>
              <a:rPr lang="tr-TR" dirty="0" smtClean="0"/>
              <a:t> PRI </a:t>
            </a:r>
            <a:r>
              <a:rPr lang="tr-TR" dirty="0" err="1" smtClean="0"/>
              <a:t>to</a:t>
            </a:r>
            <a:r>
              <a:rPr lang="tr-TR" dirty="0" smtClean="0"/>
              <a:t> GSM</a:t>
            </a:r>
          </a:p>
          <a:p>
            <a:endParaRPr lang="tr-TR" dirty="0"/>
          </a:p>
        </p:txBody>
      </p:sp>
      <p:pic>
        <p:nvPicPr>
          <p:cNvPr id="2" name="Picture 1"/>
          <p:cNvPicPr>
            <a:picLocks noChangeAspect="1"/>
          </p:cNvPicPr>
          <p:nvPr/>
        </p:nvPicPr>
        <p:blipFill>
          <a:blip r:embed="rId2"/>
          <a:stretch>
            <a:fillRect/>
          </a:stretch>
        </p:blipFill>
        <p:spPr>
          <a:xfrm>
            <a:off x="606085" y="883224"/>
            <a:ext cx="7710331" cy="3325781"/>
          </a:xfrm>
          <a:prstGeom prst="rect">
            <a:avLst/>
          </a:prstGeom>
        </p:spPr>
      </p:pic>
    </p:spTree>
    <p:extLst>
      <p:ext uri="{BB962C8B-B14F-4D97-AF65-F5344CB8AC3E}">
        <p14:creationId xmlns:p14="http://schemas.microsoft.com/office/powerpoint/2010/main" val="2984311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5. Uygulama &amp; Tanımlamalar PRI &gt;GSM  </a:t>
            </a:r>
            <a:endParaRPr lang="tr-TR" sz="3200" b="1" dirty="0">
              <a:cs typeface="맑은 고딕"/>
            </a:endParaRPr>
          </a:p>
        </p:txBody>
      </p:sp>
      <p:sp>
        <p:nvSpPr>
          <p:cNvPr id="5" name="Metin kutusu 5"/>
          <p:cNvSpPr txBox="1"/>
          <p:nvPr/>
        </p:nvSpPr>
        <p:spPr>
          <a:xfrm>
            <a:off x="5960625" y="3117161"/>
            <a:ext cx="3197147" cy="1200329"/>
          </a:xfrm>
          <a:prstGeom prst="rect">
            <a:avLst/>
          </a:prstGeom>
          <a:noFill/>
        </p:spPr>
        <p:txBody>
          <a:bodyPr wrap="square" rtlCol="0">
            <a:spAutoFit/>
          </a:bodyPr>
          <a:lstStyle/>
          <a:p>
            <a:r>
              <a:rPr lang="tr-TR" dirty="0" smtClean="0"/>
              <a:t>PRI </a:t>
            </a:r>
            <a:r>
              <a:rPr lang="tr-TR" dirty="0" err="1" smtClean="0"/>
              <a:t>to</a:t>
            </a:r>
            <a:r>
              <a:rPr lang="tr-TR" dirty="0" smtClean="0"/>
              <a:t> GSM </a:t>
            </a:r>
            <a:r>
              <a:rPr lang="tr-TR" dirty="0" err="1" smtClean="0"/>
              <a:t>routeri</a:t>
            </a:r>
            <a:r>
              <a:rPr lang="tr-TR" dirty="0" smtClean="0"/>
              <a:t> seçildikten sonra sağ bölümde ADD kullanılarak 4 adet kural eklenir</a:t>
            </a:r>
          </a:p>
          <a:p>
            <a:endParaRPr lang="tr-TR" dirty="0"/>
          </a:p>
        </p:txBody>
      </p:sp>
      <p:pic>
        <p:nvPicPr>
          <p:cNvPr id="3" name="Picture 2"/>
          <p:cNvPicPr>
            <a:picLocks noChangeAspect="1"/>
          </p:cNvPicPr>
          <p:nvPr/>
        </p:nvPicPr>
        <p:blipFill>
          <a:blip r:embed="rId2"/>
          <a:stretch>
            <a:fillRect/>
          </a:stretch>
        </p:blipFill>
        <p:spPr>
          <a:xfrm>
            <a:off x="421776" y="1052736"/>
            <a:ext cx="5362575" cy="4648200"/>
          </a:xfrm>
          <a:prstGeom prst="rect">
            <a:avLst/>
          </a:prstGeom>
        </p:spPr>
      </p:pic>
    </p:spTree>
    <p:extLst>
      <p:ext uri="{BB962C8B-B14F-4D97-AF65-F5344CB8AC3E}">
        <p14:creationId xmlns:p14="http://schemas.microsoft.com/office/powerpoint/2010/main" val="1351225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5. Uygulama &amp; Tanımlamalar PRI &gt;GSM  </a:t>
            </a:r>
            <a:endParaRPr lang="tr-TR" sz="3200" b="1" dirty="0">
              <a:cs typeface="맑은 고딕"/>
            </a:endParaRPr>
          </a:p>
        </p:txBody>
      </p:sp>
      <p:sp>
        <p:nvSpPr>
          <p:cNvPr id="5" name="Metin kutusu 5"/>
          <p:cNvSpPr txBox="1"/>
          <p:nvPr/>
        </p:nvSpPr>
        <p:spPr>
          <a:xfrm>
            <a:off x="624688" y="4869160"/>
            <a:ext cx="8025795" cy="646331"/>
          </a:xfrm>
          <a:prstGeom prst="rect">
            <a:avLst/>
          </a:prstGeom>
          <a:noFill/>
        </p:spPr>
        <p:txBody>
          <a:bodyPr wrap="square" rtlCol="0">
            <a:spAutoFit/>
          </a:bodyPr>
          <a:lstStyle/>
          <a:p>
            <a:r>
              <a:rPr lang="tr-TR" dirty="0" smtClean="0"/>
              <a:t>Bu şekilde 4 adet kural satırı girildikten sonra aşağıdaki şekilde tanımlamalar yapılır</a:t>
            </a:r>
          </a:p>
          <a:p>
            <a:endParaRPr lang="tr-TR" dirty="0"/>
          </a:p>
        </p:txBody>
      </p:sp>
      <p:pic>
        <p:nvPicPr>
          <p:cNvPr id="2" name="Picture 1"/>
          <p:cNvPicPr>
            <a:picLocks noChangeAspect="1"/>
          </p:cNvPicPr>
          <p:nvPr/>
        </p:nvPicPr>
        <p:blipFill>
          <a:blip r:embed="rId2"/>
          <a:stretch>
            <a:fillRect/>
          </a:stretch>
        </p:blipFill>
        <p:spPr>
          <a:xfrm>
            <a:off x="421776" y="1094456"/>
            <a:ext cx="8629650" cy="2766592"/>
          </a:xfrm>
          <a:prstGeom prst="rect">
            <a:avLst/>
          </a:prstGeom>
        </p:spPr>
      </p:pic>
    </p:spTree>
    <p:extLst>
      <p:ext uri="{BB962C8B-B14F-4D97-AF65-F5344CB8AC3E}">
        <p14:creationId xmlns:p14="http://schemas.microsoft.com/office/powerpoint/2010/main" val="3338964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5. Uygulama &amp; Tanımlamalar PRI &gt;GSM  </a:t>
            </a:r>
            <a:endParaRPr lang="tr-TR" sz="3200" b="1" dirty="0">
              <a:cs typeface="맑은 고딕"/>
            </a:endParaRPr>
          </a:p>
        </p:txBody>
      </p:sp>
      <p:sp>
        <p:nvSpPr>
          <p:cNvPr id="5" name="Metin kutusu 5"/>
          <p:cNvSpPr txBox="1"/>
          <p:nvPr/>
        </p:nvSpPr>
        <p:spPr>
          <a:xfrm>
            <a:off x="489286" y="4725144"/>
            <a:ext cx="8025795" cy="1200329"/>
          </a:xfrm>
          <a:prstGeom prst="rect">
            <a:avLst/>
          </a:prstGeom>
          <a:noFill/>
        </p:spPr>
        <p:txBody>
          <a:bodyPr wrap="square" rtlCol="0">
            <a:spAutoFit/>
          </a:bodyPr>
          <a:lstStyle/>
          <a:p>
            <a:r>
              <a:rPr lang="tr-TR" dirty="0" err="1" smtClean="0"/>
              <a:t>Bo</a:t>
            </a:r>
            <a:r>
              <a:rPr lang="tr-TR" dirty="0" smtClean="0"/>
              <a:t> oluşturulan </a:t>
            </a:r>
            <a:r>
              <a:rPr lang="tr-TR" dirty="0" err="1" smtClean="0"/>
              <a:t>Called</a:t>
            </a:r>
            <a:r>
              <a:rPr lang="tr-TR" dirty="0" smtClean="0"/>
              <a:t> </a:t>
            </a:r>
            <a:r>
              <a:rPr lang="tr-TR" dirty="0" err="1" smtClean="0"/>
              <a:t>number</a:t>
            </a:r>
            <a:r>
              <a:rPr lang="tr-TR" dirty="0" smtClean="0"/>
              <a:t> kuralında 053 ve sonrasında 8 dijit daha geldiğinde, gitmesi yanı çıkış portu belirtilir, söz konusu örnekte bu çıkış portu yani GSM </a:t>
            </a:r>
            <a:r>
              <a:rPr lang="tr-TR" dirty="0" err="1" smtClean="0"/>
              <a:t>modulu</a:t>
            </a:r>
            <a:r>
              <a:rPr lang="tr-TR" dirty="0" smtClean="0"/>
              <a:t> 67 </a:t>
            </a:r>
            <a:r>
              <a:rPr lang="tr-TR" dirty="0" err="1" smtClean="0"/>
              <a:t>nolu</a:t>
            </a:r>
            <a:r>
              <a:rPr lang="tr-TR" dirty="0" smtClean="0"/>
              <a:t> </a:t>
            </a:r>
            <a:r>
              <a:rPr lang="tr-TR" dirty="0" err="1" smtClean="0"/>
              <a:t>gsm</a:t>
            </a:r>
            <a:r>
              <a:rPr lang="tr-TR" dirty="0" smtClean="0"/>
              <a:t> modülüdür, bu mantık diğer </a:t>
            </a:r>
            <a:r>
              <a:rPr lang="tr-TR" dirty="0" err="1" smtClean="0"/>
              <a:t>prefix</a:t>
            </a:r>
            <a:r>
              <a:rPr lang="tr-TR" dirty="0" smtClean="0"/>
              <a:t> </a:t>
            </a:r>
            <a:r>
              <a:rPr lang="tr-TR" dirty="0" err="1" smtClean="0"/>
              <a:t>ler</a:t>
            </a:r>
            <a:r>
              <a:rPr lang="tr-TR" dirty="0" smtClean="0"/>
              <a:t> için de geçerlidir </a:t>
            </a:r>
          </a:p>
          <a:p>
            <a:endParaRPr lang="tr-TR" dirty="0"/>
          </a:p>
        </p:txBody>
      </p:sp>
      <p:pic>
        <p:nvPicPr>
          <p:cNvPr id="3" name="Picture 2"/>
          <p:cNvPicPr>
            <a:picLocks noChangeAspect="1"/>
          </p:cNvPicPr>
          <p:nvPr/>
        </p:nvPicPr>
        <p:blipFill>
          <a:blip r:embed="rId2"/>
          <a:stretch>
            <a:fillRect/>
          </a:stretch>
        </p:blipFill>
        <p:spPr>
          <a:xfrm>
            <a:off x="6626" y="1124744"/>
            <a:ext cx="8991117" cy="3024336"/>
          </a:xfrm>
          <a:prstGeom prst="rect">
            <a:avLst/>
          </a:prstGeom>
        </p:spPr>
      </p:pic>
    </p:spTree>
    <p:extLst>
      <p:ext uri="{BB962C8B-B14F-4D97-AF65-F5344CB8AC3E}">
        <p14:creationId xmlns:p14="http://schemas.microsoft.com/office/powerpoint/2010/main" val="286302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251520" y="-27384"/>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marL="0" marR="0" lvl="0" indent="0" defTabSz="914145" rtl="0" eaLnBrk="1" fontAlgn="base" latinLnBrk="0" hangingPunct="1">
              <a:lnSpc>
                <a:spcPct val="100000"/>
              </a:lnSpc>
              <a:spcBef>
                <a:spcPct val="0"/>
              </a:spcBef>
              <a:spcAft>
                <a:spcPct val="0"/>
              </a:spcAft>
              <a:buClrTx/>
              <a:buSzTx/>
              <a:buFontTx/>
              <a:buNone/>
              <a:tabLst/>
              <a:defRPr/>
            </a:pPr>
            <a:r>
              <a:rPr lang="tr-TR" sz="3200" b="1" dirty="0" smtClean="0">
                <a:latin typeface="+mj-lt"/>
                <a:ea typeface="+mj-ea"/>
                <a:cs typeface="맑은 고딕"/>
              </a:rPr>
              <a:t>1. Genel Özellikler</a:t>
            </a:r>
            <a:endParaRPr kumimoji="0" lang="tr-TR" sz="3200" b="1" i="0" u="none" strike="noStrike" kern="1200" cap="none" spc="0" normalizeH="0" baseline="0" noProof="0" dirty="0">
              <a:ln>
                <a:noFill/>
              </a:ln>
              <a:solidFill>
                <a:schemeClr val="tx1"/>
              </a:solidFill>
              <a:uLnTx/>
              <a:uFillTx/>
              <a:latin typeface="+mj-lt"/>
              <a:ea typeface="+mj-ea"/>
              <a:cs typeface="맑은 고딕"/>
            </a:endParaRPr>
          </a:p>
        </p:txBody>
      </p:sp>
      <p:sp>
        <p:nvSpPr>
          <p:cNvPr id="2" name="Metin kutusu 1"/>
          <p:cNvSpPr txBox="1"/>
          <p:nvPr/>
        </p:nvSpPr>
        <p:spPr>
          <a:xfrm>
            <a:off x="1604633" y="1196752"/>
            <a:ext cx="6840760" cy="4801314"/>
          </a:xfrm>
          <a:prstGeom prst="rect">
            <a:avLst/>
          </a:prstGeom>
          <a:noFill/>
        </p:spPr>
        <p:txBody>
          <a:bodyPr wrap="square" rtlCol="0">
            <a:spAutoFit/>
          </a:bodyPr>
          <a:lstStyle/>
          <a:p>
            <a:r>
              <a:rPr lang="tr-TR" b="1" dirty="0" smtClean="0"/>
              <a:t>Port sayı Bilgisi:</a:t>
            </a:r>
          </a:p>
          <a:p>
            <a:r>
              <a:rPr lang="tr-TR" b="1" dirty="0" smtClean="0"/>
              <a:t>Maximum Analog Port Sayısı 424</a:t>
            </a:r>
            <a:r>
              <a:rPr lang="tr-TR" dirty="0"/>
              <a:t> </a:t>
            </a:r>
          </a:p>
          <a:p>
            <a:r>
              <a:rPr lang="tr-TR" b="1" dirty="0" smtClean="0"/>
              <a:t>Maximum </a:t>
            </a:r>
            <a:r>
              <a:rPr lang="tr-TR" b="1" dirty="0" err="1"/>
              <a:t>D</a:t>
            </a:r>
            <a:r>
              <a:rPr lang="tr-TR" b="1" dirty="0" err="1" smtClean="0"/>
              <a:t>igital</a:t>
            </a:r>
            <a:r>
              <a:rPr lang="tr-TR" b="1" dirty="0" smtClean="0"/>
              <a:t> Port </a:t>
            </a:r>
            <a:r>
              <a:rPr lang="tr-TR" b="1" dirty="0"/>
              <a:t>S</a:t>
            </a:r>
            <a:r>
              <a:rPr lang="tr-TR" b="1" dirty="0" smtClean="0"/>
              <a:t>ayısı </a:t>
            </a:r>
            <a:r>
              <a:rPr lang="tr-TR" b="1" dirty="0"/>
              <a:t>BRI/PRI</a:t>
            </a:r>
            <a:r>
              <a:rPr lang="tr-TR" dirty="0"/>
              <a:t> </a:t>
            </a:r>
            <a:r>
              <a:rPr lang="tr-TR" dirty="0" smtClean="0"/>
              <a:t>72/16</a:t>
            </a:r>
            <a:endParaRPr lang="tr-TR" dirty="0"/>
          </a:p>
          <a:p>
            <a:r>
              <a:rPr lang="tr-TR" b="1" dirty="0" smtClean="0"/>
              <a:t>Maximum </a:t>
            </a:r>
            <a:r>
              <a:rPr lang="tr-TR" b="1" dirty="0" err="1"/>
              <a:t>Voip</a:t>
            </a:r>
            <a:r>
              <a:rPr lang="tr-TR" b="1" dirty="0"/>
              <a:t> </a:t>
            </a:r>
            <a:r>
              <a:rPr lang="tr-TR" b="1" dirty="0" smtClean="0"/>
              <a:t>Kanal / Kullanıcı Sayısı</a:t>
            </a:r>
            <a:r>
              <a:rPr lang="tr-TR" dirty="0"/>
              <a:t> </a:t>
            </a:r>
            <a:r>
              <a:rPr lang="tr-TR" dirty="0" smtClean="0"/>
              <a:t>96/500</a:t>
            </a:r>
            <a:endParaRPr lang="tr-TR" dirty="0"/>
          </a:p>
          <a:p>
            <a:r>
              <a:rPr lang="tr-TR" b="1" dirty="0" smtClean="0"/>
              <a:t>Maximum  </a:t>
            </a:r>
            <a:r>
              <a:rPr lang="tr-TR" b="1" dirty="0"/>
              <a:t>GSM/UMTS</a:t>
            </a:r>
            <a:r>
              <a:rPr lang="tr-TR" dirty="0"/>
              <a:t> </a:t>
            </a:r>
            <a:r>
              <a:rPr lang="tr-TR" dirty="0" smtClean="0"/>
              <a:t>kanal sayısı</a:t>
            </a:r>
            <a:r>
              <a:rPr lang="tr-TR" dirty="0"/>
              <a:t> </a:t>
            </a:r>
            <a:r>
              <a:rPr lang="tr-TR" dirty="0" smtClean="0"/>
              <a:t>80/80</a:t>
            </a:r>
            <a:endParaRPr lang="tr-TR" dirty="0"/>
          </a:p>
          <a:p>
            <a:endParaRPr lang="tr-TR" b="1" dirty="0" smtClean="0"/>
          </a:p>
          <a:p>
            <a:r>
              <a:rPr lang="tr-TR" b="1" dirty="0" smtClean="0"/>
              <a:t>Genel Teknik </a:t>
            </a:r>
            <a:r>
              <a:rPr lang="tr-TR" b="1" dirty="0" err="1" smtClean="0"/>
              <a:t>Spektler</a:t>
            </a:r>
            <a:endParaRPr lang="tr-TR" b="1" dirty="0"/>
          </a:p>
          <a:p>
            <a:r>
              <a:rPr lang="tr-TR" b="1" dirty="0" smtClean="0"/>
              <a:t>Şebeke Gerilimi</a:t>
            </a:r>
            <a:r>
              <a:rPr lang="tr-TR" dirty="0" smtClean="0"/>
              <a:t> </a:t>
            </a:r>
            <a:r>
              <a:rPr lang="tr-TR" dirty="0"/>
              <a:t>230 V </a:t>
            </a:r>
            <a:r>
              <a:rPr lang="tr-TR" dirty="0" smtClean="0"/>
              <a:t>veya </a:t>
            </a:r>
            <a:r>
              <a:rPr lang="tr-TR" dirty="0"/>
              <a:t>115V</a:t>
            </a:r>
          </a:p>
          <a:p>
            <a:r>
              <a:rPr lang="tr-TR" b="1" dirty="0" smtClean="0"/>
              <a:t>Şebeke Gerilimindeki Tolerans </a:t>
            </a:r>
            <a:r>
              <a:rPr lang="tr-TR" dirty="0"/>
              <a:t> </a:t>
            </a:r>
            <a:r>
              <a:rPr lang="tr-TR" dirty="0" smtClean="0"/>
              <a:t>Man/</a:t>
            </a:r>
            <a:r>
              <a:rPr lang="tr-TR" dirty="0" err="1" smtClean="0"/>
              <a:t>Min</a:t>
            </a:r>
            <a:r>
              <a:rPr lang="tr-TR" dirty="0" smtClean="0"/>
              <a:t> +/- </a:t>
            </a:r>
            <a:r>
              <a:rPr lang="tr-TR" dirty="0"/>
              <a:t>10 %</a:t>
            </a:r>
          </a:p>
          <a:p>
            <a:r>
              <a:rPr lang="tr-TR" b="1" dirty="0" smtClean="0"/>
              <a:t>Şebeke Frekansı</a:t>
            </a:r>
            <a:r>
              <a:rPr lang="tr-TR" dirty="0"/>
              <a:t> </a:t>
            </a:r>
            <a:r>
              <a:rPr lang="tr-TR" dirty="0" smtClean="0"/>
              <a:t>50 </a:t>
            </a:r>
            <a:r>
              <a:rPr lang="tr-TR" dirty="0"/>
              <a:t>Hz</a:t>
            </a:r>
          </a:p>
          <a:p>
            <a:r>
              <a:rPr lang="tr-TR" b="1" dirty="0" smtClean="0"/>
              <a:t>Sigorta</a:t>
            </a:r>
            <a:r>
              <a:rPr lang="tr-TR" dirty="0"/>
              <a:t> </a:t>
            </a:r>
            <a:r>
              <a:rPr lang="tr-TR" dirty="0" smtClean="0"/>
              <a:t>10A</a:t>
            </a:r>
            <a:endParaRPr lang="tr-TR" dirty="0"/>
          </a:p>
          <a:p>
            <a:r>
              <a:rPr lang="tr-TR" b="1" dirty="0" smtClean="0"/>
              <a:t>Ana Kasa Ölçüleri</a:t>
            </a:r>
            <a:r>
              <a:rPr lang="tr-TR" dirty="0"/>
              <a:t> </a:t>
            </a:r>
            <a:r>
              <a:rPr lang="tr-TR" dirty="0" smtClean="0"/>
              <a:t>482x133x310 </a:t>
            </a:r>
            <a:r>
              <a:rPr lang="tr-TR" dirty="0"/>
              <a:t>mm (84HPx3U)</a:t>
            </a:r>
          </a:p>
          <a:p>
            <a:r>
              <a:rPr lang="tr-TR" b="1" dirty="0" smtClean="0"/>
              <a:t>Ana Kasa Ağırlığı</a:t>
            </a:r>
            <a:r>
              <a:rPr lang="tr-TR" dirty="0"/>
              <a:t> </a:t>
            </a:r>
            <a:r>
              <a:rPr lang="tr-TR" dirty="0" smtClean="0"/>
              <a:t>13 kg</a:t>
            </a:r>
          </a:p>
          <a:p>
            <a:r>
              <a:rPr lang="tr-TR" dirty="0" smtClean="0"/>
              <a:t>Genişleme Kasası ölçüleri</a:t>
            </a:r>
            <a:r>
              <a:rPr lang="tr-TR" dirty="0"/>
              <a:t> </a:t>
            </a:r>
            <a:r>
              <a:rPr lang="tr-TR" dirty="0" smtClean="0"/>
              <a:t> 482x133x310 </a:t>
            </a:r>
            <a:r>
              <a:rPr lang="tr-TR" dirty="0"/>
              <a:t>mm (84HPx3U)</a:t>
            </a:r>
          </a:p>
          <a:p>
            <a:r>
              <a:rPr lang="tr-TR" b="1" dirty="0" smtClean="0"/>
              <a:t>Genişleme Ünitesi ağırlığı</a:t>
            </a:r>
            <a:r>
              <a:rPr lang="tr-TR" dirty="0"/>
              <a:t> </a:t>
            </a:r>
            <a:r>
              <a:rPr lang="tr-TR" dirty="0" smtClean="0"/>
              <a:t>12.5 </a:t>
            </a:r>
            <a:r>
              <a:rPr lang="tr-TR" dirty="0"/>
              <a:t>kg</a:t>
            </a:r>
          </a:p>
          <a:p>
            <a:r>
              <a:rPr lang="tr-TR" b="1" dirty="0" smtClean="0"/>
              <a:t>Haberleşme Bağlantısı </a:t>
            </a:r>
            <a:r>
              <a:rPr lang="tr-TR" b="1" dirty="0"/>
              <a:t>LAN</a:t>
            </a:r>
          </a:p>
          <a:p>
            <a:r>
              <a:rPr lang="tr-TR" b="1" dirty="0" smtClean="0"/>
              <a:t>Gönderme Hızı</a:t>
            </a:r>
            <a:r>
              <a:rPr lang="tr-TR" dirty="0"/>
              <a:t> </a:t>
            </a:r>
            <a:r>
              <a:rPr lang="tr-TR" dirty="0" smtClean="0"/>
              <a:t> 10/100 </a:t>
            </a:r>
            <a:r>
              <a:rPr lang="tr-TR" dirty="0" err="1" smtClean="0"/>
              <a:t>Mb</a:t>
            </a:r>
            <a:r>
              <a:rPr lang="tr-TR" dirty="0" smtClean="0"/>
              <a:t>/s</a:t>
            </a:r>
            <a:endParaRPr lang="tr-TR" dirty="0"/>
          </a:p>
        </p:txBody>
      </p:sp>
    </p:spTree>
    <p:extLst>
      <p:ext uri="{BB962C8B-B14F-4D97-AF65-F5344CB8AC3E}">
        <p14:creationId xmlns:p14="http://schemas.microsoft.com/office/powerpoint/2010/main" val="1476687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5. Uygulama &amp; Tanımlamalar PRI &gt;GSM  </a:t>
            </a:r>
            <a:endParaRPr lang="tr-TR" sz="3200" b="1" dirty="0">
              <a:cs typeface="맑은 고딕"/>
            </a:endParaRPr>
          </a:p>
        </p:txBody>
      </p:sp>
      <p:sp>
        <p:nvSpPr>
          <p:cNvPr id="5" name="Metin kutusu 5"/>
          <p:cNvSpPr txBox="1"/>
          <p:nvPr/>
        </p:nvSpPr>
        <p:spPr>
          <a:xfrm>
            <a:off x="7081616" y="1985107"/>
            <a:ext cx="2062384" cy="1754326"/>
          </a:xfrm>
          <a:prstGeom prst="rect">
            <a:avLst/>
          </a:prstGeom>
          <a:noFill/>
        </p:spPr>
        <p:txBody>
          <a:bodyPr wrap="square" rtlCol="0">
            <a:spAutoFit/>
          </a:bodyPr>
          <a:lstStyle/>
          <a:p>
            <a:r>
              <a:rPr lang="tr-TR" dirty="0" smtClean="0"/>
              <a:t>Son olarak bir önceki sayfada oluşturulan kural ISDN PRI portu ile ilişkilendirilir.</a:t>
            </a:r>
          </a:p>
          <a:p>
            <a:endParaRPr lang="tr-TR" dirty="0"/>
          </a:p>
        </p:txBody>
      </p:sp>
      <p:pic>
        <p:nvPicPr>
          <p:cNvPr id="2" name="Picture 1"/>
          <p:cNvPicPr>
            <a:picLocks noChangeAspect="1"/>
          </p:cNvPicPr>
          <p:nvPr/>
        </p:nvPicPr>
        <p:blipFill>
          <a:blip r:embed="rId2"/>
          <a:stretch>
            <a:fillRect/>
          </a:stretch>
        </p:blipFill>
        <p:spPr>
          <a:xfrm>
            <a:off x="47964" y="858661"/>
            <a:ext cx="7033652" cy="5018611"/>
          </a:xfrm>
          <a:prstGeom prst="rect">
            <a:avLst/>
          </a:prstGeom>
        </p:spPr>
      </p:pic>
    </p:spTree>
    <p:extLst>
      <p:ext uri="{BB962C8B-B14F-4D97-AF65-F5344CB8AC3E}">
        <p14:creationId xmlns:p14="http://schemas.microsoft.com/office/powerpoint/2010/main" val="99686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PRI özel </a:t>
            </a:r>
            <a:r>
              <a:rPr lang="tr-TR" sz="2400" dirty="0" err="1" smtClean="0"/>
              <a:t>prefix</a:t>
            </a:r>
            <a:r>
              <a:rPr lang="tr-TR" sz="2400" dirty="0" smtClean="0"/>
              <a:t> &gt; GSM</a:t>
            </a:r>
            <a:endParaRPr lang="tr-TR" sz="2400" b="1" dirty="0">
              <a:cs typeface="맑은 고딕"/>
            </a:endParaRPr>
          </a:p>
        </p:txBody>
      </p:sp>
      <p:sp>
        <p:nvSpPr>
          <p:cNvPr id="6" name="Metin kutusu 5"/>
          <p:cNvSpPr txBox="1"/>
          <p:nvPr/>
        </p:nvSpPr>
        <p:spPr>
          <a:xfrm>
            <a:off x="323528" y="1052736"/>
            <a:ext cx="8820472" cy="4801314"/>
          </a:xfrm>
          <a:prstGeom prst="rect">
            <a:avLst/>
          </a:prstGeom>
          <a:noFill/>
        </p:spPr>
        <p:txBody>
          <a:bodyPr wrap="square" rtlCol="0">
            <a:spAutoFit/>
          </a:bodyPr>
          <a:lstStyle/>
          <a:p>
            <a:r>
              <a:rPr lang="tr-TR" dirty="0" smtClean="0"/>
              <a:t>PRI port bağlantısı tek olduğunda santral abone </a:t>
            </a:r>
            <a:r>
              <a:rPr lang="tr-TR" dirty="0" err="1" smtClean="0"/>
              <a:t>grouplarının</a:t>
            </a:r>
            <a:r>
              <a:rPr lang="tr-TR" dirty="0" smtClean="0"/>
              <a:t> farklı sim </a:t>
            </a:r>
            <a:r>
              <a:rPr lang="tr-TR" dirty="0" err="1" smtClean="0"/>
              <a:t>lerden</a:t>
            </a:r>
            <a:r>
              <a:rPr lang="tr-TR" dirty="0" smtClean="0"/>
              <a:t> çıkış yapması istenebilir, örnek olarak</a:t>
            </a:r>
          </a:p>
          <a:p>
            <a:r>
              <a:rPr lang="tr-TR" dirty="0" smtClean="0"/>
              <a:t>71 ile arama yapan bir simden çıkış yapsın</a:t>
            </a:r>
          </a:p>
          <a:p>
            <a:r>
              <a:rPr lang="tr-TR" dirty="0" smtClean="0"/>
              <a:t>72 ile arama yapan bir diğer simden çıkış yapması istenebilir</a:t>
            </a:r>
          </a:p>
          <a:p>
            <a:endParaRPr lang="tr-TR" dirty="0"/>
          </a:p>
          <a:p>
            <a:r>
              <a:rPr lang="tr-TR" dirty="0" smtClean="0"/>
              <a:t>Bunun için yine </a:t>
            </a:r>
            <a:r>
              <a:rPr lang="tr-TR" dirty="0" err="1" smtClean="0"/>
              <a:t>called</a:t>
            </a:r>
            <a:r>
              <a:rPr lang="tr-TR" dirty="0" smtClean="0"/>
              <a:t> </a:t>
            </a:r>
            <a:r>
              <a:rPr lang="tr-TR" dirty="0" err="1" smtClean="0"/>
              <a:t>number</a:t>
            </a:r>
            <a:r>
              <a:rPr lang="tr-TR" dirty="0" smtClean="0"/>
              <a:t> </a:t>
            </a:r>
            <a:r>
              <a:rPr lang="tr-TR" dirty="0" err="1" smtClean="0"/>
              <a:t>router</a:t>
            </a:r>
            <a:r>
              <a:rPr lang="tr-TR" dirty="0" smtClean="0"/>
              <a:t> tanımlıyoruz fakat bu </a:t>
            </a:r>
            <a:r>
              <a:rPr lang="tr-TR" dirty="0" err="1" smtClean="0"/>
              <a:t>router</a:t>
            </a:r>
            <a:r>
              <a:rPr lang="tr-TR" dirty="0" smtClean="0"/>
              <a:t> da değişik olarak bu aramaları GSM modülüne yönlendirmeden baştaki 71 ve 72 </a:t>
            </a:r>
            <a:r>
              <a:rPr lang="tr-TR" dirty="0" err="1" smtClean="0"/>
              <a:t>leri</a:t>
            </a:r>
            <a:r>
              <a:rPr lang="tr-TR" dirty="0" smtClean="0"/>
              <a:t> kesip öyle yönlendirme yapmak lazım.</a:t>
            </a:r>
          </a:p>
          <a:p>
            <a:r>
              <a:rPr lang="tr-TR" dirty="0" smtClean="0"/>
              <a:t>Mesela</a:t>
            </a:r>
          </a:p>
          <a:p>
            <a:r>
              <a:rPr lang="tr-TR" dirty="0" smtClean="0"/>
              <a:t>7105308785910 bunu </a:t>
            </a:r>
            <a:r>
              <a:rPr lang="tr-TR" dirty="0" err="1" smtClean="0"/>
              <a:t>gsm</a:t>
            </a:r>
            <a:r>
              <a:rPr lang="tr-TR" dirty="0" smtClean="0"/>
              <a:t> e göndermeden önce 05308785910 olarak </a:t>
            </a:r>
            <a:r>
              <a:rPr lang="tr-TR" dirty="0" err="1" smtClean="0"/>
              <a:t>modifiye</a:t>
            </a:r>
            <a:r>
              <a:rPr lang="tr-TR" dirty="0" smtClean="0"/>
              <a:t> etmek lazım</a:t>
            </a:r>
          </a:p>
          <a:p>
            <a:r>
              <a:rPr lang="tr-TR" dirty="0" smtClean="0"/>
              <a:t>Yada</a:t>
            </a:r>
          </a:p>
          <a:p>
            <a:r>
              <a:rPr lang="tr-TR" dirty="0" smtClean="0"/>
              <a:t>7205336227061, bunu </a:t>
            </a:r>
            <a:r>
              <a:rPr lang="tr-TR" dirty="0" err="1" smtClean="0"/>
              <a:t>gsm</a:t>
            </a:r>
            <a:r>
              <a:rPr lang="tr-TR" dirty="0" smtClean="0"/>
              <a:t> e göndermeden önce de 05336227061 olarak değiştirmek lazım.</a:t>
            </a:r>
          </a:p>
          <a:p>
            <a:r>
              <a:rPr lang="tr-TR" dirty="0" smtClean="0"/>
              <a:t>Aksi takdirde GSM de bu arama yapılamaz yada aradığınız numara yanlıştır mesajını </a:t>
            </a:r>
            <a:r>
              <a:rPr lang="tr-TR" dirty="0" err="1" smtClean="0"/>
              <a:t>gsm</a:t>
            </a:r>
            <a:r>
              <a:rPr lang="tr-TR" dirty="0" smtClean="0"/>
              <a:t> operatörü bize dinletir.</a:t>
            </a:r>
          </a:p>
          <a:p>
            <a:r>
              <a:rPr lang="tr-TR" dirty="0" smtClean="0"/>
              <a:t>Bu özelliği çalıştırmak için aşağıdaki şekilde bir </a:t>
            </a:r>
            <a:r>
              <a:rPr lang="tr-TR" dirty="0" err="1" smtClean="0"/>
              <a:t>Called</a:t>
            </a:r>
            <a:r>
              <a:rPr lang="tr-TR" dirty="0" smtClean="0"/>
              <a:t> </a:t>
            </a:r>
            <a:r>
              <a:rPr lang="tr-TR" dirty="0" err="1" smtClean="0"/>
              <a:t>Number</a:t>
            </a:r>
            <a:r>
              <a:rPr lang="tr-TR" dirty="0" smtClean="0"/>
              <a:t> </a:t>
            </a:r>
            <a:r>
              <a:rPr lang="tr-TR" dirty="0" err="1" smtClean="0"/>
              <a:t>Router</a:t>
            </a:r>
            <a:r>
              <a:rPr lang="tr-TR" dirty="0" smtClean="0"/>
              <a:t> i tanımlamak gerekecektir. </a:t>
            </a:r>
          </a:p>
          <a:p>
            <a:endParaRPr lang="tr-TR" dirty="0"/>
          </a:p>
        </p:txBody>
      </p:sp>
    </p:spTree>
    <p:extLst>
      <p:ext uri="{BB962C8B-B14F-4D97-AF65-F5344CB8AC3E}">
        <p14:creationId xmlns:p14="http://schemas.microsoft.com/office/powerpoint/2010/main" val="20661673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PRI özel </a:t>
            </a:r>
            <a:r>
              <a:rPr lang="tr-TR" sz="2400" dirty="0" err="1" smtClean="0"/>
              <a:t>prefix</a:t>
            </a:r>
            <a:r>
              <a:rPr lang="tr-TR" sz="2400" dirty="0" smtClean="0"/>
              <a:t> &gt;GSM</a:t>
            </a:r>
            <a:endParaRPr lang="tr-TR" sz="2400" b="1" dirty="0">
              <a:cs typeface="맑은 고딕"/>
            </a:endParaRPr>
          </a:p>
        </p:txBody>
      </p:sp>
      <p:sp>
        <p:nvSpPr>
          <p:cNvPr id="6" name="Metin kutusu 5"/>
          <p:cNvSpPr txBox="1"/>
          <p:nvPr/>
        </p:nvSpPr>
        <p:spPr>
          <a:xfrm>
            <a:off x="195122" y="4005064"/>
            <a:ext cx="8820472" cy="1200329"/>
          </a:xfrm>
          <a:prstGeom prst="rect">
            <a:avLst/>
          </a:prstGeom>
          <a:noFill/>
        </p:spPr>
        <p:txBody>
          <a:bodyPr wrap="square" rtlCol="0">
            <a:spAutoFit/>
          </a:bodyPr>
          <a:lstStyle/>
          <a:p>
            <a:r>
              <a:rPr lang="tr-TR" dirty="0" smtClean="0"/>
              <a:t>Bu örnekte ilk satırda 71 ile başlayan ve bundan sonra 11 hane daha numara bekleyen bir kural oluşturulmuş ve bu kuralın içinde bu arama GSM e gönderilmeden önce baştan 2 dijit sil kurgusu tanımlanmıştır.</a:t>
            </a:r>
          </a:p>
          <a:p>
            <a:r>
              <a:rPr lang="tr-TR" dirty="0" smtClean="0"/>
              <a:t>Aynı yapılandırma 72 </a:t>
            </a:r>
            <a:r>
              <a:rPr lang="tr-TR" dirty="0" err="1" smtClean="0"/>
              <a:t>li</a:t>
            </a:r>
            <a:r>
              <a:rPr lang="tr-TR" dirty="0" smtClean="0"/>
              <a:t> </a:t>
            </a:r>
            <a:r>
              <a:rPr lang="tr-TR" dirty="0" err="1" smtClean="0"/>
              <a:t>prefix</a:t>
            </a:r>
            <a:r>
              <a:rPr lang="tr-TR" dirty="0" smtClean="0"/>
              <a:t> için de geçerlidir</a:t>
            </a:r>
          </a:p>
        </p:txBody>
      </p:sp>
      <p:pic>
        <p:nvPicPr>
          <p:cNvPr id="2" name="Picture 1"/>
          <p:cNvPicPr>
            <a:picLocks noChangeAspect="1"/>
          </p:cNvPicPr>
          <p:nvPr/>
        </p:nvPicPr>
        <p:blipFill>
          <a:blip r:embed="rId2"/>
          <a:stretch>
            <a:fillRect/>
          </a:stretch>
        </p:blipFill>
        <p:spPr>
          <a:xfrm>
            <a:off x="168080" y="2132856"/>
            <a:ext cx="8836082" cy="1384162"/>
          </a:xfrm>
          <a:prstGeom prst="rect">
            <a:avLst/>
          </a:prstGeom>
        </p:spPr>
      </p:pic>
    </p:spTree>
    <p:extLst>
      <p:ext uri="{BB962C8B-B14F-4D97-AF65-F5344CB8AC3E}">
        <p14:creationId xmlns:p14="http://schemas.microsoft.com/office/powerpoint/2010/main" val="2693765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PRI &gt;GSM </a:t>
            </a:r>
            <a:r>
              <a:rPr lang="tr-TR" sz="2400" dirty="0" err="1" smtClean="0"/>
              <a:t>Group</a:t>
            </a:r>
            <a:r>
              <a:rPr lang="tr-TR" sz="2400" dirty="0" smtClean="0"/>
              <a:t> ( Bundle )</a:t>
            </a:r>
            <a:endParaRPr lang="tr-TR" sz="2400" b="1" dirty="0">
              <a:cs typeface="맑은 고딕"/>
            </a:endParaRPr>
          </a:p>
        </p:txBody>
      </p:sp>
      <p:sp>
        <p:nvSpPr>
          <p:cNvPr id="6" name="Metin kutusu 5"/>
          <p:cNvSpPr txBox="1"/>
          <p:nvPr/>
        </p:nvSpPr>
        <p:spPr>
          <a:xfrm>
            <a:off x="195122" y="1196752"/>
            <a:ext cx="8820472" cy="1200329"/>
          </a:xfrm>
          <a:prstGeom prst="rect">
            <a:avLst/>
          </a:prstGeom>
          <a:noFill/>
        </p:spPr>
        <p:txBody>
          <a:bodyPr wrap="square" rtlCol="0">
            <a:spAutoFit/>
          </a:bodyPr>
          <a:lstStyle/>
          <a:p>
            <a:r>
              <a:rPr lang="tr-TR" dirty="0" smtClean="0"/>
              <a:t>Bu uygulamada 053 ile başlayan aramalar bir </a:t>
            </a:r>
            <a:r>
              <a:rPr lang="tr-TR" dirty="0" err="1" smtClean="0"/>
              <a:t>group</a:t>
            </a:r>
            <a:r>
              <a:rPr lang="tr-TR" dirty="0" smtClean="0"/>
              <a:t> sim kart dan, 054 ile başlayan aramaların ise bir diğer sim kart grubundan çıkış yapmasını istiyoruz.</a:t>
            </a:r>
          </a:p>
          <a:p>
            <a:r>
              <a:rPr lang="tr-TR" dirty="0" smtClean="0"/>
              <a:t>Söz konusu kurguyu çalıştırabilmek için iki adet </a:t>
            </a:r>
            <a:r>
              <a:rPr lang="tr-TR" dirty="0" err="1" smtClean="0"/>
              <a:t>Group</a:t>
            </a:r>
            <a:r>
              <a:rPr lang="tr-TR" dirty="0" smtClean="0"/>
              <a:t> ( </a:t>
            </a:r>
            <a:r>
              <a:rPr lang="tr-TR" dirty="0" err="1" smtClean="0"/>
              <a:t>Bundles</a:t>
            </a:r>
            <a:r>
              <a:rPr lang="tr-TR" dirty="0" smtClean="0"/>
              <a:t> ) oluşturmamız lazım.</a:t>
            </a:r>
          </a:p>
          <a:p>
            <a:r>
              <a:rPr lang="tr-TR" dirty="0" smtClean="0"/>
              <a:t>Bundle </a:t>
            </a:r>
            <a:r>
              <a:rPr lang="tr-TR" dirty="0" err="1" smtClean="0"/>
              <a:t>groupları</a:t>
            </a:r>
            <a:r>
              <a:rPr lang="tr-TR" dirty="0" smtClean="0"/>
              <a:t> aşağıdaki bölümden ADD seçilerek oluşturulur. </a:t>
            </a:r>
          </a:p>
        </p:txBody>
      </p:sp>
      <p:pic>
        <p:nvPicPr>
          <p:cNvPr id="3" name="Picture 2"/>
          <p:cNvPicPr>
            <a:picLocks noChangeAspect="1"/>
          </p:cNvPicPr>
          <p:nvPr/>
        </p:nvPicPr>
        <p:blipFill>
          <a:blip r:embed="rId2"/>
          <a:stretch>
            <a:fillRect/>
          </a:stretch>
        </p:blipFill>
        <p:spPr>
          <a:xfrm>
            <a:off x="1331640" y="2410496"/>
            <a:ext cx="6048672" cy="3635019"/>
          </a:xfrm>
          <a:prstGeom prst="rect">
            <a:avLst/>
          </a:prstGeom>
        </p:spPr>
      </p:pic>
    </p:spTree>
    <p:extLst>
      <p:ext uri="{BB962C8B-B14F-4D97-AF65-F5344CB8AC3E}">
        <p14:creationId xmlns:p14="http://schemas.microsoft.com/office/powerpoint/2010/main" val="4772881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PRI &gt;GSM </a:t>
            </a:r>
            <a:r>
              <a:rPr lang="tr-TR" sz="2400" dirty="0" err="1" smtClean="0"/>
              <a:t>Group</a:t>
            </a:r>
            <a:r>
              <a:rPr lang="tr-TR" sz="2400" dirty="0" smtClean="0"/>
              <a:t> ( Bundle )</a:t>
            </a:r>
            <a:endParaRPr lang="tr-TR" sz="2400" b="1" dirty="0">
              <a:cs typeface="맑은 고딕"/>
            </a:endParaRPr>
          </a:p>
        </p:txBody>
      </p:sp>
      <p:sp>
        <p:nvSpPr>
          <p:cNvPr id="6" name="Metin kutusu 5"/>
          <p:cNvSpPr txBox="1"/>
          <p:nvPr/>
        </p:nvSpPr>
        <p:spPr>
          <a:xfrm>
            <a:off x="616240" y="5589240"/>
            <a:ext cx="8136904" cy="648072"/>
          </a:xfrm>
          <a:prstGeom prst="rect">
            <a:avLst/>
          </a:prstGeom>
          <a:noFill/>
        </p:spPr>
        <p:txBody>
          <a:bodyPr wrap="square" rtlCol="0">
            <a:spAutoFit/>
          </a:bodyPr>
          <a:lstStyle/>
          <a:p>
            <a:r>
              <a:rPr lang="tr-TR" dirty="0" smtClean="0"/>
              <a:t>Burada 1 </a:t>
            </a:r>
            <a:r>
              <a:rPr lang="tr-TR" dirty="0" err="1" smtClean="0"/>
              <a:t>Turkcell</a:t>
            </a:r>
            <a:r>
              <a:rPr lang="tr-TR" dirty="0" smtClean="0"/>
              <a:t> ve 2 Vodafone </a:t>
            </a:r>
            <a:r>
              <a:rPr lang="tr-TR" dirty="0" err="1" smtClean="0"/>
              <a:t>grubları</a:t>
            </a:r>
            <a:r>
              <a:rPr lang="tr-TR" dirty="0" smtClean="0"/>
              <a:t> tanımlanmıştır ve bu grupların içindeki sim kartların kullanımı </a:t>
            </a:r>
            <a:r>
              <a:rPr lang="tr-TR" dirty="0" err="1" smtClean="0"/>
              <a:t>Cyclic</a:t>
            </a:r>
            <a:r>
              <a:rPr lang="tr-TR" dirty="0" smtClean="0"/>
              <a:t> ( döngüsel ) yada </a:t>
            </a:r>
            <a:r>
              <a:rPr lang="tr-TR" dirty="0" err="1" smtClean="0"/>
              <a:t>Linear</a:t>
            </a:r>
            <a:r>
              <a:rPr lang="tr-TR" dirty="0"/>
              <a:t> </a:t>
            </a:r>
            <a:r>
              <a:rPr lang="tr-TR" dirty="0" smtClean="0"/>
              <a:t>( </a:t>
            </a:r>
            <a:r>
              <a:rPr lang="tr-TR" dirty="0" err="1" smtClean="0"/>
              <a:t>Hunt</a:t>
            </a:r>
            <a:r>
              <a:rPr lang="tr-TR" dirty="0" smtClean="0"/>
              <a:t>/PBX ) olarak seçilebilir </a:t>
            </a:r>
          </a:p>
        </p:txBody>
      </p:sp>
      <p:pic>
        <p:nvPicPr>
          <p:cNvPr id="2" name="Picture 1"/>
          <p:cNvPicPr>
            <a:picLocks noChangeAspect="1"/>
          </p:cNvPicPr>
          <p:nvPr/>
        </p:nvPicPr>
        <p:blipFill>
          <a:blip r:embed="rId2"/>
          <a:stretch>
            <a:fillRect/>
          </a:stretch>
        </p:blipFill>
        <p:spPr>
          <a:xfrm>
            <a:off x="195122" y="879418"/>
            <a:ext cx="8337318" cy="4637813"/>
          </a:xfrm>
          <a:prstGeom prst="rect">
            <a:avLst/>
          </a:prstGeom>
        </p:spPr>
      </p:pic>
    </p:spTree>
    <p:extLst>
      <p:ext uri="{BB962C8B-B14F-4D97-AF65-F5344CB8AC3E}">
        <p14:creationId xmlns:p14="http://schemas.microsoft.com/office/powerpoint/2010/main" val="172046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PRI &gt;GSM </a:t>
            </a:r>
            <a:r>
              <a:rPr lang="tr-TR" sz="2400" dirty="0" err="1" smtClean="0"/>
              <a:t>Group</a:t>
            </a:r>
            <a:r>
              <a:rPr lang="tr-TR" sz="2400" dirty="0" smtClean="0"/>
              <a:t> ( Bundle )</a:t>
            </a:r>
            <a:endParaRPr lang="tr-TR" sz="2400" b="1" dirty="0">
              <a:cs typeface="맑은 고딕"/>
            </a:endParaRPr>
          </a:p>
        </p:txBody>
      </p:sp>
      <p:sp>
        <p:nvSpPr>
          <p:cNvPr id="6" name="Metin kutusu 5"/>
          <p:cNvSpPr txBox="1"/>
          <p:nvPr/>
        </p:nvSpPr>
        <p:spPr>
          <a:xfrm>
            <a:off x="323528" y="3212976"/>
            <a:ext cx="8136904" cy="1477328"/>
          </a:xfrm>
          <a:prstGeom prst="rect">
            <a:avLst/>
          </a:prstGeom>
          <a:noFill/>
        </p:spPr>
        <p:txBody>
          <a:bodyPr wrap="square" rtlCol="0">
            <a:spAutoFit/>
          </a:bodyPr>
          <a:lstStyle/>
          <a:p>
            <a:r>
              <a:rPr lang="tr-TR" dirty="0" smtClean="0"/>
              <a:t>Son olarak PRI portu ile eşleştirilecek olan </a:t>
            </a:r>
            <a:r>
              <a:rPr lang="tr-TR" dirty="0" err="1" smtClean="0"/>
              <a:t>Router</a:t>
            </a:r>
            <a:r>
              <a:rPr lang="tr-TR" dirty="0" smtClean="0"/>
              <a:t> yukarıdaki gibi tanımlanır</a:t>
            </a:r>
          </a:p>
          <a:p>
            <a:r>
              <a:rPr lang="tr-TR" dirty="0" smtClean="0"/>
              <a:t>053 ile başlayıp daha sonra 8 hane daha dijit olan bir PRI dan çağrı gelirse bu arama </a:t>
            </a:r>
            <a:r>
              <a:rPr lang="tr-TR" dirty="0" err="1" smtClean="0"/>
              <a:t>Turkcell</a:t>
            </a:r>
            <a:r>
              <a:rPr lang="tr-TR" dirty="0" smtClean="0"/>
              <a:t> </a:t>
            </a:r>
            <a:r>
              <a:rPr lang="tr-TR" dirty="0" err="1" smtClean="0"/>
              <a:t>bundle</a:t>
            </a:r>
            <a:r>
              <a:rPr lang="tr-TR" dirty="0" smtClean="0"/>
              <a:t> grubundaki bir sim kart üzerinden çıkartılabilir</a:t>
            </a:r>
          </a:p>
          <a:p>
            <a:r>
              <a:rPr lang="tr-TR" dirty="0" smtClean="0"/>
              <a:t>Not: Bundle içinde </a:t>
            </a:r>
            <a:r>
              <a:rPr lang="tr-TR" dirty="0" err="1" smtClean="0"/>
              <a:t>Bunle</a:t>
            </a:r>
            <a:r>
              <a:rPr lang="tr-TR" dirty="0" smtClean="0"/>
              <a:t> de olabilir böylece alternatif yöne ( alternatif </a:t>
            </a:r>
            <a:r>
              <a:rPr lang="tr-TR" dirty="0" err="1" smtClean="0"/>
              <a:t>routing</a:t>
            </a:r>
            <a:r>
              <a:rPr lang="tr-TR" dirty="0" smtClean="0"/>
              <a:t> ) tanımlanabilir  </a:t>
            </a:r>
          </a:p>
        </p:txBody>
      </p:sp>
      <p:pic>
        <p:nvPicPr>
          <p:cNvPr id="3" name="Picture 2"/>
          <p:cNvPicPr>
            <a:picLocks noChangeAspect="1"/>
          </p:cNvPicPr>
          <p:nvPr/>
        </p:nvPicPr>
        <p:blipFill>
          <a:blip r:embed="rId2"/>
          <a:stretch>
            <a:fillRect/>
          </a:stretch>
        </p:blipFill>
        <p:spPr>
          <a:xfrm>
            <a:off x="433387" y="1005478"/>
            <a:ext cx="8277225" cy="1919465"/>
          </a:xfrm>
          <a:prstGeom prst="rect">
            <a:avLst/>
          </a:prstGeom>
        </p:spPr>
      </p:pic>
    </p:spTree>
    <p:extLst>
      <p:ext uri="{BB962C8B-B14F-4D97-AF65-F5344CB8AC3E}">
        <p14:creationId xmlns:p14="http://schemas.microsoft.com/office/powerpoint/2010/main" val="27516157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PRI &gt;GSM </a:t>
            </a:r>
            <a:r>
              <a:rPr lang="tr-TR" sz="2400" dirty="0" err="1" smtClean="0"/>
              <a:t>Group</a:t>
            </a:r>
            <a:r>
              <a:rPr lang="tr-TR" sz="2400" dirty="0" smtClean="0"/>
              <a:t> ( Bundle )</a:t>
            </a:r>
            <a:endParaRPr lang="tr-TR" sz="2400" b="1" dirty="0">
              <a:cs typeface="맑은 고딕"/>
            </a:endParaRPr>
          </a:p>
        </p:txBody>
      </p:sp>
      <p:sp>
        <p:nvSpPr>
          <p:cNvPr id="6" name="Metin kutusu 5"/>
          <p:cNvSpPr txBox="1"/>
          <p:nvPr/>
        </p:nvSpPr>
        <p:spPr>
          <a:xfrm>
            <a:off x="621852" y="5301208"/>
            <a:ext cx="8568952" cy="923330"/>
          </a:xfrm>
          <a:prstGeom prst="rect">
            <a:avLst/>
          </a:prstGeom>
          <a:noFill/>
        </p:spPr>
        <p:txBody>
          <a:bodyPr wrap="square" rtlCol="0">
            <a:spAutoFit/>
          </a:bodyPr>
          <a:lstStyle/>
          <a:p>
            <a:r>
              <a:rPr lang="tr-TR" dirty="0" smtClean="0"/>
              <a:t>Bundle içinde Bundle de olabilir böylece alternatif yöne ( alternatif </a:t>
            </a:r>
            <a:r>
              <a:rPr lang="tr-TR" dirty="0" err="1" smtClean="0"/>
              <a:t>routing</a:t>
            </a:r>
            <a:r>
              <a:rPr lang="tr-TR" dirty="0" smtClean="0"/>
              <a:t> ) tanımlanabilir, örnekte olduğu gibi, öncelikle Türkcell simlerini kullanıp, onlar meşgul ise Vodafone sim grubunu kullan denilebilir.  </a:t>
            </a:r>
          </a:p>
        </p:txBody>
      </p:sp>
      <p:pic>
        <p:nvPicPr>
          <p:cNvPr id="2" name="Picture 1"/>
          <p:cNvPicPr>
            <a:picLocks noChangeAspect="1"/>
          </p:cNvPicPr>
          <p:nvPr/>
        </p:nvPicPr>
        <p:blipFill>
          <a:blip r:embed="rId2"/>
          <a:stretch>
            <a:fillRect/>
          </a:stretch>
        </p:blipFill>
        <p:spPr>
          <a:xfrm>
            <a:off x="251520" y="966238"/>
            <a:ext cx="8352928" cy="4248150"/>
          </a:xfrm>
          <a:prstGeom prst="rect">
            <a:avLst/>
          </a:prstGeom>
        </p:spPr>
      </p:pic>
    </p:spTree>
    <p:extLst>
      <p:ext uri="{BB962C8B-B14F-4D97-AF65-F5344CB8AC3E}">
        <p14:creationId xmlns:p14="http://schemas.microsoft.com/office/powerpoint/2010/main" val="1142029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PRI </a:t>
            </a:r>
            <a:r>
              <a:rPr lang="tr-TR" sz="2400" dirty="0" err="1" smtClean="0"/>
              <a:t>Calling</a:t>
            </a:r>
            <a:r>
              <a:rPr lang="tr-TR" sz="2400" dirty="0" smtClean="0"/>
              <a:t> No  &gt; GSM port</a:t>
            </a:r>
            <a:endParaRPr lang="tr-TR" sz="2400" b="1" dirty="0">
              <a:cs typeface="맑은 고딕"/>
            </a:endParaRPr>
          </a:p>
        </p:txBody>
      </p:sp>
      <p:sp>
        <p:nvSpPr>
          <p:cNvPr id="6" name="Metin kutusu 5"/>
          <p:cNvSpPr txBox="1"/>
          <p:nvPr/>
        </p:nvSpPr>
        <p:spPr>
          <a:xfrm>
            <a:off x="356615" y="3861048"/>
            <a:ext cx="8568952" cy="1754326"/>
          </a:xfrm>
          <a:prstGeom prst="rect">
            <a:avLst/>
          </a:prstGeom>
          <a:noFill/>
        </p:spPr>
        <p:txBody>
          <a:bodyPr wrap="square" rtlCol="0">
            <a:spAutoFit/>
          </a:bodyPr>
          <a:lstStyle/>
          <a:p>
            <a:r>
              <a:rPr lang="tr-TR" dirty="0" smtClean="0"/>
              <a:t>Bu örnekte aramayı başlatan numaraya göre bir </a:t>
            </a:r>
            <a:r>
              <a:rPr lang="tr-TR" dirty="0" err="1" smtClean="0"/>
              <a:t>route</a:t>
            </a:r>
            <a:r>
              <a:rPr lang="tr-TR" dirty="0" smtClean="0"/>
              <a:t> oluşturulmuş, 1140 </a:t>
            </a:r>
            <a:r>
              <a:rPr lang="tr-TR" dirty="0" err="1" smtClean="0"/>
              <a:t>nolu</a:t>
            </a:r>
            <a:r>
              <a:rPr lang="tr-TR" dirty="0" smtClean="0"/>
              <a:t> abone arama yaptığında </a:t>
            </a:r>
            <a:r>
              <a:rPr lang="tr-TR" dirty="0" err="1" smtClean="0"/>
              <a:t>gsm</a:t>
            </a:r>
            <a:r>
              <a:rPr lang="tr-TR" dirty="0" smtClean="0"/>
              <a:t> 67 den çıkış yapıyor, 1180 aradığında ise gsm86 dan çıkış yapılıyor, 2xxx </a:t>
            </a:r>
            <a:r>
              <a:rPr lang="tr-TR" dirty="0" err="1" smtClean="0"/>
              <a:t>li</a:t>
            </a:r>
            <a:r>
              <a:rPr lang="tr-TR" dirty="0" smtClean="0"/>
              <a:t> bir numara arama başlattığında ise GSM 88 den çıkış yapılıyor.</a:t>
            </a:r>
          </a:p>
          <a:p>
            <a:r>
              <a:rPr lang="tr-TR" dirty="0" smtClean="0"/>
              <a:t>Buradaki </a:t>
            </a:r>
            <a:r>
              <a:rPr lang="tr-TR" dirty="0" err="1" smtClean="0"/>
              <a:t>Destiantion</a:t>
            </a:r>
            <a:r>
              <a:rPr lang="tr-TR" dirty="0" smtClean="0"/>
              <a:t> yani hedef örneği bir GSM port olduğu gibi, bir GSM </a:t>
            </a:r>
            <a:r>
              <a:rPr lang="tr-TR" dirty="0" err="1" smtClean="0"/>
              <a:t>bundle</a:t>
            </a:r>
            <a:r>
              <a:rPr lang="tr-TR" dirty="0" smtClean="0"/>
              <a:t> de olabilir, yada bir </a:t>
            </a:r>
            <a:r>
              <a:rPr lang="tr-TR" dirty="0" err="1" smtClean="0"/>
              <a:t>Called</a:t>
            </a:r>
            <a:r>
              <a:rPr lang="tr-TR" dirty="0" smtClean="0"/>
              <a:t> </a:t>
            </a:r>
            <a:r>
              <a:rPr lang="tr-TR" dirty="0" err="1" smtClean="0"/>
              <a:t>Number</a:t>
            </a:r>
            <a:r>
              <a:rPr lang="tr-TR" dirty="0" smtClean="0"/>
              <a:t> </a:t>
            </a:r>
            <a:r>
              <a:rPr lang="tr-TR" dirty="0" err="1" smtClean="0"/>
              <a:t>routeri</a:t>
            </a:r>
            <a:r>
              <a:rPr lang="tr-TR" dirty="0" smtClean="0"/>
              <a:t> olabilir, buradaki </a:t>
            </a:r>
            <a:r>
              <a:rPr lang="tr-TR" dirty="0" err="1" smtClean="0"/>
              <a:t>Calling</a:t>
            </a:r>
            <a:r>
              <a:rPr lang="tr-TR" dirty="0" smtClean="0"/>
              <a:t> </a:t>
            </a:r>
            <a:r>
              <a:rPr lang="tr-TR" dirty="0" err="1" smtClean="0"/>
              <a:t>Number</a:t>
            </a:r>
            <a:r>
              <a:rPr lang="tr-TR" dirty="0" smtClean="0"/>
              <a:t> ve </a:t>
            </a:r>
            <a:r>
              <a:rPr lang="tr-TR" dirty="0" err="1" smtClean="0"/>
              <a:t>Called</a:t>
            </a:r>
            <a:r>
              <a:rPr lang="tr-TR" dirty="0" smtClean="0"/>
              <a:t> </a:t>
            </a:r>
            <a:r>
              <a:rPr lang="tr-TR" dirty="0" err="1" smtClean="0"/>
              <a:t>number</a:t>
            </a:r>
            <a:r>
              <a:rPr lang="tr-TR" dirty="0" smtClean="0"/>
              <a:t> </a:t>
            </a:r>
            <a:r>
              <a:rPr lang="tr-TR" dirty="0" err="1" smtClean="0"/>
              <a:t>routerlerin</a:t>
            </a:r>
            <a:r>
              <a:rPr lang="tr-TR" dirty="0" smtClean="0"/>
              <a:t> sırası değişik olabileceği gibi bunların sayısı çoğaltılabilir   </a:t>
            </a:r>
          </a:p>
        </p:txBody>
      </p:sp>
      <p:pic>
        <p:nvPicPr>
          <p:cNvPr id="3" name="Picture 2"/>
          <p:cNvPicPr>
            <a:picLocks noChangeAspect="1"/>
          </p:cNvPicPr>
          <p:nvPr/>
        </p:nvPicPr>
        <p:blipFill>
          <a:blip r:embed="rId2"/>
          <a:stretch>
            <a:fillRect/>
          </a:stretch>
        </p:blipFill>
        <p:spPr>
          <a:xfrm>
            <a:off x="356740" y="1052736"/>
            <a:ext cx="8679756" cy="2664296"/>
          </a:xfrm>
          <a:prstGeom prst="rect">
            <a:avLst/>
          </a:prstGeom>
        </p:spPr>
      </p:pic>
    </p:spTree>
    <p:extLst>
      <p:ext uri="{BB962C8B-B14F-4D97-AF65-F5344CB8AC3E}">
        <p14:creationId xmlns:p14="http://schemas.microsoft.com/office/powerpoint/2010/main" val="37693336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GSM </a:t>
            </a:r>
            <a:r>
              <a:rPr lang="tr-TR" sz="2400" dirty="0"/>
              <a:t>port </a:t>
            </a:r>
            <a:r>
              <a:rPr lang="tr-TR" sz="2400" dirty="0" smtClean="0"/>
              <a:t>&gt; </a:t>
            </a:r>
            <a:r>
              <a:rPr lang="tr-TR" sz="2400" dirty="0"/>
              <a:t>PRI </a:t>
            </a:r>
            <a:r>
              <a:rPr lang="tr-TR" sz="2400" dirty="0" smtClean="0"/>
              <a:t>DID ( örnek 1000 )</a:t>
            </a:r>
            <a:endParaRPr lang="tr-TR" sz="2400" b="1" dirty="0">
              <a:cs typeface="맑은 고딕"/>
            </a:endParaRPr>
          </a:p>
        </p:txBody>
      </p:sp>
      <p:pic>
        <p:nvPicPr>
          <p:cNvPr id="4" name="Picture 3"/>
          <p:cNvPicPr>
            <a:picLocks noChangeAspect="1"/>
          </p:cNvPicPr>
          <p:nvPr/>
        </p:nvPicPr>
        <p:blipFill>
          <a:blip r:embed="rId2"/>
          <a:stretch>
            <a:fillRect/>
          </a:stretch>
        </p:blipFill>
        <p:spPr>
          <a:xfrm>
            <a:off x="179512" y="848515"/>
            <a:ext cx="6086475" cy="5248275"/>
          </a:xfrm>
          <a:prstGeom prst="rect">
            <a:avLst/>
          </a:prstGeom>
        </p:spPr>
      </p:pic>
      <p:sp>
        <p:nvSpPr>
          <p:cNvPr id="7" name="Metin kutusu 5"/>
          <p:cNvSpPr txBox="1"/>
          <p:nvPr/>
        </p:nvSpPr>
        <p:spPr>
          <a:xfrm>
            <a:off x="6454591" y="1556792"/>
            <a:ext cx="2480068" cy="3416320"/>
          </a:xfrm>
          <a:prstGeom prst="rect">
            <a:avLst/>
          </a:prstGeom>
          <a:noFill/>
        </p:spPr>
        <p:txBody>
          <a:bodyPr wrap="square" rtlCol="0">
            <a:spAutoFit/>
          </a:bodyPr>
          <a:lstStyle/>
          <a:p>
            <a:r>
              <a:rPr lang="tr-TR" dirty="0" smtClean="0"/>
              <a:t>Bu örnekte GSM 87 den gelen herhangi bir aramayı GSM </a:t>
            </a:r>
            <a:r>
              <a:rPr lang="tr-TR" dirty="0" err="1" smtClean="0"/>
              <a:t>to</a:t>
            </a:r>
            <a:r>
              <a:rPr lang="tr-TR" dirty="0" smtClean="0"/>
              <a:t> PRI </a:t>
            </a:r>
            <a:r>
              <a:rPr lang="tr-TR" dirty="0" err="1" smtClean="0"/>
              <a:t>routere</a:t>
            </a:r>
            <a:r>
              <a:rPr lang="tr-TR" dirty="0" smtClean="0"/>
              <a:t> </a:t>
            </a:r>
            <a:r>
              <a:rPr lang="tr-TR" dirty="0" err="1" smtClean="0"/>
              <a:t>yönlendieiyoruz</a:t>
            </a:r>
            <a:r>
              <a:rPr lang="tr-TR" dirty="0" smtClean="0"/>
              <a:t>, bu ayar GSM 87 bazında değil tümü için </a:t>
            </a:r>
            <a:r>
              <a:rPr lang="tr-TR" dirty="0" err="1" smtClean="0"/>
              <a:t>yapıalcaksa</a:t>
            </a:r>
            <a:r>
              <a:rPr lang="tr-TR" dirty="0" smtClean="0"/>
              <a:t> o takdirde GSM </a:t>
            </a:r>
            <a:r>
              <a:rPr lang="tr-TR" dirty="0" err="1" smtClean="0"/>
              <a:t>lerin</a:t>
            </a:r>
            <a:r>
              <a:rPr lang="tr-TR" dirty="0" smtClean="0"/>
              <a:t> </a:t>
            </a:r>
            <a:r>
              <a:rPr lang="tr-TR" dirty="0" err="1" smtClean="0"/>
              <a:t>from</a:t>
            </a:r>
            <a:r>
              <a:rPr lang="tr-TR" dirty="0" smtClean="0"/>
              <a:t> portları </a:t>
            </a:r>
            <a:r>
              <a:rPr lang="tr-TR" dirty="0" err="1" smtClean="0"/>
              <a:t>default</a:t>
            </a:r>
            <a:r>
              <a:rPr lang="tr-TR" dirty="0" smtClean="0"/>
              <a:t> bırakılır ve </a:t>
            </a:r>
            <a:r>
              <a:rPr lang="tr-TR" dirty="0" err="1" smtClean="0"/>
              <a:t>Default</a:t>
            </a:r>
            <a:r>
              <a:rPr lang="tr-TR" dirty="0" smtClean="0"/>
              <a:t> OUT un </a:t>
            </a:r>
            <a:r>
              <a:rPr lang="tr-TR" dirty="0" err="1" smtClean="0"/>
              <a:t>From</a:t>
            </a:r>
            <a:r>
              <a:rPr lang="tr-TR" dirty="0" smtClean="0"/>
              <a:t> port kısmı bu </a:t>
            </a:r>
            <a:r>
              <a:rPr lang="tr-TR" dirty="0" err="1" smtClean="0"/>
              <a:t>routere</a:t>
            </a:r>
            <a:r>
              <a:rPr lang="tr-TR" dirty="0" smtClean="0"/>
              <a:t> yönlendirilir  </a:t>
            </a:r>
          </a:p>
        </p:txBody>
      </p:sp>
    </p:spTree>
    <p:extLst>
      <p:ext uri="{BB962C8B-B14F-4D97-AF65-F5344CB8AC3E}">
        <p14:creationId xmlns:p14="http://schemas.microsoft.com/office/powerpoint/2010/main" val="24511958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GSM </a:t>
            </a:r>
            <a:r>
              <a:rPr lang="tr-TR" sz="2400" dirty="0"/>
              <a:t>port </a:t>
            </a:r>
            <a:r>
              <a:rPr lang="tr-TR" sz="2400" dirty="0" smtClean="0"/>
              <a:t>&gt; </a:t>
            </a:r>
            <a:r>
              <a:rPr lang="tr-TR" sz="2400" dirty="0"/>
              <a:t>PRI </a:t>
            </a:r>
            <a:r>
              <a:rPr lang="tr-TR" sz="2400" dirty="0" smtClean="0"/>
              <a:t>DID ( örnek 1000 )</a:t>
            </a:r>
            <a:endParaRPr lang="tr-TR" sz="2400" b="1" dirty="0">
              <a:cs typeface="맑은 고딕"/>
            </a:endParaRPr>
          </a:p>
        </p:txBody>
      </p:sp>
      <p:pic>
        <p:nvPicPr>
          <p:cNvPr id="2" name="Picture 1"/>
          <p:cNvPicPr>
            <a:picLocks noChangeAspect="1"/>
          </p:cNvPicPr>
          <p:nvPr/>
        </p:nvPicPr>
        <p:blipFill>
          <a:blip r:embed="rId2"/>
          <a:stretch>
            <a:fillRect/>
          </a:stretch>
        </p:blipFill>
        <p:spPr>
          <a:xfrm>
            <a:off x="395536" y="1124744"/>
            <a:ext cx="8424936" cy="2088232"/>
          </a:xfrm>
          <a:prstGeom prst="rect">
            <a:avLst/>
          </a:prstGeom>
        </p:spPr>
      </p:pic>
      <p:sp>
        <p:nvSpPr>
          <p:cNvPr id="5" name="Metin kutusu 5"/>
          <p:cNvSpPr txBox="1"/>
          <p:nvPr/>
        </p:nvSpPr>
        <p:spPr>
          <a:xfrm>
            <a:off x="395536" y="4104632"/>
            <a:ext cx="8251091" cy="646331"/>
          </a:xfrm>
          <a:prstGeom prst="rect">
            <a:avLst/>
          </a:prstGeom>
          <a:noFill/>
        </p:spPr>
        <p:txBody>
          <a:bodyPr wrap="square" rtlCol="0">
            <a:spAutoFit/>
          </a:bodyPr>
          <a:lstStyle/>
          <a:p>
            <a:r>
              <a:rPr lang="tr-TR" dirty="0" smtClean="0"/>
              <a:t>GSM portunun veya portlarının yönlendirildiği </a:t>
            </a:r>
            <a:r>
              <a:rPr lang="tr-TR" dirty="0" err="1" smtClean="0"/>
              <a:t>router</a:t>
            </a:r>
            <a:r>
              <a:rPr lang="tr-TR" dirty="0" smtClean="0"/>
              <a:t> in içindeki ayar ise şu şeklide olmalıdır.</a:t>
            </a:r>
          </a:p>
        </p:txBody>
      </p:sp>
    </p:spTree>
    <p:extLst>
      <p:ext uri="{BB962C8B-B14F-4D97-AF65-F5344CB8AC3E}">
        <p14:creationId xmlns:p14="http://schemas.microsoft.com/office/powerpoint/2010/main" val="3520559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251520" y="-27384"/>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marL="0" marR="0" lvl="0" indent="0" defTabSz="914145" rtl="0" eaLnBrk="1" fontAlgn="base" latinLnBrk="0" hangingPunct="1">
              <a:lnSpc>
                <a:spcPct val="100000"/>
              </a:lnSpc>
              <a:spcBef>
                <a:spcPct val="0"/>
              </a:spcBef>
              <a:spcAft>
                <a:spcPct val="0"/>
              </a:spcAft>
              <a:buClrTx/>
              <a:buSzTx/>
              <a:buFontTx/>
              <a:buNone/>
              <a:tabLst/>
              <a:defRPr/>
            </a:pPr>
            <a:r>
              <a:rPr lang="tr-TR" sz="3200" b="1" dirty="0" smtClean="0">
                <a:latin typeface="+mj-lt"/>
                <a:ea typeface="+mj-ea"/>
                <a:cs typeface="맑은 고딕"/>
              </a:rPr>
              <a:t>1. Genel Özellikler</a:t>
            </a:r>
            <a:endParaRPr kumimoji="0" lang="tr-TR" sz="3200" b="1" i="0" u="none" strike="noStrike" kern="1200" cap="none" spc="0" normalizeH="0" baseline="0" noProof="0" dirty="0">
              <a:ln>
                <a:noFill/>
              </a:ln>
              <a:solidFill>
                <a:schemeClr val="tx1"/>
              </a:solidFill>
              <a:uLnTx/>
              <a:uFillTx/>
              <a:latin typeface="+mj-lt"/>
              <a:ea typeface="+mj-ea"/>
              <a:cs typeface="맑은 고딕"/>
            </a:endParaRPr>
          </a:p>
        </p:txBody>
      </p:sp>
      <p:sp>
        <p:nvSpPr>
          <p:cNvPr id="2" name="Metin kutusu 1"/>
          <p:cNvSpPr txBox="1"/>
          <p:nvPr/>
        </p:nvSpPr>
        <p:spPr>
          <a:xfrm>
            <a:off x="792108" y="1052736"/>
            <a:ext cx="6840760" cy="4524315"/>
          </a:xfrm>
          <a:prstGeom prst="rect">
            <a:avLst/>
          </a:prstGeom>
          <a:noFill/>
        </p:spPr>
        <p:txBody>
          <a:bodyPr wrap="square" rtlCol="0">
            <a:spAutoFit/>
          </a:bodyPr>
          <a:lstStyle/>
          <a:p>
            <a:r>
              <a:rPr lang="tr-TR" b="1" dirty="0" smtClean="0"/>
              <a:t>LAN Tipi</a:t>
            </a:r>
            <a:r>
              <a:rPr lang="tr-TR" dirty="0"/>
              <a:t> </a:t>
            </a:r>
            <a:br>
              <a:rPr lang="tr-TR" dirty="0"/>
            </a:br>
            <a:r>
              <a:rPr lang="tr-TR" dirty="0" err="1"/>
              <a:t>Eth</a:t>
            </a:r>
            <a:r>
              <a:rPr lang="tr-TR" dirty="0"/>
              <a:t> T-Base 10/100</a:t>
            </a:r>
          </a:p>
          <a:p>
            <a:r>
              <a:rPr lang="tr-TR" b="1" dirty="0" smtClean="0"/>
              <a:t>CPU Haberleşme portu </a:t>
            </a:r>
            <a:r>
              <a:rPr lang="tr-TR" b="1" dirty="0"/>
              <a:t>RS232</a:t>
            </a:r>
          </a:p>
          <a:p>
            <a:r>
              <a:rPr lang="tr-TR" b="1" dirty="0" smtClean="0"/>
              <a:t>CPU Haberleşme potu Hızı</a:t>
            </a:r>
            <a:r>
              <a:rPr lang="tr-TR" dirty="0"/>
              <a:t> </a:t>
            </a:r>
            <a:br>
              <a:rPr lang="tr-TR" dirty="0"/>
            </a:br>
            <a:r>
              <a:rPr lang="tr-TR" dirty="0"/>
              <a:t>115200 </a:t>
            </a:r>
            <a:r>
              <a:rPr lang="tr-TR" dirty="0" err="1"/>
              <a:t>Bd</a:t>
            </a:r>
            <a:endParaRPr lang="tr-TR" dirty="0"/>
          </a:p>
          <a:p>
            <a:r>
              <a:rPr lang="tr-TR" b="1" dirty="0" smtClean="0"/>
              <a:t>CP Haberleşme pot tipi</a:t>
            </a:r>
            <a:r>
              <a:rPr lang="tr-TR" dirty="0"/>
              <a:t/>
            </a:r>
            <a:br>
              <a:rPr lang="tr-TR" dirty="0"/>
            </a:br>
            <a:r>
              <a:rPr lang="tr-TR" dirty="0"/>
              <a:t>RS 232C / 115200Bd</a:t>
            </a:r>
          </a:p>
          <a:p>
            <a:endParaRPr lang="tr-TR" b="1" dirty="0" smtClean="0"/>
          </a:p>
          <a:p>
            <a:r>
              <a:rPr lang="tr-TR" b="1" dirty="0" smtClean="0"/>
              <a:t>Çalışma koşulları</a:t>
            </a:r>
            <a:endParaRPr lang="tr-TR" b="1" dirty="0"/>
          </a:p>
          <a:p>
            <a:r>
              <a:rPr lang="tr-TR" b="1" dirty="0" smtClean="0"/>
              <a:t>Sıcaklık aralığı</a:t>
            </a:r>
            <a:r>
              <a:rPr lang="tr-TR" dirty="0"/>
              <a:t> </a:t>
            </a:r>
            <a:br>
              <a:rPr lang="tr-TR" dirty="0"/>
            </a:br>
            <a:r>
              <a:rPr lang="tr-TR" dirty="0"/>
              <a:t>+5…+45 °C.</a:t>
            </a:r>
          </a:p>
          <a:p>
            <a:r>
              <a:rPr lang="tr-TR" b="1" dirty="0" smtClean="0"/>
              <a:t>Geçerli olan hava nem oranı</a:t>
            </a:r>
            <a:r>
              <a:rPr lang="tr-TR" dirty="0"/>
              <a:t> </a:t>
            </a:r>
            <a:br>
              <a:rPr lang="tr-TR" dirty="0"/>
            </a:br>
            <a:r>
              <a:rPr lang="tr-TR" dirty="0" err="1"/>
              <a:t>Max</a:t>
            </a:r>
            <a:r>
              <a:rPr lang="tr-TR" dirty="0"/>
              <a:t>. 85 % (40 °C</a:t>
            </a:r>
            <a:r>
              <a:rPr lang="tr-TR" dirty="0" smtClean="0"/>
              <a:t>)</a:t>
            </a:r>
            <a:endParaRPr lang="tr-TR" dirty="0"/>
          </a:p>
          <a:p>
            <a:endParaRPr lang="tr-TR" b="1" dirty="0"/>
          </a:p>
          <a:p>
            <a:r>
              <a:rPr lang="tr-TR" b="1" dirty="0" err="1" smtClean="0"/>
              <a:t>Cihz</a:t>
            </a:r>
            <a:r>
              <a:rPr lang="tr-TR" b="1" dirty="0" smtClean="0"/>
              <a:t> Kasası yatay olarak çalışacak şekilde tasarlanmıştı ( gerek kart montajı </a:t>
            </a:r>
            <a:r>
              <a:rPr lang="tr-TR" b="1" dirty="0" err="1" smtClean="0"/>
              <a:t>kerek</a:t>
            </a:r>
            <a:r>
              <a:rPr lang="tr-TR" b="1" dirty="0" smtClean="0"/>
              <a:t> havalandırma yapısı olarak )</a:t>
            </a:r>
            <a:endParaRPr lang="tr-TR" b="1" dirty="0"/>
          </a:p>
        </p:txBody>
      </p:sp>
    </p:spTree>
    <p:extLst>
      <p:ext uri="{BB962C8B-B14F-4D97-AF65-F5344CB8AC3E}">
        <p14:creationId xmlns:p14="http://schemas.microsoft.com/office/powerpoint/2010/main" val="26441528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SIP </a:t>
            </a:r>
            <a:r>
              <a:rPr lang="tr-TR" sz="2400" dirty="0" err="1" smtClean="0"/>
              <a:t>Trunk</a:t>
            </a:r>
            <a:r>
              <a:rPr lang="tr-TR" sz="2400" dirty="0" smtClean="0"/>
              <a:t> Tanımı</a:t>
            </a:r>
            <a:endParaRPr lang="tr-TR" sz="2400" b="1" dirty="0">
              <a:cs typeface="맑은 고딕"/>
            </a:endParaRPr>
          </a:p>
        </p:txBody>
      </p:sp>
      <p:sp>
        <p:nvSpPr>
          <p:cNvPr id="5" name="Metin kutusu 5"/>
          <p:cNvSpPr txBox="1"/>
          <p:nvPr/>
        </p:nvSpPr>
        <p:spPr>
          <a:xfrm>
            <a:off x="539552" y="2204864"/>
            <a:ext cx="8251091" cy="2031325"/>
          </a:xfrm>
          <a:prstGeom prst="rect">
            <a:avLst/>
          </a:prstGeom>
          <a:noFill/>
        </p:spPr>
        <p:txBody>
          <a:bodyPr wrap="square" rtlCol="0">
            <a:spAutoFit/>
          </a:bodyPr>
          <a:lstStyle/>
          <a:p>
            <a:r>
              <a:rPr lang="tr-TR" dirty="0" smtClean="0"/>
              <a:t>SIP </a:t>
            </a:r>
            <a:r>
              <a:rPr lang="tr-TR" dirty="0" err="1" smtClean="0"/>
              <a:t>Trunk</a:t>
            </a:r>
            <a:r>
              <a:rPr lang="tr-TR" dirty="0" smtClean="0"/>
              <a:t> sayesinde NS cihazı GSM den gelen aramaları SIP </a:t>
            </a:r>
            <a:r>
              <a:rPr lang="tr-TR" dirty="0" err="1" smtClean="0"/>
              <a:t>Trunk</a:t>
            </a:r>
            <a:r>
              <a:rPr lang="tr-TR" dirty="0" smtClean="0"/>
              <a:t> veya </a:t>
            </a:r>
            <a:r>
              <a:rPr lang="tr-TR" dirty="0" err="1" smtClean="0"/>
              <a:t>trunklara</a:t>
            </a:r>
            <a:r>
              <a:rPr lang="tr-TR" dirty="0" smtClean="0"/>
              <a:t> </a:t>
            </a:r>
            <a:r>
              <a:rPr lang="tr-TR" dirty="0" err="1" smtClean="0"/>
              <a:t>gönderebilri</a:t>
            </a:r>
            <a:r>
              <a:rPr lang="tr-TR" dirty="0" smtClean="0"/>
              <a:t> veya SIP </a:t>
            </a:r>
            <a:r>
              <a:rPr lang="tr-TR" dirty="0" err="1" smtClean="0"/>
              <a:t>trunk</a:t>
            </a:r>
            <a:r>
              <a:rPr lang="tr-TR" dirty="0" smtClean="0"/>
              <a:t> veya </a:t>
            </a:r>
            <a:r>
              <a:rPr lang="tr-TR" dirty="0" err="1" smtClean="0"/>
              <a:t>trunklardan</a:t>
            </a:r>
            <a:r>
              <a:rPr lang="tr-TR" dirty="0" smtClean="0"/>
              <a:t> gelen aramaları ISDN veya GSM e gönderebilir.</a:t>
            </a:r>
          </a:p>
          <a:p>
            <a:r>
              <a:rPr lang="tr-TR" dirty="0" smtClean="0"/>
              <a:t>NS </a:t>
            </a:r>
            <a:r>
              <a:rPr lang="tr-TR" dirty="0" err="1" smtClean="0"/>
              <a:t>systemi</a:t>
            </a:r>
            <a:r>
              <a:rPr lang="tr-TR" dirty="0" smtClean="0"/>
              <a:t> h323 desteklememektedir, NS sadece SIP </a:t>
            </a:r>
            <a:r>
              <a:rPr lang="tr-TR" dirty="0" err="1" smtClean="0"/>
              <a:t>destekelr</a:t>
            </a:r>
            <a:r>
              <a:rPr lang="tr-TR" dirty="0" smtClean="0"/>
              <a:t>.</a:t>
            </a:r>
          </a:p>
          <a:p>
            <a:r>
              <a:rPr lang="tr-TR" dirty="0" smtClean="0"/>
              <a:t>Mevcut lisanlarla istendiği kadar SIP </a:t>
            </a:r>
            <a:r>
              <a:rPr lang="tr-TR" dirty="0" err="1" smtClean="0"/>
              <a:t>trunk</a:t>
            </a:r>
            <a:r>
              <a:rPr lang="tr-TR" dirty="0" smtClean="0"/>
              <a:t> </a:t>
            </a:r>
            <a:r>
              <a:rPr lang="tr-TR" dirty="0" err="1" smtClean="0"/>
              <a:t>lar</a:t>
            </a:r>
            <a:r>
              <a:rPr lang="tr-TR" dirty="0" smtClean="0"/>
              <a:t> tanımlanabilir, fakat SIP Proxy yani SIP abonesi olan bir IP santral olarak lisansa sahip değildir, lisans satın alınarak bu özellik aktif edilebilir. </a:t>
            </a:r>
          </a:p>
        </p:txBody>
      </p:sp>
    </p:spTree>
    <p:extLst>
      <p:ext uri="{BB962C8B-B14F-4D97-AF65-F5344CB8AC3E}">
        <p14:creationId xmlns:p14="http://schemas.microsoft.com/office/powerpoint/2010/main" val="41526069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SIP </a:t>
            </a:r>
            <a:r>
              <a:rPr lang="tr-TR" sz="2400" dirty="0" err="1" smtClean="0"/>
              <a:t>Trunk</a:t>
            </a:r>
            <a:r>
              <a:rPr lang="tr-TR" sz="2400" dirty="0" smtClean="0"/>
              <a:t> Tanımı</a:t>
            </a:r>
            <a:endParaRPr lang="tr-TR" sz="2400" b="1" dirty="0">
              <a:cs typeface="맑은 고딕"/>
            </a:endParaRPr>
          </a:p>
        </p:txBody>
      </p:sp>
      <p:sp>
        <p:nvSpPr>
          <p:cNvPr id="5" name="Metin kutusu 5"/>
          <p:cNvSpPr txBox="1"/>
          <p:nvPr/>
        </p:nvSpPr>
        <p:spPr>
          <a:xfrm>
            <a:off x="557880" y="5072254"/>
            <a:ext cx="8251091" cy="369332"/>
          </a:xfrm>
          <a:prstGeom prst="rect">
            <a:avLst/>
          </a:prstGeom>
          <a:noFill/>
        </p:spPr>
        <p:txBody>
          <a:bodyPr wrap="square" rtlCol="0">
            <a:spAutoFit/>
          </a:bodyPr>
          <a:lstStyle/>
          <a:p>
            <a:r>
              <a:rPr lang="tr-TR" dirty="0" smtClean="0"/>
              <a:t>Virtual port bölümünden </a:t>
            </a:r>
            <a:r>
              <a:rPr lang="tr-TR" dirty="0" err="1" smtClean="0"/>
              <a:t>Default</a:t>
            </a:r>
            <a:r>
              <a:rPr lang="tr-TR" dirty="0" smtClean="0"/>
              <a:t> IN de </a:t>
            </a:r>
            <a:r>
              <a:rPr lang="tr-TR" dirty="0" err="1" smtClean="0"/>
              <a:t>Add</a:t>
            </a:r>
            <a:r>
              <a:rPr lang="tr-TR" dirty="0" smtClean="0"/>
              <a:t> </a:t>
            </a:r>
            <a:r>
              <a:rPr lang="tr-TR" dirty="0" err="1" smtClean="0"/>
              <a:t>virtual</a:t>
            </a:r>
            <a:r>
              <a:rPr lang="tr-TR" dirty="0" smtClean="0"/>
              <a:t> port dan yeni </a:t>
            </a:r>
            <a:r>
              <a:rPr lang="tr-TR" dirty="0" err="1" smtClean="0"/>
              <a:t>sip</a:t>
            </a:r>
            <a:r>
              <a:rPr lang="tr-TR" dirty="0" smtClean="0"/>
              <a:t> </a:t>
            </a:r>
            <a:r>
              <a:rPr lang="tr-TR" dirty="0" err="1" smtClean="0"/>
              <a:t>trunk</a:t>
            </a:r>
            <a:r>
              <a:rPr lang="tr-TR" dirty="0" smtClean="0"/>
              <a:t> eklenir</a:t>
            </a:r>
          </a:p>
        </p:txBody>
      </p:sp>
      <p:pic>
        <p:nvPicPr>
          <p:cNvPr id="2" name="Picture 1"/>
          <p:cNvPicPr>
            <a:picLocks noChangeAspect="1"/>
          </p:cNvPicPr>
          <p:nvPr/>
        </p:nvPicPr>
        <p:blipFill>
          <a:blip r:embed="rId2"/>
          <a:stretch>
            <a:fillRect/>
          </a:stretch>
        </p:blipFill>
        <p:spPr>
          <a:xfrm>
            <a:off x="557880" y="969168"/>
            <a:ext cx="7974560" cy="3611959"/>
          </a:xfrm>
          <a:prstGeom prst="rect">
            <a:avLst/>
          </a:prstGeom>
        </p:spPr>
      </p:pic>
    </p:spTree>
    <p:extLst>
      <p:ext uri="{BB962C8B-B14F-4D97-AF65-F5344CB8AC3E}">
        <p14:creationId xmlns:p14="http://schemas.microsoft.com/office/powerpoint/2010/main" val="24665353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SIP </a:t>
            </a:r>
            <a:r>
              <a:rPr lang="tr-TR" sz="2400" dirty="0" err="1" smtClean="0"/>
              <a:t>Trunk</a:t>
            </a:r>
            <a:r>
              <a:rPr lang="tr-TR" sz="2400" dirty="0" smtClean="0"/>
              <a:t> Tanımı</a:t>
            </a:r>
            <a:endParaRPr lang="tr-TR" sz="2400" b="1" dirty="0">
              <a:cs typeface="맑은 고딕"/>
            </a:endParaRPr>
          </a:p>
        </p:txBody>
      </p:sp>
      <p:sp>
        <p:nvSpPr>
          <p:cNvPr id="5" name="Metin kutusu 5"/>
          <p:cNvSpPr txBox="1"/>
          <p:nvPr/>
        </p:nvSpPr>
        <p:spPr>
          <a:xfrm>
            <a:off x="401521" y="4077072"/>
            <a:ext cx="8251091" cy="923330"/>
          </a:xfrm>
          <a:prstGeom prst="rect">
            <a:avLst/>
          </a:prstGeom>
          <a:noFill/>
        </p:spPr>
        <p:txBody>
          <a:bodyPr wrap="square" rtlCol="0">
            <a:spAutoFit/>
          </a:bodyPr>
          <a:lstStyle/>
          <a:p>
            <a:r>
              <a:rPr lang="tr-TR" dirty="0" smtClean="0"/>
              <a:t>Yeni </a:t>
            </a:r>
            <a:r>
              <a:rPr lang="tr-TR" dirty="0" err="1" smtClean="0"/>
              <a:t>sip</a:t>
            </a:r>
            <a:r>
              <a:rPr lang="tr-TR" dirty="0" smtClean="0"/>
              <a:t> </a:t>
            </a:r>
            <a:r>
              <a:rPr lang="tr-TR" dirty="0" err="1" smtClean="0"/>
              <a:t>trunk</a:t>
            </a:r>
            <a:r>
              <a:rPr lang="tr-TR" dirty="0" smtClean="0"/>
              <a:t> şu şekilde isim verilerek OK tuşuna basılarak tanımlanır</a:t>
            </a:r>
          </a:p>
          <a:p>
            <a:endParaRPr lang="tr-TR" dirty="0" smtClean="0"/>
          </a:p>
          <a:p>
            <a:r>
              <a:rPr lang="tr-TR" dirty="0" smtClean="0"/>
              <a:t>Not: </a:t>
            </a:r>
            <a:r>
              <a:rPr lang="tr-TR" dirty="0" err="1" smtClean="0"/>
              <a:t>Type</a:t>
            </a:r>
            <a:r>
              <a:rPr lang="tr-TR" dirty="0" smtClean="0"/>
              <a:t> kısmı SIP Gateway seçilmiş olması gerekir</a:t>
            </a:r>
          </a:p>
        </p:txBody>
      </p:sp>
      <p:pic>
        <p:nvPicPr>
          <p:cNvPr id="3" name="Picture 2"/>
          <p:cNvPicPr>
            <a:picLocks noChangeAspect="1"/>
          </p:cNvPicPr>
          <p:nvPr/>
        </p:nvPicPr>
        <p:blipFill>
          <a:blip r:embed="rId2"/>
          <a:stretch>
            <a:fillRect/>
          </a:stretch>
        </p:blipFill>
        <p:spPr>
          <a:xfrm>
            <a:off x="395536" y="980728"/>
            <a:ext cx="8208912" cy="2614482"/>
          </a:xfrm>
          <a:prstGeom prst="rect">
            <a:avLst/>
          </a:prstGeom>
        </p:spPr>
      </p:pic>
    </p:spTree>
    <p:extLst>
      <p:ext uri="{BB962C8B-B14F-4D97-AF65-F5344CB8AC3E}">
        <p14:creationId xmlns:p14="http://schemas.microsoft.com/office/powerpoint/2010/main" val="20795091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SIP </a:t>
            </a:r>
            <a:r>
              <a:rPr lang="tr-TR" sz="2400" dirty="0" err="1" smtClean="0"/>
              <a:t>Trunk</a:t>
            </a:r>
            <a:r>
              <a:rPr lang="tr-TR" sz="2400" dirty="0" smtClean="0"/>
              <a:t> Tanımı</a:t>
            </a:r>
            <a:endParaRPr lang="tr-TR" sz="2400" b="1" dirty="0">
              <a:cs typeface="맑은 고딕"/>
            </a:endParaRPr>
          </a:p>
        </p:txBody>
      </p:sp>
      <p:sp>
        <p:nvSpPr>
          <p:cNvPr id="5" name="Metin kutusu 5"/>
          <p:cNvSpPr txBox="1"/>
          <p:nvPr/>
        </p:nvSpPr>
        <p:spPr>
          <a:xfrm>
            <a:off x="6588224" y="3140968"/>
            <a:ext cx="2064388" cy="1200329"/>
          </a:xfrm>
          <a:prstGeom prst="rect">
            <a:avLst/>
          </a:prstGeom>
          <a:noFill/>
        </p:spPr>
        <p:txBody>
          <a:bodyPr wrap="square" rtlCol="0">
            <a:spAutoFit/>
          </a:bodyPr>
          <a:lstStyle/>
          <a:p>
            <a:r>
              <a:rPr lang="tr-TR" dirty="0" smtClean="0"/>
              <a:t>Yeni tanımlanan SIP </a:t>
            </a:r>
            <a:r>
              <a:rPr lang="tr-TR" dirty="0" err="1" smtClean="0"/>
              <a:t>trunk</a:t>
            </a:r>
            <a:r>
              <a:rPr lang="tr-TR" dirty="0" smtClean="0"/>
              <a:t> </a:t>
            </a:r>
            <a:r>
              <a:rPr lang="tr-TR" dirty="0" err="1" smtClean="0"/>
              <a:t>Default</a:t>
            </a:r>
            <a:r>
              <a:rPr lang="tr-TR" dirty="0" smtClean="0"/>
              <a:t> in kısmında şu şekilde belirmesi gerekir</a:t>
            </a:r>
          </a:p>
        </p:txBody>
      </p:sp>
      <p:pic>
        <p:nvPicPr>
          <p:cNvPr id="2" name="Picture 1"/>
          <p:cNvPicPr>
            <a:picLocks noChangeAspect="1"/>
          </p:cNvPicPr>
          <p:nvPr/>
        </p:nvPicPr>
        <p:blipFill>
          <a:blip r:embed="rId2"/>
          <a:stretch>
            <a:fillRect/>
          </a:stretch>
        </p:blipFill>
        <p:spPr>
          <a:xfrm>
            <a:off x="323528" y="1052736"/>
            <a:ext cx="6120680" cy="5472498"/>
          </a:xfrm>
          <a:prstGeom prst="rect">
            <a:avLst/>
          </a:prstGeom>
        </p:spPr>
      </p:pic>
    </p:spTree>
    <p:extLst>
      <p:ext uri="{BB962C8B-B14F-4D97-AF65-F5344CB8AC3E}">
        <p14:creationId xmlns:p14="http://schemas.microsoft.com/office/powerpoint/2010/main" val="32717039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SIP </a:t>
            </a:r>
            <a:r>
              <a:rPr lang="tr-TR" sz="2400" dirty="0" err="1" smtClean="0"/>
              <a:t>Trunk</a:t>
            </a:r>
            <a:r>
              <a:rPr lang="tr-TR" sz="2400" dirty="0" smtClean="0"/>
              <a:t> Tanımı</a:t>
            </a:r>
            <a:endParaRPr lang="tr-TR" sz="2400" b="1" dirty="0">
              <a:cs typeface="맑은 고딕"/>
            </a:endParaRPr>
          </a:p>
        </p:txBody>
      </p:sp>
      <p:sp>
        <p:nvSpPr>
          <p:cNvPr id="5" name="Metin kutusu 5"/>
          <p:cNvSpPr txBox="1"/>
          <p:nvPr/>
        </p:nvSpPr>
        <p:spPr>
          <a:xfrm>
            <a:off x="5580112" y="2681617"/>
            <a:ext cx="3168352" cy="1200329"/>
          </a:xfrm>
          <a:prstGeom prst="rect">
            <a:avLst/>
          </a:prstGeom>
          <a:noFill/>
        </p:spPr>
        <p:txBody>
          <a:bodyPr wrap="square" rtlCol="0">
            <a:spAutoFit/>
          </a:bodyPr>
          <a:lstStyle/>
          <a:p>
            <a:r>
              <a:rPr lang="tr-TR" dirty="0" smtClean="0"/>
              <a:t>Yeni tanımlanan portlarda </a:t>
            </a:r>
            <a:r>
              <a:rPr lang="tr-TR" dirty="0" err="1" smtClean="0"/>
              <a:t>Properties</a:t>
            </a:r>
            <a:r>
              <a:rPr lang="tr-TR" dirty="0" smtClean="0"/>
              <a:t> kısmını seçin çıkan ekranda </a:t>
            </a:r>
            <a:r>
              <a:rPr lang="tr-TR" dirty="0" err="1" smtClean="0"/>
              <a:t>Create</a:t>
            </a:r>
            <a:r>
              <a:rPr lang="tr-TR" dirty="0" smtClean="0"/>
              <a:t> </a:t>
            </a:r>
            <a:r>
              <a:rPr lang="tr-TR" dirty="0" err="1" smtClean="0"/>
              <a:t>Properties</a:t>
            </a:r>
            <a:r>
              <a:rPr lang="tr-TR" dirty="0" smtClean="0"/>
              <a:t> i seçin</a:t>
            </a:r>
          </a:p>
        </p:txBody>
      </p:sp>
      <p:pic>
        <p:nvPicPr>
          <p:cNvPr id="3" name="Picture 2"/>
          <p:cNvPicPr>
            <a:picLocks noChangeAspect="1"/>
          </p:cNvPicPr>
          <p:nvPr/>
        </p:nvPicPr>
        <p:blipFill>
          <a:blip r:embed="rId2"/>
          <a:stretch>
            <a:fillRect/>
          </a:stretch>
        </p:blipFill>
        <p:spPr>
          <a:xfrm>
            <a:off x="395536" y="879419"/>
            <a:ext cx="4543425" cy="5141869"/>
          </a:xfrm>
          <a:prstGeom prst="rect">
            <a:avLst/>
          </a:prstGeom>
        </p:spPr>
      </p:pic>
    </p:spTree>
    <p:extLst>
      <p:ext uri="{BB962C8B-B14F-4D97-AF65-F5344CB8AC3E}">
        <p14:creationId xmlns:p14="http://schemas.microsoft.com/office/powerpoint/2010/main" val="35204572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SIP </a:t>
            </a:r>
            <a:r>
              <a:rPr lang="tr-TR" sz="2400" dirty="0" err="1" smtClean="0"/>
              <a:t>Trunk</a:t>
            </a:r>
            <a:r>
              <a:rPr lang="tr-TR" sz="2400" dirty="0" smtClean="0"/>
              <a:t> Tanımı</a:t>
            </a:r>
            <a:endParaRPr lang="tr-TR" sz="2400" b="1" dirty="0">
              <a:cs typeface="맑은 고딕"/>
            </a:endParaRPr>
          </a:p>
        </p:txBody>
      </p:sp>
      <p:sp>
        <p:nvSpPr>
          <p:cNvPr id="5" name="Metin kutusu 5"/>
          <p:cNvSpPr txBox="1"/>
          <p:nvPr/>
        </p:nvSpPr>
        <p:spPr>
          <a:xfrm>
            <a:off x="6175147" y="2204864"/>
            <a:ext cx="2592288" cy="2585323"/>
          </a:xfrm>
          <a:prstGeom prst="rect">
            <a:avLst/>
          </a:prstGeom>
          <a:noFill/>
        </p:spPr>
        <p:txBody>
          <a:bodyPr wrap="square" rtlCol="0">
            <a:spAutoFit/>
          </a:bodyPr>
          <a:lstStyle/>
          <a:p>
            <a:r>
              <a:rPr lang="tr-TR" dirty="0" err="1" smtClean="0"/>
              <a:t>Create</a:t>
            </a:r>
            <a:r>
              <a:rPr lang="tr-TR" dirty="0" smtClean="0"/>
              <a:t> </a:t>
            </a:r>
            <a:r>
              <a:rPr lang="tr-TR" dirty="0" err="1" smtClean="0"/>
              <a:t>Properties</a:t>
            </a:r>
            <a:r>
              <a:rPr lang="tr-TR" dirty="0" smtClean="0"/>
              <a:t> seçildiğinde açılan yeni pencerede Call </a:t>
            </a:r>
            <a:r>
              <a:rPr lang="tr-TR" dirty="0" err="1" smtClean="0"/>
              <a:t>Hold</a:t>
            </a:r>
            <a:r>
              <a:rPr lang="tr-TR" dirty="0" smtClean="0"/>
              <a:t> </a:t>
            </a:r>
            <a:r>
              <a:rPr lang="tr-TR" dirty="0" err="1" smtClean="0"/>
              <a:t>özelliğni</a:t>
            </a:r>
            <a:r>
              <a:rPr lang="tr-TR" dirty="0" smtClean="0"/>
              <a:t> kapatmanızda fayda var, çünkü </a:t>
            </a:r>
            <a:r>
              <a:rPr lang="tr-TR" dirty="0" err="1" smtClean="0"/>
              <a:t>sip</a:t>
            </a:r>
            <a:r>
              <a:rPr lang="tr-TR" dirty="0" smtClean="0"/>
              <a:t> </a:t>
            </a:r>
            <a:r>
              <a:rPr lang="tr-TR" dirty="0" err="1" smtClean="0"/>
              <a:t>trunk</a:t>
            </a:r>
            <a:r>
              <a:rPr lang="tr-TR" dirty="0" smtClean="0"/>
              <a:t> yapılan bağlantılarda karşı santralin kendisi hattı bekletmeye alması beklenir</a:t>
            </a:r>
          </a:p>
        </p:txBody>
      </p:sp>
      <p:pic>
        <p:nvPicPr>
          <p:cNvPr id="2" name="Picture 1"/>
          <p:cNvPicPr>
            <a:picLocks noChangeAspect="1"/>
          </p:cNvPicPr>
          <p:nvPr/>
        </p:nvPicPr>
        <p:blipFill>
          <a:blip r:embed="rId2"/>
          <a:stretch>
            <a:fillRect/>
          </a:stretch>
        </p:blipFill>
        <p:spPr>
          <a:xfrm>
            <a:off x="107505" y="1196752"/>
            <a:ext cx="5907720" cy="4608512"/>
          </a:xfrm>
          <a:prstGeom prst="rect">
            <a:avLst/>
          </a:prstGeom>
        </p:spPr>
      </p:pic>
    </p:spTree>
    <p:extLst>
      <p:ext uri="{BB962C8B-B14F-4D97-AF65-F5344CB8AC3E}">
        <p14:creationId xmlns:p14="http://schemas.microsoft.com/office/powerpoint/2010/main" val="2045240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SIP </a:t>
            </a:r>
            <a:r>
              <a:rPr lang="tr-TR" sz="2400" dirty="0" err="1" smtClean="0"/>
              <a:t>Trunk</a:t>
            </a:r>
            <a:r>
              <a:rPr lang="tr-TR" sz="2400" dirty="0" smtClean="0"/>
              <a:t> Tanımı</a:t>
            </a:r>
            <a:endParaRPr lang="tr-TR" sz="2400" b="1" dirty="0">
              <a:cs typeface="맑은 고딕"/>
            </a:endParaRPr>
          </a:p>
        </p:txBody>
      </p:sp>
      <p:sp>
        <p:nvSpPr>
          <p:cNvPr id="5" name="Metin kutusu 5"/>
          <p:cNvSpPr txBox="1"/>
          <p:nvPr/>
        </p:nvSpPr>
        <p:spPr>
          <a:xfrm>
            <a:off x="6228184" y="2852936"/>
            <a:ext cx="2592288" cy="923330"/>
          </a:xfrm>
          <a:prstGeom prst="rect">
            <a:avLst/>
          </a:prstGeom>
          <a:noFill/>
        </p:spPr>
        <p:txBody>
          <a:bodyPr wrap="square" rtlCol="0">
            <a:spAutoFit/>
          </a:bodyPr>
          <a:lstStyle/>
          <a:p>
            <a:r>
              <a:rPr lang="tr-TR" dirty="0" err="1" smtClean="0"/>
              <a:t>Stack</a:t>
            </a:r>
            <a:r>
              <a:rPr lang="tr-TR" dirty="0"/>
              <a:t> </a:t>
            </a:r>
            <a:r>
              <a:rPr lang="tr-TR" dirty="0" err="1" smtClean="0"/>
              <a:t>bölüümnden</a:t>
            </a:r>
            <a:r>
              <a:rPr lang="tr-TR" dirty="0" smtClean="0"/>
              <a:t> RTP </a:t>
            </a:r>
            <a:r>
              <a:rPr lang="tr-TR" dirty="0" err="1" smtClean="0"/>
              <a:t>interface</a:t>
            </a:r>
            <a:r>
              <a:rPr lang="tr-TR" dirty="0" smtClean="0"/>
              <a:t> kısmından ADD ile VOIP kart seçilir</a:t>
            </a:r>
          </a:p>
        </p:txBody>
      </p:sp>
      <p:pic>
        <p:nvPicPr>
          <p:cNvPr id="3" name="Picture 2"/>
          <p:cNvPicPr>
            <a:picLocks noChangeAspect="1"/>
          </p:cNvPicPr>
          <p:nvPr/>
        </p:nvPicPr>
        <p:blipFill>
          <a:blip r:embed="rId2"/>
          <a:stretch>
            <a:fillRect/>
          </a:stretch>
        </p:blipFill>
        <p:spPr>
          <a:xfrm>
            <a:off x="168138" y="890369"/>
            <a:ext cx="5972175" cy="5400675"/>
          </a:xfrm>
          <a:prstGeom prst="rect">
            <a:avLst/>
          </a:prstGeom>
        </p:spPr>
      </p:pic>
    </p:spTree>
    <p:extLst>
      <p:ext uri="{BB962C8B-B14F-4D97-AF65-F5344CB8AC3E}">
        <p14:creationId xmlns:p14="http://schemas.microsoft.com/office/powerpoint/2010/main" val="38465970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SIP </a:t>
            </a:r>
            <a:r>
              <a:rPr lang="tr-TR" sz="2400" dirty="0" err="1" smtClean="0"/>
              <a:t>Trunk</a:t>
            </a:r>
            <a:r>
              <a:rPr lang="tr-TR" sz="2400" dirty="0" smtClean="0"/>
              <a:t> Tanımı</a:t>
            </a:r>
            <a:endParaRPr lang="tr-TR" sz="2400" b="1" dirty="0">
              <a:cs typeface="맑은 고딕"/>
            </a:endParaRPr>
          </a:p>
        </p:txBody>
      </p:sp>
      <p:sp>
        <p:nvSpPr>
          <p:cNvPr id="5" name="Metin kutusu 5"/>
          <p:cNvSpPr txBox="1"/>
          <p:nvPr/>
        </p:nvSpPr>
        <p:spPr>
          <a:xfrm>
            <a:off x="6228184" y="1879882"/>
            <a:ext cx="2592288" cy="2862322"/>
          </a:xfrm>
          <a:prstGeom prst="rect">
            <a:avLst/>
          </a:prstGeom>
          <a:noFill/>
        </p:spPr>
        <p:txBody>
          <a:bodyPr wrap="square" rtlCol="0">
            <a:spAutoFit/>
          </a:bodyPr>
          <a:lstStyle/>
          <a:p>
            <a:r>
              <a:rPr lang="tr-TR" dirty="0" smtClean="0"/>
              <a:t>Burada Listenin port yani dinleme portu tanımlanır, Remote SIP server, çağrıyı hangi IP ye göndereceği tanımlanır.</a:t>
            </a:r>
          </a:p>
          <a:p>
            <a:r>
              <a:rPr lang="tr-TR" dirty="0" smtClean="0"/>
              <a:t>Protokol: UDP ve TCP </a:t>
            </a:r>
            <a:r>
              <a:rPr lang="tr-TR" dirty="0" err="1" smtClean="0"/>
              <a:t>yi</a:t>
            </a:r>
            <a:r>
              <a:rPr lang="tr-TR" dirty="0" smtClean="0"/>
              <a:t> seçmekte fayda var.</a:t>
            </a:r>
          </a:p>
          <a:p>
            <a:r>
              <a:rPr lang="tr-TR" dirty="0" err="1" smtClean="0"/>
              <a:t>Trustfull</a:t>
            </a:r>
            <a:r>
              <a:rPr lang="tr-TR" dirty="0" smtClean="0"/>
              <a:t> IP </a:t>
            </a:r>
            <a:r>
              <a:rPr lang="tr-TR" dirty="0" err="1" smtClean="0"/>
              <a:t>addres</a:t>
            </a:r>
            <a:r>
              <a:rPr lang="tr-TR" dirty="0" smtClean="0"/>
              <a:t>: buraya tanımlı IP </a:t>
            </a:r>
            <a:r>
              <a:rPr lang="tr-TR" dirty="0" err="1" smtClean="0"/>
              <a:t>lerden</a:t>
            </a:r>
            <a:r>
              <a:rPr lang="tr-TR" dirty="0" smtClean="0"/>
              <a:t> sadece çağrı alınır</a:t>
            </a:r>
          </a:p>
        </p:txBody>
      </p:sp>
      <p:pic>
        <p:nvPicPr>
          <p:cNvPr id="2" name="Picture 1"/>
          <p:cNvPicPr>
            <a:picLocks noChangeAspect="1"/>
          </p:cNvPicPr>
          <p:nvPr/>
        </p:nvPicPr>
        <p:blipFill>
          <a:blip r:embed="rId2"/>
          <a:stretch>
            <a:fillRect/>
          </a:stretch>
        </p:blipFill>
        <p:spPr>
          <a:xfrm>
            <a:off x="251521" y="1009551"/>
            <a:ext cx="5832648" cy="4602984"/>
          </a:xfrm>
          <a:prstGeom prst="rect">
            <a:avLst/>
          </a:prstGeom>
        </p:spPr>
      </p:pic>
    </p:spTree>
    <p:extLst>
      <p:ext uri="{BB962C8B-B14F-4D97-AF65-F5344CB8AC3E}">
        <p14:creationId xmlns:p14="http://schemas.microsoft.com/office/powerpoint/2010/main" val="18412879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SIP </a:t>
            </a:r>
            <a:r>
              <a:rPr lang="tr-TR" sz="2400" dirty="0" err="1" smtClean="0"/>
              <a:t>Trunk</a:t>
            </a:r>
            <a:r>
              <a:rPr lang="tr-TR" sz="2400" dirty="0" smtClean="0"/>
              <a:t> Tanımı ( Advanced )</a:t>
            </a:r>
            <a:endParaRPr lang="tr-TR" sz="2400" b="1" dirty="0">
              <a:cs typeface="맑은 고딕"/>
            </a:endParaRPr>
          </a:p>
        </p:txBody>
      </p:sp>
      <p:sp>
        <p:nvSpPr>
          <p:cNvPr id="5" name="Metin kutusu 5"/>
          <p:cNvSpPr txBox="1"/>
          <p:nvPr/>
        </p:nvSpPr>
        <p:spPr>
          <a:xfrm>
            <a:off x="6247155" y="1052736"/>
            <a:ext cx="2592288" cy="4247317"/>
          </a:xfrm>
          <a:prstGeom prst="rect">
            <a:avLst/>
          </a:prstGeom>
          <a:noFill/>
        </p:spPr>
        <p:txBody>
          <a:bodyPr wrap="square" rtlCol="0">
            <a:spAutoFit/>
          </a:bodyPr>
          <a:lstStyle/>
          <a:p>
            <a:r>
              <a:rPr lang="tr-TR" dirty="0" err="1" smtClean="0"/>
              <a:t>Sip</a:t>
            </a:r>
            <a:r>
              <a:rPr lang="tr-TR" dirty="0" smtClean="0"/>
              <a:t> tanımların birde Advanced kısmı vardır, burada </a:t>
            </a:r>
            <a:r>
              <a:rPr lang="tr-TR" dirty="0" err="1" smtClean="0"/>
              <a:t>Allwas</a:t>
            </a:r>
            <a:r>
              <a:rPr lang="tr-TR" dirty="0" smtClean="0"/>
              <a:t> </a:t>
            </a:r>
            <a:r>
              <a:rPr lang="tr-TR" dirty="0" err="1" smtClean="0"/>
              <a:t>Mediate</a:t>
            </a:r>
            <a:r>
              <a:rPr lang="tr-TR" dirty="0" smtClean="0"/>
              <a:t> RTP </a:t>
            </a:r>
            <a:r>
              <a:rPr lang="tr-TR" dirty="0" err="1" smtClean="0"/>
              <a:t>yi</a:t>
            </a:r>
            <a:r>
              <a:rPr lang="tr-TR" dirty="0" smtClean="0"/>
              <a:t> seçmenizde fayda var çünkü bazı durumlarda a SIP </a:t>
            </a:r>
            <a:r>
              <a:rPr lang="tr-TR" dirty="0" err="1" smtClean="0"/>
              <a:t>trunk</a:t>
            </a:r>
            <a:r>
              <a:rPr lang="tr-TR" dirty="0" smtClean="0"/>
              <a:t> ile B </a:t>
            </a:r>
            <a:r>
              <a:rPr lang="tr-TR" dirty="0" err="1" smtClean="0"/>
              <a:t>Sıptrunk</a:t>
            </a:r>
            <a:r>
              <a:rPr lang="tr-TR" dirty="0" smtClean="0"/>
              <a:t> noktaları arasında farklı sıkıştırılmış RTP paketleri olabilir ( g711, g729 ) bu gibi durumlarda iki </a:t>
            </a:r>
            <a:r>
              <a:rPr lang="tr-TR" dirty="0" err="1" smtClean="0"/>
              <a:t>sip</a:t>
            </a:r>
            <a:r>
              <a:rPr lang="tr-TR" dirty="0" smtClean="0"/>
              <a:t> </a:t>
            </a:r>
            <a:r>
              <a:rPr lang="tr-TR" dirty="0" err="1" smtClean="0"/>
              <a:t>trunk</a:t>
            </a:r>
            <a:r>
              <a:rPr lang="tr-TR" dirty="0" smtClean="0"/>
              <a:t> </a:t>
            </a:r>
            <a:r>
              <a:rPr lang="tr-TR" dirty="0" err="1" smtClean="0"/>
              <a:t>arasınd</a:t>
            </a:r>
            <a:r>
              <a:rPr lang="tr-TR" dirty="0" smtClean="0"/>
              <a:t> </a:t>
            </a:r>
            <a:r>
              <a:rPr lang="tr-TR" dirty="0" err="1" smtClean="0"/>
              <a:t>abir</a:t>
            </a:r>
            <a:r>
              <a:rPr lang="tr-TR" dirty="0" smtClean="0"/>
              <a:t> görüşme yapılabilmesi için bu seçeneğin seçili olması gerekir.</a:t>
            </a:r>
          </a:p>
        </p:txBody>
      </p:sp>
      <p:pic>
        <p:nvPicPr>
          <p:cNvPr id="3" name="Picture 2"/>
          <p:cNvPicPr>
            <a:picLocks noChangeAspect="1"/>
          </p:cNvPicPr>
          <p:nvPr/>
        </p:nvPicPr>
        <p:blipFill>
          <a:blip r:embed="rId2"/>
          <a:stretch>
            <a:fillRect/>
          </a:stretch>
        </p:blipFill>
        <p:spPr>
          <a:xfrm>
            <a:off x="75778" y="910520"/>
            <a:ext cx="6152406" cy="5181600"/>
          </a:xfrm>
          <a:prstGeom prst="rect">
            <a:avLst/>
          </a:prstGeom>
        </p:spPr>
      </p:pic>
    </p:spTree>
    <p:extLst>
      <p:ext uri="{BB962C8B-B14F-4D97-AF65-F5344CB8AC3E}">
        <p14:creationId xmlns:p14="http://schemas.microsoft.com/office/powerpoint/2010/main" val="34497526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SIP </a:t>
            </a:r>
            <a:r>
              <a:rPr lang="tr-TR" sz="2400" dirty="0" err="1" smtClean="0"/>
              <a:t>Trunk</a:t>
            </a:r>
            <a:r>
              <a:rPr lang="tr-TR" sz="2400" dirty="0" smtClean="0"/>
              <a:t> Tanımı ( Advanced )</a:t>
            </a:r>
            <a:endParaRPr lang="tr-TR" sz="2400" b="1" dirty="0">
              <a:cs typeface="맑은 고딕"/>
            </a:endParaRPr>
          </a:p>
        </p:txBody>
      </p:sp>
      <p:sp>
        <p:nvSpPr>
          <p:cNvPr id="5" name="Metin kutusu 5"/>
          <p:cNvSpPr txBox="1"/>
          <p:nvPr/>
        </p:nvSpPr>
        <p:spPr>
          <a:xfrm>
            <a:off x="6227522" y="2290089"/>
            <a:ext cx="2592288" cy="2308324"/>
          </a:xfrm>
          <a:prstGeom prst="rect">
            <a:avLst/>
          </a:prstGeom>
          <a:noFill/>
        </p:spPr>
        <p:txBody>
          <a:bodyPr wrap="square" rtlCol="0">
            <a:spAutoFit/>
          </a:bodyPr>
          <a:lstStyle/>
          <a:p>
            <a:r>
              <a:rPr lang="tr-TR" dirty="0" smtClean="0"/>
              <a:t>Bazı durumlarda otomatik olarak gelen </a:t>
            </a:r>
            <a:r>
              <a:rPr lang="tr-TR" dirty="0" err="1" smtClean="0"/>
              <a:t>Aliases</a:t>
            </a:r>
            <a:r>
              <a:rPr lang="tr-TR" dirty="0" smtClean="0"/>
              <a:t> IP sini kaldırmanız gerekebilir, bunun buradan silebilirsiniz, bunun gerekli olup olmadığını size karşı taraf söyleyebilir</a:t>
            </a:r>
          </a:p>
        </p:txBody>
      </p:sp>
      <p:pic>
        <p:nvPicPr>
          <p:cNvPr id="2" name="Picture 1"/>
          <p:cNvPicPr>
            <a:picLocks noChangeAspect="1"/>
          </p:cNvPicPr>
          <p:nvPr/>
        </p:nvPicPr>
        <p:blipFill>
          <a:blip r:embed="rId2"/>
          <a:stretch>
            <a:fillRect/>
          </a:stretch>
        </p:blipFill>
        <p:spPr>
          <a:xfrm>
            <a:off x="107504" y="905839"/>
            <a:ext cx="5867400" cy="5076825"/>
          </a:xfrm>
          <a:prstGeom prst="rect">
            <a:avLst/>
          </a:prstGeom>
        </p:spPr>
      </p:pic>
    </p:spTree>
    <p:extLst>
      <p:ext uri="{BB962C8B-B14F-4D97-AF65-F5344CB8AC3E}">
        <p14:creationId xmlns:p14="http://schemas.microsoft.com/office/powerpoint/2010/main" val="4243791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251520" y="-27384"/>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lvl="0" defTabSz="914145" fontAlgn="base">
              <a:spcBef>
                <a:spcPct val="0"/>
              </a:spcBef>
              <a:spcAft>
                <a:spcPct val="0"/>
              </a:spcAft>
              <a:defRPr/>
            </a:pPr>
            <a:r>
              <a:rPr lang="tr-TR" sz="3200" dirty="0" smtClean="0"/>
              <a:t>2. Donanım / Ana Kasa</a:t>
            </a:r>
            <a:endParaRPr kumimoji="0" lang="tr-TR" sz="3200" b="1" i="0" u="none" strike="noStrike" kern="1200" cap="none" spc="0" normalizeH="0" baseline="0" noProof="0" dirty="0">
              <a:ln>
                <a:noFill/>
              </a:ln>
              <a:solidFill>
                <a:schemeClr val="tx1"/>
              </a:solidFill>
              <a:uLnTx/>
              <a:uFillTx/>
              <a:latin typeface="+mj-lt"/>
              <a:ea typeface="+mj-ea"/>
              <a:cs typeface="맑은 고딕"/>
            </a:endParaRPr>
          </a:p>
        </p:txBody>
      </p:sp>
      <p:pic>
        <p:nvPicPr>
          <p:cNvPr id="1026" name="Picture 2" descr="http://www.2n.cz/images/cms/tech-spec/full/netstar-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879150"/>
            <a:ext cx="7272808" cy="5909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4695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SIP </a:t>
            </a:r>
            <a:r>
              <a:rPr lang="tr-TR" sz="2400" dirty="0" err="1" smtClean="0"/>
              <a:t>Trunk</a:t>
            </a:r>
            <a:r>
              <a:rPr lang="tr-TR" sz="2400" dirty="0" smtClean="0"/>
              <a:t> Tanımı ( Advanced )</a:t>
            </a:r>
            <a:endParaRPr lang="tr-TR" sz="2400" b="1" dirty="0">
              <a:cs typeface="맑은 고딕"/>
            </a:endParaRPr>
          </a:p>
        </p:txBody>
      </p:sp>
      <p:sp>
        <p:nvSpPr>
          <p:cNvPr id="5" name="Metin kutusu 5"/>
          <p:cNvSpPr txBox="1"/>
          <p:nvPr/>
        </p:nvSpPr>
        <p:spPr>
          <a:xfrm>
            <a:off x="6227522" y="3105834"/>
            <a:ext cx="2592288" cy="646331"/>
          </a:xfrm>
          <a:prstGeom prst="rect">
            <a:avLst/>
          </a:prstGeom>
          <a:noFill/>
        </p:spPr>
        <p:txBody>
          <a:bodyPr wrap="square" rtlCol="0">
            <a:spAutoFit/>
          </a:bodyPr>
          <a:lstStyle/>
          <a:p>
            <a:r>
              <a:rPr lang="tr-TR" dirty="0" err="1" smtClean="0"/>
              <a:t>Keep</a:t>
            </a:r>
            <a:r>
              <a:rPr lang="tr-TR" dirty="0" smtClean="0"/>
              <a:t> </a:t>
            </a:r>
            <a:r>
              <a:rPr lang="tr-TR" dirty="0" err="1" smtClean="0"/>
              <a:t>Alive</a:t>
            </a:r>
            <a:r>
              <a:rPr lang="tr-TR" dirty="0" smtClean="0"/>
              <a:t> </a:t>
            </a:r>
            <a:r>
              <a:rPr lang="tr-TR" dirty="0" err="1" smtClean="0"/>
              <a:t>modlarını</a:t>
            </a:r>
            <a:r>
              <a:rPr lang="tr-TR" dirty="0" smtClean="0"/>
              <a:t> kapatın,</a:t>
            </a:r>
          </a:p>
        </p:txBody>
      </p:sp>
      <p:pic>
        <p:nvPicPr>
          <p:cNvPr id="3" name="Picture 2"/>
          <p:cNvPicPr>
            <a:picLocks noChangeAspect="1"/>
          </p:cNvPicPr>
          <p:nvPr/>
        </p:nvPicPr>
        <p:blipFill>
          <a:blip r:embed="rId2"/>
          <a:stretch>
            <a:fillRect/>
          </a:stretch>
        </p:blipFill>
        <p:spPr>
          <a:xfrm>
            <a:off x="107504" y="1052736"/>
            <a:ext cx="5845299" cy="4752528"/>
          </a:xfrm>
          <a:prstGeom prst="rect">
            <a:avLst/>
          </a:prstGeom>
        </p:spPr>
      </p:pic>
    </p:spTree>
    <p:extLst>
      <p:ext uri="{BB962C8B-B14F-4D97-AF65-F5344CB8AC3E}">
        <p14:creationId xmlns:p14="http://schemas.microsoft.com/office/powerpoint/2010/main" val="28484360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SIP </a:t>
            </a:r>
            <a:r>
              <a:rPr lang="tr-TR" sz="2400" dirty="0" err="1" smtClean="0"/>
              <a:t>Trunk</a:t>
            </a:r>
            <a:r>
              <a:rPr lang="tr-TR" sz="2400" dirty="0" smtClean="0"/>
              <a:t> Yönetimi</a:t>
            </a:r>
            <a:endParaRPr lang="tr-TR" sz="2400" b="1" dirty="0">
              <a:cs typeface="맑은 고딕"/>
            </a:endParaRPr>
          </a:p>
        </p:txBody>
      </p:sp>
      <p:sp>
        <p:nvSpPr>
          <p:cNvPr id="5" name="Metin kutusu 5"/>
          <p:cNvSpPr txBox="1"/>
          <p:nvPr/>
        </p:nvSpPr>
        <p:spPr>
          <a:xfrm>
            <a:off x="5744577" y="2492896"/>
            <a:ext cx="2898848" cy="2308324"/>
          </a:xfrm>
          <a:prstGeom prst="rect">
            <a:avLst/>
          </a:prstGeom>
          <a:noFill/>
        </p:spPr>
        <p:txBody>
          <a:bodyPr wrap="square" rtlCol="0">
            <a:spAutoFit/>
          </a:bodyPr>
          <a:lstStyle/>
          <a:p>
            <a:r>
              <a:rPr lang="tr-TR" dirty="0" smtClean="0"/>
              <a:t>Tanımlı olan SIP </a:t>
            </a:r>
            <a:r>
              <a:rPr lang="tr-TR" dirty="0" err="1" smtClean="0"/>
              <a:t>Trunk</a:t>
            </a:r>
            <a:r>
              <a:rPr lang="tr-TR" dirty="0" smtClean="0"/>
              <a:t> a gelecek olan aramayı, aynı PRI ve </a:t>
            </a:r>
            <a:r>
              <a:rPr lang="tr-TR" dirty="0" err="1" smtClean="0"/>
              <a:t>default</a:t>
            </a:r>
            <a:r>
              <a:rPr lang="tr-TR" dirty="0" smtClean="0"/>
              <a:t> IN port kısmındaki gibi </a:t>
            </a:r>
            <a:r>
              <a:rPr lang="tr-TR" dirty="0" err="1" smtClean="0"/>
              <a:t>Properties</a:t>
            </a:r>
            <a:r>
              <a:rPr lang="tr-TR" dirty="0" smtClean="0"/>
              <a:t> ve Routing bölümündeki </a:t>
            </a:r>
            <a:r>
              <a:rPr lang="tr-TR" dirty="0" err="1" smtClean="0"/>
              <a:t>From</a:t>
            </a:r>
            <a:r>
              <a:rPr lang="tr-TR" dirty="0" smtClean="0"/>
              <a:t> port kısmı kullanılır ve buradan ilgili SIP </a:t>
            </a:r>
            <a:r>
              <a:rPr lang="tr-TR" dirty="0" err="1" smtClean="0"/>
              <a:t>trunk</a:t>
            </a:r>
            <a:r>
              <a:rPr lang="tr-TR" dirty="0" smtClean="0"/>
              <a:t> bir </a:t>
            </a:r>
            <a:r>
              <a:rPr lang="tr-TR" dirty="0" err="1" smtClean="0"/>
              <a:t>Router</a:t>
            </a:r>
            <a:r>
              <a:rPr lang="tr-TR" dirty="0" smtClean="0"/>
              <a:t> ile eşleştirilir   </a:t>
            </a:r>
          </a:p>
        </p:txBody>
      </p:sp>
      <p:pic>
        <p:nvPicPr>
          <p:cNvPr id="2" name="Picture 1"/>
          <p:cNvPicPr>
            <a:picLocks noChangeAspect="1"/>
          </p:cNvPicPr>
          <p:nvPr/>
        </p:nvPicPr>
        <p:blipFill>
          <a:blip r:embed="rId2"/>
          <a:stretch>
            <a:fillRect/>
          </a:stretch>
        </p:blipFill>
        <p:spPr>
          <a:xfrm>
            <a:off x="179512" y="879419"/>
            <a:ext cx="5562600" cy="4997853"/>
          </a:xfrm>
          <a:prstGeom prst="rect">
            <a:avLst/>
          </a:prstGeom>
        </p:spPr>
      </p:pic>
    </p:spTree>
    <p:extLst>
      <p:ext uri="{BB962C8B-B14F-4D97-AF65-F5344CB8AC3E}">
        <p14:creationId xmlns:p14="http://schemas.microsoft.com/office/powerpoint/2010/main" val="7241345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SIP </a:t>
            </a:r>
            <a:r>
              <a:rPr lang="tr-TR" sz="2400" dirty="0" err="1" smtClean="0"/>
              <a:t>Trunk</a:t>
            </a:r>
            <a:r>
              <a:rPr lang="tr-TR" sz="2400" dirty="0" smtClean="0"/>
              <a:t> Yönetimi</a:t>
            </a:r>
            <a:endParaRPr lang="tr-TR" sz="2400" b="1" dirty="0">
              <a:cs typeface="맑은 고딕"/>
            </a:endParaRPr>
          </a:p>
        </p:txBody>
      </p:sp>
      <p:sp>
        <p:nvSpPr>
          <p:cNvPr id="5" name="Metin kutusu 5"/>
          <p:cNvSpPr txBox="1"/>
          <p:nvPr/>
        </p:nvSpPr>
        <p:spPr>
          <a:xfrm>
            <a:off x="324378" y="3645024"/>
            <a:ext cx="8103873" cy="2031325"/>
          </a:xfrm>
          <a:prstGeom prst="rect">
            <a:avLst/>
          </a:prstGeom>
          <a:noFill/>
        </p:spPr>
        <p:txBody>
          <a:bodyPr wrap="square" rtlCol="0">
            <a:spAutoFit/>
          </a:bodyPr>
          <a:lstStyle/>
          <a:p>
            <a:r>
              <a:rPr lang="tr-TR" dirty="0" smtClean="0"/>
              <a:t>Örnek </a:t>
            </a:r>
            <a:r>
              <a:rPr lang="tr-TR" dirty="0" err="1" smtClean="0"/>
              <a:t>router</a:t>
            </a:r>
            <a:r>
              <a:rPr lang="tr-TR" dirty="0" smtClean="0"/>
              <a:t> de 02 ile SIP den gelen aramalar ISDN portuna yönlendirilmiş.</a:t>
            </a:r>
          </a:p>
          <a:p>
            <a:r>
              <a:rPr lang="tr-TR" dirty="0" smtClean="0"/>
              <a:t>03 ile gelen aramaların önün e9 eklenerek bir </a:t>
            </a:r>
            <a:r>
              <a:rPr lang="tr-TR" dirty="0" err="1" smtClean="0"/>
              <a:t>sip</a:t>
            </a:r>
            <a:r>
              <a:rPr lang="tr-TR" dirty="0" smtClean="0"/>
              <a:t> santrale yönlendirilmiş.</a:t>
            </a:r>
          </a:p>
          <a:p>
            <a:r>
              <a:rPr lang="tr-TR" dirty="0" smtClean="0"/>
              <a:t>053 ile gelen aramalar </a:t>
            </a:r>
            <a:r>
              <a:rPr lang="tr-TR" dirty="0" err="1" smtClean="0"/>
              <a:t>gsm</a:t>
            </a:r>
            <a:r>
              <a:rPr lang="tr-TR" dirty="0" smtClean="0"/>
              <a:t> 88 portuna gönderilmiş</a:t>
            </a:r>
          </a:p>
          <a:p>
            <a:r>
              <a:rPr lang="tr-TR" dirty="0" smtClean="0"/>
              <a:t>05 ile gelen aramalar ise GSM VPN grubuna yönlendirilmiştir</a:t>
            </a:r>
          </a:p>
          <a:p>
            <a:endParaRPr lang="tr-TR" dirty="0"/>
          </a:p>
          <a:p>
            <a:r>
              <a:rPr lang="tr-TR" dirty="0" smtClean="0"/>
              <a:t>Aynı örnek </a:t>
            </a:r>
            <a:r>
              <a:rPr lang="tr-TR" dirty="0" err="1" smtClean="0"/>
              <a:t>Calling</a:t>
            </a:r>
            <a:r>
              <a:rPr lang="tr-TR" dirty="0" smtClean="0"/>
              <a:t> </a:t>
            </a:r>
            <a:r>
              <a:rPr lang="tr-TR" dirty="0" err="1" smtClean="0"/>
              <a:t>number</a:t>
            </a:r>
            <a:r>
              <a:rPr lang="tr-TR" dirty="0" smtClean="0"/>
              <a:t> </a:t>
            </a:r>
            <a:r>
              <a:rPr lang="tr-TR" dirty="0" err="1" smtClean="0"/>
              <a:t>Router</a:t>
            </a:r>
            <a:r>
              <a:rPr lang="tr-TR" dirty="0" smtClean="0"/>
              <a:t> ile de yapılabilir, veya </a:t>
            </a:r>
            <a:r>
              <a:rPr lang="tr-TR" dirty="0" err="1" smtClean="0"/>
              <a:t>Calling</a:t>
            </a:r>
            <a:r>
              <a:rPr lang="tr-TR" dirty="0" smtClean="0"/>
              <a:t> </a:t>
            </a:r>
            <a:r>
              <a:rPr lang="tr-TR" dirty="0" err="1" smtClean="0"/>
              <a:t>number</a:t>
            </a:r>
            <a:r>
              <a:rPr lang="tr-TR" dirty="0" smtClean="0"/>
              <a:t> </a:t>
            </a:r>
            <a:r>
              <a:rPr lang="tr-TR" dirty="0" err="1" smtClean="0"/>
              <a:t>router</a:t>
            </a:r>
            <a:r>
              <a:rPr lang="tr-TR" dirty="0" smtClean="0"/>
              <a:t> ile birlikte </a:t>
            </a:r>
            <a:r>
              <a:rPr lang="tr-TR" dirty="0" err="1" smtClean="0"/>
              <a:t>Caled</a:t>
            </a:r>
            <a:r>
              <a:rPr lang="tr-TR" dirty="0" smtClean="0"/>
              <a:t> </a:t>
            </a:r>
            <a:r>
              <a:rPr lang="tr-TR" dirty="0" err="1" smtClean="0"/>
              <a:t>number</a:t>
            </a:r>
            <a:r>
              <a:rPr lang="tr-TR" dirty="0" smtClean="0"/>
              <a:t> </a:t>
            </a:r>
            <a:r>
              <a:rPr lang="tr-TR" dirty="0" err="1" smtClean="0"/>
              <a:t>routeri</a:t>
            </a:r>
            <a:r>
              <a:rPr lang="tr-TR" dirty="0" smtClean="0"/>
              <a:t> kullanılabilir</a:t>
            </a:r>
          </a:p>
        </p:txBody>
      </p:sp>
      <p:pic>
        <p:nvPicPr>
          <p:cNvPr id="3" name="Picture 2"/>
          <p:cNvPicPr>
            <a:picLocks noChangeAspect="1"/>
          </p:cNvPicPr>
          <p:nvPr/>
        </p:nvPicPr>
        <p:blipFill>
          <a:blip r:embed="rId2"/>
          <a:stretch>
            <a:fillRect/>
          </a:stretch>
        </p:blipFill>
        <p:spPr>
          <a:xfrm>
            <a:off x="304352" y="980728"/>
            <a:ext cx="8588127" cy="2171700"/>
          </a:xfrm>
          <a:prstGeom prst="rect">
            <a:avLst/>
          </a:prstGeom>
        </p:spPr>
      </p:pic>
    </p:spTree>
    <p:extLst>
      <p:ext uri="{BB962C8B-B14F-4D97-AF65-F5344CB8AC3E}">
        <p14:creationId xmlns:p14="http://schemas.microsoft.com/office/powerpoint/2010/main" val="10617362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SIP </a:t>
            </a:r>
            <a:r>
              <a:rPr lang="tr-TR" sz="2400" dirty="0" err="1" smtClean="0"/>
              <a:t>Trunk</a:t>
            </a:r>
            <a:r>
              <a:rPr lang="tr-TR" sz="2400" dirty="0" smtClean="0"/>
              <a:t> Yönetimi ( GSM den SIP e veya ISDN e )</a:t>
            </a:r>
            <a:endParaRPr lang="tr-TR" sz="2400" b="1" dirty="0">
              <a:cs typeface="맑은 고딕"/>
            </a:endParaRPr>
          </a:p>
        </p:txBody>
      </p:sp>
      <p:pic>
        <p:nvPicPr>
          <p:cNvPr id="4" name="Picture 3"/>
          <p:cNvPicPr>
            <a:picLocks noChangeAspect="1"/>
          </p:cNvPicPr>
          <p:nvPr/>
        </p:nvPicPr>
        <p:blipFill>
          <a:blip r:embed="rId2"/>
          <a:stretch>
            <a:fillRect/>
          </a:stretch>
        </p:blipFill>
        <p:spPr>
          <a:xfrm>
            <a:off x="268209" y="2780928"/>
            <a:ext cx="8602737" cy="1656184"/>
          </a:xfrm>
          <a:prstGeom prst="rect">
            <a:avLst/>
          </a:prstGeom>
        </p:spPr>
      </p:pic>
      <p:pic>
        <p:nvPicPr>
          <p:cNvPr id="6" name="Picture 5"/>
          <p:cNvPicPr>
            <a:picLocks noChangeAspect="1"/>
          </p:cNvPicPr>
          <p:nvPr/>
        </p:nvPicPr>
        <p:blipFill>
          <a:blip r:embed="rId3"/>
          <a:stretch>
            <a:fillRect/>
          </a:stretch>
        </p:blipFill>
        <p:spPr>
          <a:xfrm>
            <a:off x="251520" y="879419"/>
            <a:ext cx="8694936" cy="1728192"/>
          </a:xfrm>
          <a:prstGeom prst="rect">
            <a:avLst/>
          </a:prstGeom>
        </p:spPr>
      </p:pic>
      <p:sp>
        <p:nvSpPr>
          <p:cNvPr id="8" name="Metin kutusu 5"/>
          <p:cNvSpPr txBox="1"/>
          <p:nvPr/>
        </p:nvSpPr>
        <p:spPr>
          <a:xfrm>
            <a:off x="251520" y="4797152"/>
            <a:ext cx="8819622" cy="1200329"/>
          </a:xfrm>
          <a:prstGeom prst="rect">
            <a:avLst/>
          </a:prstGeom>
          <a:noFill/>
        </p:spPr>
        <p:txBody>
          <a:bodyPr wrap="square" rtlCol="0">
            <a:spAutoFit/>
          </a:bodyPr>
          <a:lstStyle/>
          <a:p>
            <a:r>
              <a:rPr lang="tr-TR" dirty="0" smtClean="0"/>
              <a:t>GSM </a:t>
            </a:r>
            <a:r>
              <a:rPr lang="tr-TR" dirty="0" err="1" smtClean="0"/>
              <a:t>to</a:t>
            </a:r>
            <a:r>
              <a:rPr lang="tr-TR" dirty="0" smtClean="0"/>
              <a:t> SIP ve GSM </a:t>
            </a:r>
            <a:r>
              <a:rPr lang="tr-TR" dirty="0" err="1" smtClean="0"/>
              <a:t>to</a:t>
            </a:r>
            <a:r>
              <a:rPr lang="tr-TR" dirty="0" smtClean="0"/>
              <a:t> ISDN </a:t>
            </a:r>
            <a:r>
              <a:rPr lang="tr-TR" dirty="0" err="1" smtClean="0"/>
              <a:t>routerleri</a:t>
            </a:r>
            <a:r>
              <a:rPr lang="tr-TR" dirty="0" smtClean="0"/>
              <a:t> tanımlanır ( bu yön isimleri </a:t>
            </a:r>
            <a:r>
              <a:rPr lang="tr-TR" dirty="0" err="1" smtClean="0"/>
              <a:t>tukçe</a:t>
            </a:r>
            <a:r>
              <a:rPr lang="tr-TR" dirty="0" smtClean="0"/>
              <a:t> de olabilir ) </a:t>
            </a:r>
          </a:p>
          <a:p>
            <a:r>
              <a:rPr lang="tr-TR" dirty="0" smtClean="0"/>
              <a:t>Örnekte GSM den SIP e giden arama 2000 </a:t>
            </a:r>
            <a:r>
              <a:rPr lang="tr-TR" dirty="0" err="1" smtClean="0"/>
              <a:t>nolu</a:t>
            </a:r>
            <a:r>
              <a:rPr lang="tr-TR" dirty="0" smtClean="0"/>
              <a:t> </a:t>
            </a:r>
            <a:r>
              <a:rPr lang="tr-TR" dirty="0" err="1" smtClean="0"/>
              <a:t>sıp</a:t>
            </a:r>
            <a:r>
              <a:rPr lang="tr-TR" dirty="0" smtClean="0"/>
              <a:t> numarasında, GSM den ISDN e gidecek olan arama ise 1000 </a:t>
            </a:r>
            <a:r>
              <a:rPr lang="tr-TR" dirty="0" err="1" smtClean="0"/>
              <a:t>nolu</a:t>
            </a:r>
            <a:r>
              <a:rPr lang="tr-TR" dirty="0" smtClean="0"/>
              <a:t> DID de sonlandırılıyor, daha sonra ilgili GSM portları ayrı ayrı aşağıdaki gibi bu </a:t>
            </a:r>
            <a:r>
              <a:rPr lang="tr-TR" dirty="0" err="1" smtClean="0"/>
              <a:t>routerler</a:t>
            </a:r>
            <a:r>
              <a:rPr lang="tr-TR" dirty="0" smtClean="0"/>
              <a:t> le eşleştirilir.</a:t>
            </a:r>
          </a:p>
        </p:txBody>
      </p:sp>
    </p:spTree>
    <p:extLst>
      <p:ext uri="{BB962C8B-B14F-4D97-AF65-F5344CB8AC3E}">
        <p14:creationId xmlns:p14="http://schemas.microsoft.com/office/powerpoint/2010/main" val="4427679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SIP </a:t>
            </a:r>
            <a:r>
              <a:rPr lang="tr-TR" sz="2400" dirty="0" err="1" smtClean="0"/>
              <a:t>Trunk</a:t>
            </a:r>
            <a:r>
              <a:rPr lang="tr-TR" sz="2400" dirty="0" smtClean="0"/>
              <a:t> Yönetimi ( GSM den SIP e veya ISDN e )</a:t>
            </a:r>
            <a:endParaRPr lang="tr-TR" sz="2400" b="1" dirty="0">
              <a:cs typeface="맑은 고딕"/>
            </a:endParaRPr>
          </a:p>
        </p:txBody>
      </p:sp>
      <p:pic>
        <p:nvPicPr>
          <p:cNvPr id="2" name="Picture 1"/>
          <p:cNvPicPr>
            <a:picLocks noChangeAspect="1"/>
          </p:cNvPicPr>
          <p:nvPr/>
        </p:nvPicPr>
        <p:blipFill>
          <a:blip r:embed="rId2"/>
          <a:stretch>
            <a:fillRect/>
          </a:stretch>
        </p:blipFill>
        <p:spPr>
          <a:xfrm>
            <a:off x="676275" y="906357"/>
            <a:ext cx="7791450" cy="5141869"/>
          </a:xfrm>
          <a:prstGeom prst="rect">
            <a:avLst/>
          </a:prstGeom>
        </p:spPr>
      </p:pic>
    </p:spTree>
    <p:extLst>
      <p:ext uri="{BB962C8B-B14F-4D97-AF65-F5344CB8AC3E}">
        <p14:creationId xmlns:p14="http://schemas.microsoft.com/office/powerpoint/2010/main" val="15878529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SIP </a:t>
            </a:r>
            <a:r>
              <a:rPr lang="tr-TR" sz="2400" dirty="0" err="1" smtClean="0"/>
              <a:t>Trunk</a:t>
            </a:r>
            <a:r>
              <a:rPr lang="tr-TR" sz="2400" dirty="0" smtClean="0"/>
              <a:t> Yönetimi ( GSM den SIP e veya ISDN e )</a:t>
            </a:r>
            <a:endParaRPr lang="tr-TR" sz="2400" b="1" dirty="0">
              <a:cs typeface="맑은 고딕"/>
            </a:endParaRPr>
          </a:p>
        </p:txBody>
      </p:sp>
      <p:pic>
        <p:nvPicPr>
          <p:cNvPr id="4" name="Picture 3"/>
          <p:cNvPicPr>
            <a:picLocks noChangeAspect="1"/>
          </p:cNvPicPr>
          <p:nvPr/>
        </p:nvPicPr>
        <p:blipFill>
          <a:blip r:embed="rId2"/>
          <a:stretch>
            <a:fillRect/>
          </a:stretch>
        </p:blipFill>
        <p:spPr>
          <a:xfrm>
            <a:off x="1070510" y="1052736"/>
            <a:ext cx="7185099" cy="5216475"/>
          </a:xfrm>
          <a:prstGeom prst="rect">
            <a:avLst/>
          </a:prstGeom>
        </p:spPr>
      </p:pic>
    </p:spTree>
    <p:extLst>
      <p:ext uri="{BB962C8B-B14F-4D97-AF65-F5344CB8AC3E}">
        <p14:creationId xmlns:p14="http://schemas.microsoft.com/office/powerpoint/2010/main" val="8320550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Sesli Karşılama / DISA IVR</a:t>
            </a:r>
            <a:endParaRPr lang="tr-TR" sz="2400" b="1" dirty="0">
              <a:cs typeface="맑은 고딕"/>
            </a:endParaRPr>
          </a:p>
        </p:txBody>
      </p:sp>
      <p:pic>
        <p:nvPicPr>
          <p:cNvPr id="2" name="Picture 1"/>
          <p:cNvPicPr>
            <a:picLocks noChangeAspect="1"/>
          </p:cNvPicPr>
          <p:nvPr/>
        </p:nvPicPr>
        <p:blipFill>
          <a:blip r:embed="rId2"/>
          <a:stretch>
            <a:fillRect/>
          </a:stretch>
        </p:blipFill>
        <p:spPr>
          <a:xfrm>
            <a:off x="539552" y="894656"/>
            <a:ext cx="8280920" cy="5187914"/>
          </a:xfrm>
          <a:prstGeom prst="rect">
            <a:avLst/>
          </a:prstGeom>
        </p:spPr>
      </p:pic>
    </p:spTree>
    <p:extLst>
      <p:ext uri="{BB962C8B-B14F-4D97-AF65-F5344CB8AC3E}">
        <p14:creationId xmlns:p14="http://schemas.microsoft.com/office/powerpoint/2010/main" val="18840585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Sesli Karşılama / DISA IVR</a:t>
            </a:r>
            <a:endParaRPr lang="tr-TR" sz="2400" b="1" dirty="0">
              <a:cs typeface="맑은 고딕"/>
            </a:endParaRPr>
          </a:p>
        </p:txBody>
      </p:sp>
      <p:sp>
        <p:nvSpPr>
          <p:cNvPr id="4" name="Metin kutusu 5"/>
          <p:cNvSpPr txBox="1"/>
          <p:nvPr/>
        </p:nvSpPr>
        <p:spPr>
          <a:xfrm>
            <a:off x="330881" y="2420888"/>
            <a:ext cx="8819622" cy="2308324"/>
          </a:xfrm>
          <a:prstGeom prst="rect">
            <a:avLst/>
          </a:prstGeom>
          <a:noFill/>
        </p:spPr>
        <p:txBody>
          <a:bodyPr wrap="square" rtlCol="0">
            <a:spAutoFit/>
          </a:bodyPr>
          <a:lstStyle/>
          <a:p>
            <a:r>
              <a:rPr lang="tr-TR" dirty="0" smtClean="0"/>
              <a:t>NS da Sesli karşılama DISA olarak adlandırılır ve bu tanımlanabilecek olan DISA </a:t>
            </a:r>
            <a:r>
              <a:rPr lang="tr-TR" dirty="0" err="1" smtClean="0"/>
              <a:t>lar</a:t>
            </a:r>
            <a:r>
              <a:rPr lang="tr-TR" dirty="0" smtClean="0"/>
              <a:t> la ilgili bir sınır yoktur, genel olarak DISA çevir sesi vermek için kullanılır </a:t>
            </a:r>
            <a:r>
              <a:rPr lang="tr-TR" dirty="0"/>
              <a:t>f</a:t>
            </a:r>
            <a:r>
              <a:rPr lang="tr-TR" dirty="0" smtClean="0"/>
              <a:t>akat </a:t>
            </a:r>
            <a:r>
              <a:rPr lang="tr-TR" dirty="0"/>
              <a:t>ç</a:t>
            </a:r>
            <a:r>
              <a:rPr lang="tr-TR" dirty="0" smtClean="0"/>
              <a:t>evir sesi yerine sisteme kayıt edilen bir ses kaydı ( anons  ) da </a:t>
            </a:r>
            <a:r>
              <a:rPr lang="tr-TR" dirty="0" err="1" smtClean="0"/>
              <a:t>play</a:t>
            </a:r>
            <a:r>
              <a:rPr lang="tr-TR" dirty="0" smtClean="0"/>
              <a:t> edilebilir, bu durumda sistemin DISA özelliği bir karşılama anons IVR sistemine dönüşüyor, ve bu durumda sesli anons hatta dinletilirken hattan gelecek olan DTMF tonlarını sistem dinleyip anlar ( bunları bir </a:t>
            </a:r>
            <a:r>
              <a:rPr lang="tr-TR" dirty="0" err="1" smtClean="0"/>
              <a:t>router</a:t>
            </a:r>
            <a:r>
              <a:rPr lang="tr-TR" dirty="0" smtClean="0"/>
              <a:t> ile eşleştirir ) yada bir şey tuşlanmaz ise o taktirde final yada </a:t>
            </a:r>
            <a:r>
              <a:rPr lang="tr-TR" dirty="0" err="1" smtClean="0"/>
              <a:t>Default</a:t>
            </a:r>
            <a:r>
              <a:rPr lang="tr-TR" dirty="0" smtClean="0"/>
              <a:t> kısmına yönlendirilir, bu </a:t>
            </a:r>
            <a:r>
              <a:rPr lang="tr-TR" dirty="0" err="1" smtClean="0"/>
              <a:t>rada</a:t>
            </a:r>
            <a:r>
              <a:rPr lang="tr-TR" dirty="0" smtClean="0"/>
              <a:t> yeni bir </a:t>
            </a:r>
            <a:r>
              <a:rPr lang="tr-TR" dirty="0" err="1" smtClean="0"/>
              <a:t>router</a:t>
            </a:r>
            <a:r>
              <a:rPr lang="tr-TR" dirty="0" smtClean="0"/>
              <a:t>, bir </a:t>
            </a:r>
            <a:r>
              <a:rPr lang="tr-TR" dirty="0" err="1" smtClean="0"/>
              <a:t>bundle</a:t>
            </a:r>
            <a:r>
              <a:rPr lang="tr-TR" dirty="0" smtClean="0"/>
              <a:t> veya hatta başka bir DISA da bu çağrı sonlandırılıp oradan farklı seçenekler sunmanız mümkün</a:t>
            </a:r>
          </a:p>
        </p:txBody>
      </p:sp>
    </p:spTree>
    <p:extLst>
      <p:ext uri="{BB962C8B-B14F-4D97-AF65-F5344CB8AC3E}">
        <p14:creationId xmlns:p14="http://schemas.microsoft.com/office/powerpoint/2010/main" val="25190017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Sesli Karşılama / DISA IVR</a:t>
            </a:r>
            <a:endParaRPr lang="tr-TR" sz="2400" b="1" dirty="0">
              <a:cs typeface="맑은 고딕"/>
            </a:endParaRPr>
          </a:p>
        </p:txBody>
      </p:sp>
      <p:sp>
        <p:nvSpPr>
          <p:cNvPr id="4" name="Metin kutusu 5"/>
          <p:cNvSpPr txBox="1"/>
          <p:nvPr/>
        </p:nvSpPr>
        <p:spPr>
          <a:xfrm>
            <a:off x="4427984" y="1052736"/>
            <a:ext cx="4716016" cy="4247317"/>
          </a:xfrm>
          <a:prstGeom prst="rect">
            <a:avLst/>
          </a:prstGeom>
          <a:noFill/>
        </p:spPr>
        <p:txBody>
          <a:bodyPr wrap="square" rtlCol="0">
            <a:spAutoFit/>
          </a:bodyPr>
          <a:lstStyle/>
          <a:p>
            <a:r>
              <a:rPr lang="tr-TR" dirty="0" err="1" smtClean="0"/>
              <a:t>Strategy</a:t>
            </a:r>
            <a:r>
              <a:rPr lang="tr-TR" dirty="0" smtClean="0"/>
              <a:t>, DISA ya çağrı gelir gelmez </a:t>
            </a:r>
            <a:r>
              <a:rPr lang="tr-TR" dirty="0" err="1" smtClean="0"/>
              <a:t>İmmediate</a:t>
            </a:r>
            <a:r>
              <a:rPr lang="tr-TR" dirty="0" smtClean="0"/>
              <a:t>, hemen devre gir demek</a:t>
            </a:r>
          </a:p>
          <a:p>
            <a:endParaRPr lang="tr-TR" dirty="0"/>
          </a:p>
          <a:p>
            <a:r>
              <a:rPr lang="tr-TR" dirty="0" err="1" smtClean="0"/>
              <a:t>Tone</a:t>
            </a:r>
            <a:r>
              <a:rPr lang="tr-TR" dirty="0" smtClean="0"/>
              <a:t>: </a:t>
            </a:r>
            <a:r>
              <a:rPr lang="tr-TR" dirty="0" err="1" smtClean="0"/>
              <a:t>Disa</a:t>
            </a:r>
            <a:r>
              <a:rPr lang="tr-TR" dirty="0" smtClean="0"/>
              <a:t> </a:t>
            </a:r>
            <a:r>
              <a:rPr lang="tr-TR" dirty="0" err="1" smtClean="0"/>
              <a:t>cevpladığında</a:t>
            </a:r>
            <a:r>
              <a:rPr lang="tr-TR" dirty="0" smtClean="0"/>
              <a:t> hangi ses dosyası çalınacağı seçilir.</a:t>
            </a:r>
          </a:p>
          <a:p>
            <a:r>
              <a:rPr lang="tr-TR" dirty="0" smtClean="0"/>
              <a:t>DTMF: </a:t>
            </a:r>
            <a:r>
              <a:rPr lang="tr-TR" dirty="0" err="1" smtClean="0"/>
              <a:t>dtmf</a:t>
            </a:r>
            <a:r>
              <a:rPr lang="tr-TR" dirty="0" smtClean="0"/>
              <a:t> algılasın mı algılamasın mı</a:t>
            </a:r>
          </a:p>
          <a:p>
            <a:r>
              <a:rPr lang="tr-TR" dirty="0" err="1" smtClean="0"/>
              <a:t>Timeout</a:t>
            </a:r>
            <a:r>
              <a:rPr lang="tr-TR" dirty="0" smtClean="0"/>
              <a:t>: ses dosyasını çalmaya başladığından </a:t>
            </a:r>
            <a:r>
              <a:rPr lang="tr-TR" dirty="0" err="1" smtClean="0"/>
              <a:t>itibaret</a:t>
            </a:r>
            <a:r>
              <a:rPr lang="tr-TR" dirty="0" smtClean="0"/>
              <a:t> 17 </a:t>
            </a:r>
            <a:r>
              <a:rPr lang="tr-TR" dirty="0" err="1" smtClean="0"/>
              <a:t>sn</a:t>
            </a:r>
            <a:r>
              <a:rPr lang="tr-TR" dirty="0" smtClean="0"/>
              <a:t> boyunca </a:t>
            </a:r>
            <a:r>
              <a:rPr lang="tr-TR" dirty="0" err="1" smtClean="0"/>
              <a:t>dtmf</a:t>
            </a:r>
            <a:r>
              <a:rPr lang="tr-TR" dirty="0" smtClean="0"/>
              <a:t> algılamak için bekler, 17 parametresi değişkendir.</a:t>
            </a:r>
          </a:p>
          <a:p>
            <a:r>
              <a:rPr lang="tr-TR" dirty="0" err="1" smtClean="0"/>
              <a:t>Type</a:t>
            </a:r>
            <a:r>
              <a:rPr lang="tr-TR" dirty="0" smtClean="0"/>
              <a:t> ve </a:t>
            </a:r>
            <a:r>
              <a:rPr lang="tr-TR" dirty="0" err="1" smtClean="0"/>
              <a:t>ıd</a:t>
            </a:r>
            <a:r>
              <a:rPr lang="tr-TR" dirty="0" smtClean="0"/>
              <a:t>: </a:t>
            </a:r>
            <a:r>
              <a:rPr lang="tr-TR" dirty="0" err="1" smtClean="0"/>
              <a:t>dtmf</a:t>
            </a:r>
            <a:r>
              <a:rPr lang="tr-TR" dirty="0" smtClean="0"/>
              <a:t> algılandığına bu olayın hangi </a:t>
            </a:r>
            <a:r>
              <a:rPr lang="tr-TR" dirty="0" err="1" smtClean="0"/>
              <a:t>router</a:t>
            </a:r>
            <a:r>
              <a:rPr lang="tr-TR" dirty="0" smtClean="0"/>
              <a:t> ile eşleşeceği seçilir.</a:t>
            </a:r>
          </a:p>
          <a:p>
            <a:endParaRPr lang="tr-TR" dirty="0"/>
          </a:p>
          <a:p>
            <a:r>
              <a:rPr lang="tr-TR" dirty="0" err="1" smtClean="0"/>
              <a:t>Default</a:t>
            </a:r>
            <a:r>
              <a:rPr lang="tr-TR" dirty="0" smtClean="0"/>
              <a:t> </a:t>
            </a:r>
            <a:r>
              <a:rPr lang="tr-TR" dirty="0" err="1" smtClean="0"/>
              <a:t>Destination</a:t>
            </a:r>
            <a:r>
              <a:rPr lang="tr-TR" dirty="0" smtClean="0"/>
              <a:t>: </a:t>
            </a:r>
            <a:r>
              <a:rPr lang="tr-TR" dirty="0" err="1" smtClean="0"/>
              <a:t>dtmf</a:t>
            </a:r>
            <a:r>
              <a:rPr lang="tr-TR" dirty="0" smtClean="0"/>
              <a:t> süresi tuşlama boyunca bir şey tuşlanmaz ise hangi aksiyonun olayın çalıştırılacağı seçilir</a:t>
            </a:r>
          </a:p>
        </p:txBody>
      </p:sp>
      <p:pic>
        <p:nvPicPr>
          <p:cNvPr id="2" name="Picture 1"/>
          <p:cNvPicPr>
            <a:picLocks noChangeAspect="1"/>
          </p:cNvPicPr>
          <p:nvPr/>
        </p:nvPicPr>
        <p:blipFill>
          <a:blip r:embed="rId2"/>
          <a:stretch>
            <a:fillRect/>
          </a:stretch>
        </p:blipFill>
        <p:spPr>
          <a:xfrm>
            <a:off x="294100" y="1052736"/>
            <a:ext cx="3629828" cy="4680520"/>
          </a:xfrm>
          <a:prstGeom prst="rect">
            <a:avLst/>
          </a:prstGeom>
        </p:spPr>
      </p:pic>
    </p:spTree>
    <p:extLst>
      <p:ext uri="{BB962C8B-B14F-4D97-AF65-F5344CB8AC3E}">
        <p14:creationId xmlns:p14="http://schemas.microsoft.com/office/powerpoint/2010/main" val="31025933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Sesli Karşılama / DISA IVR</a:t>
            </a:r>
            <a:endParaRPr lang="tr-TR" sz="2400" b="1" dirty="0">
              <a:cs typeface="맑은 고딕"/>
            </a:endParaRPr>
          </a:p>
        </p:txBody>
      </p:sp>
      <p:sp>
        <p:nvSpPr>
          <p:cNvPr id="4" name="Metin kutusu 5"/>
          <p:cNvSpPr txBox="1"/>
          <p:nvPr/>
        </p:nvSpPr>
        <p:spPr>
          <a:xfrm>
            <a:off x="179512" y="2492896"/>
            <a:ext cx="8676456" cy="2031325"/>
          </a:xfrm>
          <a:prstGeom prst="rect">
            <a:avLst/>
          </a:prstGeom>
          <a:noFill/>
        </p:spPr>
        <p:txBody>
          <a:bodyPr wrap="square" rtlCol="0">
            <a:spAutoFit/>
          </a:bodyPr>
          <a:lstStyle/>
          <a:p>
            <a:r>
              <a:rPr lang="tr-TR" dirty="0" smtClean="0"/>
              <a:t>NS cihazının içine yüklenecek olan ses dosyasının formatı 8000 rate ve A </a:t>
            </a:r>
            <a:r>
              <a:rPr lang="tr-TR" dirty="0" err="1" smtClean="0"/>
              <a:t>law</a:t>
            </a:r>
            <a:r>
              <a:rPr lang="tr-TR" dirty="0" smtClean="0"/>
              <a:t> Mono formatı ve WAV uzantılı olması gerekiyor, bunun için herhangi bir PC de veya bir yerden alınan WAV veya başka format </a:t>
            </a:r>
            <a:r>
              <a:rPr lang="tr-TR" dirty="0" err="1" smtClean="0"/>
              <a:t>daki</a:t>
            </a:r>
            <a:r>
              <a:rPr lang="tr-TR" dirty="0" smtClean="0"/>
              <a:t> ses </a:t>
            </a:r>
            <a:r>
              <a:rPr lang="tr-TR" dirty="0" err="1" smtClean="0"/>
              <a:t>kayıdı</a:t>
            </a:r>
            <a:r>
              <a:rPr lang="tr-TR" dirty="0" smtClean="0"/>
              <a:t> NS </a:t>
            </a:r>
            <a:r>
              <a:rPr lang="tr-TR" dirty="0" err="1" smtClean="0"/>
              <a:t>nni</a:t>
            </a:r>
            <a:r>
              <a:rPr lang="tr-TR" dirty="0" smtClean="0"/>
              <a:t> anlayacağı formata dönüştürülmesi gerekir, bunun için belli bir süre ücretsiz </a:t>
            </a:r>
            <a:r>
              <a:rPr lang="tr-TR" dirty="0" err="1" smtClean="0"/>
              <a:t>olarka</a:t>
            </a:r>
            <a:r>
              <a:rPr lang="tr-TR" dirty="0" smtClean="0"/>
              <a:t> çalışan </a:t>
            </a:r>
            <a:r>
              <a:rPr lang="tr-TR" dirty="0" err="1" smtClean="0"/>
              <a:t>GoldWave</a:t>
            </a:r>
            <a:r>
              <a:rPr lang="tr-TR" dirty="0" smtClean="0"/>
              <a:t> programı kullanılabilir.</a:t>
            </a:r>
          </a:p>
          <a:p>
            <a:r>
              <a:rPr lang="tr-TR" dirty="0" err="1" smtClean="0"/>
              <a:t>Sözkonusu</a:t>
            </a:r>
            <a:r>
              <a:rPr lang="tr-TR" dirty="0"/>
              <a:t> yazılımı </a:t>
            </a:r>
            <a:r>
              <a:rPr lang="tr-TR" dirty="0">
                <a:hlinkClick r:id="rId2"/>
              </a:rPr>
              <a:t>http://ftp.bircom.com/2N_Ailesi/2n_Netstar</a:t>
            </a:r>
            <a:r>
              <a:rPr lang="tr-TR" dirty="0" smtClean="0">
                <a:hlinkClick r:id="rId2"/>
              </a:rPr>
              <a:t>/</a:t>
            </a:r>
            <a:r>
              <a:rPr lang="tr-TR" dirty="0" smtClean="0"/>
              <a:t> </a:t>
            </a:r>
            <a:r>
              <a:rPr lang="tr-TR" dirty="0" err="1" smtClean="0"/>
              <a:t>linkden</a:t>
            </a:r>
            <a:r>
              <a:rPr lang="tr-TR" dirty="0" smtClean="0"/>
              <a:t> indirebilirsiniz (</a:t>
            </a:r>
            <a:r>
              <a:rPr lang="tr-TR" dirty="0" smtClean="0">
                <a:hlinkClick r:id="rId3"/>
              </a:rPr>
              <a:t>gwave570.exe</a:t>
            </a:r>
            <a:r>
              <a:rPr lang="tr-TR" dirty="0" smtClean="0"/>
              <a:t> ) </a:t>
            </a:r>
          </a:p>
          <a:p>
            <a:endParaRPr lang="tr-TR" dirty="0" smtClean="0"/>
          </a:p>
        </p:txBody>
      </p:sp>
    </p:spTree>
    <p:extLst>
      <p:ext uri="{BB962C8B-B14F-4D97-AF65-F5344CB8AC3E}">
        <p14:creationId xmlns:p14="http://schemas.microsoft.com/office/powerpoint/2010/main" val="3081516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251520" y="-27384"/>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lvl="0" defTabSz="914145" fontAlgn="base">
              <a:spcBef>
                <a:spcPct val="0"/>
              </a:spcBef>
              <a:spcAft>
                <a:spcPct val="0"/>
              </a:spcAft>
              <a:defRPr/>
            </a:pPr>
            <a:r>
              <a:rPr lang="tr-TR" sz="3200" dirty="0" smtClean="0"/>
              <a:t>2. Donanım </a:t>
            </a:r>
            <a:r>
              <a:rPr lang="tr-TR" sz="3200" dirty="0"/>
              <a:t>/ Ana Kasa</a:t>
            </a:r>
            <a:endParaRPr lang="tr-TR" sz="3200" b="1" dirty="0">
              <a:cs typeface="맑은 고딕"/>
            </a:endParaRPr>
          </a:p>
        </p:txBody>
      </p:sp>
      <p:sp>
        <p:nvSpPr>
          <p:cNvPr id="6" name="Metin kutusu 5"/>
          <p:cNvSpPr txBox="1"/>
          <p:nvPr/>
        </p:nvSpPr>
        <p:spPr>
          <a:xfrm>
            <a:off x="481923" y="1275817"/>
            <a:ext cx="7998304" cy="1477328"/>
          </a:xfrm>
          <a:prstGeom prst="rect">
            <a:avLst/>
          </a:prstGeom>
          <a:noFill/>
        </p:spPr>
        <p:txBody>
          <a:bodyPr wrap="square" rtlCol="0">
            <a:spAutoFit/>
          </a:bodyPr>
          <a:lstStyle/>
          <a:p>
            <a:r>
              <a:rPr lang="tr-TR" dirty="0" smtClean="0"/>
              <a:t>2N </a:t>
            </a:r>
            <a:r>
              <a:rPr lang="tr-TR" dirty="0" err="1" smtClean="0"/>
              <a:t>Netstar</a:t>
            </a:r>
            <a:r>
              <a:rPr lang="tr-TR" dirty="0" smtClean="0"/>
              <a:t> Ana asa üzerinde 3 adet VOIP ve PRI kart </a:t>
            </a:r>
            <a:r>
              <a:rPr lang="tr-TR" dirty="0" err="1" smtClean="0"/>
              <a:t>slotu</a:t>
            </a:r>
            <a:r>
              <a:rPr lang="tr-TR" dirty="0" smtClean="0"/>
              <a:t> ve 9 adet diğer çeşit karların takılması için boş </a:t>
            </a:r>
            <a:r>
              <a:rPr lang="tr-TR" dirty="0" err="1" smtClean="0"/>
              <a:t>slot</a:t>
            </a:r>
            <a:r>
              <a:rPr lang="tr-TR" dirty="0" smtClean="0"/>
              <a:t> bulunur.</a:t>
            </a:r>
          </a:p>
          <a:p>
            <a:endParaRPr lang="tr-TR" dirty="0"/>
          </a:p>
          <a:p>
            <a:r>
              <a:rPr lang="tr-TR" dirty="0" smtClean="0"/>
              <a:t>9 adetlik kısma FXS, FXO, FXS&amp;FXO , BRI, GSM ve </a:t>
            </a:r>
            <a:r>
              <a:rPr lang="tr-TR" dirty="0" err="1" smtClean="0"/>
              <a:t>Ses&amp;Röle</a:t>
            </a:r>
            <a:r>
              <a:rPr lang="tr-TR" dirty="0" smtClean="0"/>
              <a:t> I/O su olan kartlar takılabilir. </a:t>
            </a:r>
          </a:p>
        </p:txBody>
      </p:sp>
    </p:spTree>
    <p:extLst>
      <p:ext uri="{BB962C8B-B14F-4D97-AF65-F5344CB8AC3E}">
        <p14:creationId xmlns:p14="http://schemas.microsoft.com/office/powerpoint/2010/main" val="4440464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Sesli Karşılama / DISA IVR</a:t>
            </a:r>
            <a:endParaRPr lang="tr-TR" sz="2400" b="1" dirty="0">
              <a:cs typeface="맑은 고딕"/>
            </a:endParaRPr>
          </a:p>
        </p:txBody>
      </p:sp>
      <p:sp>
        <p:nvSpPr>
          <p:cNvPr id="4" name="Metin kutusu 5"/>
          <p:cNvSpPr txBox="1"/>
          <p:nvPr/>
        </p:nvSpPr>
        <p:spPr>
          <a:xfrm>
            <a:off x="467544" y="5205022"/>
            <a:ext cx="8036920" cy="923330"/>
          </a:xfrm>
          <a:prstGeom prst="rect">
            <a:avLst/>
          </a:prstGeom>
          <a:noFill/>
        </p:spPr>
        <p:txBody>
          <a:bodyPr wrap="square" rtlCol="0">
            <a:spAutoFit/>
          </a:bodyPr>
          <a:lstStyle/>
          <a:p>
            <a:r>
              <a:rPr lang="tr-TR" dirty="0" smtClean="0"/>
              <a:t>Yüklenen ses dosyası görülen örnekte olduğu gibi olması gereken format da değil, bunun için öncelikle örnekleme frekansı ve daha sonra da dosyanın tipi değiştirilerek kayıt edilmesi gerekiyor</a:t>
            </a:r>
          </a:p>
        </p:txBody>
      </p:sp>
      <p:pic>
        <p:nvPicPr>
          <p:cNvPr id="3" name="Picture 2"/>
          <p:cNvPicPr>
            <a:picLocks noChangeAspect="1"/>
          </p:cNvPicPr>
          <p:nvPr/>
        </p:nvPicPr>
        <p:blipFill>
          <a:blip r:embed="rId2"/>
          <a:stretch>
            <a:fillRect/>
          </a:stretch>
        </p:blipFill>
        <p:spPr>
          <a:xfrm>
            <a:off x="179512" y="879419"/>
            <a:ext cx="8664649" cy="4325603"/>
          </a:xfrm>
          <a:prstGeom prst="rect">
            <a:avLst/>
          </a:prstGeom>
        </p:spPr>
      </p:pic>
    </p:spTree>
    <p:extLst>
      <p:ext uri="{BB962C8B-B14F-4D97-AF65-F5344CB8AC3E}">
        <p14:creationId xmlns:p14="http://schemas.microsoft.com/office/powerpoint/2010/main" val="2489422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Sesli Karşılama / DISA IVR</a:t>
            </a:r>
            <a:endParaRPr lang="tr-TR" sz="2400" b="1" dirty="0">
              <a:cs typeface="맑은 고딕"/>
            </a:endParaRPr>
          </a:p>
        </p:txBody>
      </p:sp>
      <p:sp>
        <p:nvSpPr>
          <p:cNvPr id="4" name="Metin kutusu 5"/>
          <p:cNvSpPr txBox="1"/>
          <p:nvPr/>
        </p:nvSpPr>
        <p:spPr>
          <a:xfrm>
            <a:off x="4211960" y="1196752"/>
            <a:ext cx="4292504" cy="1477328"/>
          </a:xfrm>
          <a:prstGeom prst="rect">
            <a:avLst/>
          </a:prstGeom>
          <a:noFill/>
        </p:spPr>
        <p:txBody>
          <a:bodyPr wrap="square" rtlCol="0">
            <a:spAutoFit/>
          </a:bodyPr>
          <a:lstStyle/>
          <a:p>
            <a:r>
              <a:rPr lang="tr-TR" dirty="0" err="1" smtClean="0"/>
              <a:t>GoldWave</a:t>
            </a:r>
            <a:r>
              <a:rPr lang="tr-TR" dirty="0" smtClean="0"/>
              <a:t> in </a:t>
            </a:r>
            <a:r>
              <a:rPr lang="tr-TR" dirty="0" err="1" smtClean="0"/>
              <a:t>Effect</a:t>
            </a:r>
            <a:r>
              <a:rPr lang="tr-TR" dirty="0" smtClean="0"/>
              <a:t> / </a:t>
            </a:r>
            <a:r>
              <a:rPr lang="tr-TR" dirty="0" err="1" smtClean="0"/>
              <a:t>Resample</a:t>
            </a:r>
            <a:r>
              <a:rPr lang="tr-TR" dirty="0" smtClean="0"/>
              <a:t> bölümünden 8000 seçilir, ve ana ekrandaki ses formatı bilgisinin aşağıdaki şekilde değişmiş olduğunu görmeniz gerekir.</a:t>
            </a:r>
          </a:p>
          <a:p>
            <a:r>
              <a:rPr lang="tr-TR" dirty="0" smtClean="0"/>
              <a:t>8000 Hz olmuş olması gerekir</a:t>
            </a:r>
          </a:p>
        </p:txBody>
      </p:sp>
      <p:pic>
        <p:nvPicPr>
          <p:cNvPr id="2" name="Picture 1"/>
          <p:cNvPicPr>
            <a:picLocks noChangeAspect="1"/>
          </p:cNvPicPr>
          <p:nvPr/>
        </p:nvPicPr>
        <p:blipFill>
          <a:blip r:embed="rId2"/>
          <a:stretch>
            <a:fillRect/>
          </a:stretch>
        </p:blipFill>
        <p:spPr>
          <a:xfrm>
            <a:off x="323528" y="1026642"/>
            <a:ext cx="3600400" cy="5033862"/>
          </a:xfrm>
          <a:prstGeom prst="rect">
            <a:avLst/>
          </a:prstGeom>
        </p:spPr>
      </p:pic>
      <p:pic>
        <p:nvPicPr>
          <p:cNvPr id="3" name="Picture 2"/>
          <p:cNvPicPr>
            <a:picLocks noChangeAspect="1"/>
          </p:cNvPicPr>
          <p:nvPr/>
        </p:nvPicPr>
        <p:blipFill>
          <a:blip r:embed="rId3"/>
          <a:stretch>
            <a:fillRect/>
          </a:stretch>
        </p:blipFill>
        <p:spPr>
          <a:xfrm>
            <a:off x="5096149" y="3428999"/>
            <a:ext cx="2524125" cy="866775"/>
          </a:xfrm>
          <a:prstGeom prst="rect">
            <a:avLst/>
          </a:prstGeom>
        </p:spPr>
      </p:pic>
    </p:spTree>
    <p:extLst>
      <p:ext uri="{BB962C8B-B14F-4D97-AF65-F5344CB8AC3E}">
        <p14:creationId xmlns:p14="http://schemas.microsoft.com/office/powerpoint/2010/main" val="11498227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Sesli Karşılama / DISA IVR</a:t>
            </a:r>
            <a:endParaRPr lang="tr-TR" sz="2400" b="1" dirty="0">
              <a:cs typeface="맑은 고딕"/>
            </a:endParaRPr>
          </a:p>
        </p:txBody>
      </p:sp>
      <p:sp>
        <p:nvSpPr>
          <p:cNvPr id="4" name="Metin kutusu 5"/>
          <p:cNvSpPr txBox="1"/>
          <p:nvPr/>
        </p:nvSpPr>
        <p:spPr>
          <a:xfrm>
            <a:off x="683568" y="4938259"/>
            <a:ext cx="4015786" cy="1200329"/>
          </a:xfrm>
          <a:prstGeom prst="rect">
            <a:avLst/>
          </a:prstGeom>
          <a:noFill/>
        </p:spPr>
        <p:txBody>
          <a:bodyPr wrap="square" rtlCol="0">
            <a:spAutoFit/>
          </a:bodyPr>
          <a:lstStyle/>
          <a:p>
            <a:r>
              <a:rPr lang="tr-TR" dirty="0" smtClean="0"/>
              <a:t>File bölümünden </a:t>
            </a:r>
            <a:r>
              <a:rPr lang="tr-TR" dirty="0" err="1" smtClean="0"/>
              <a:t>Save</a:t>
            </a:r>
            <a:r>
              <a:rPr lang="tr-TR" dirty="0" smtClean="0"/>
              <a:t> As seçilir, File name den dosya yeniden isimlendirilir ve Set </a:t>
            </a:r>
            <a:r>
              <a:rPr lang="tr-TR" dirty="0" err="1" smtClean="0"/>
              <a:t>Attributes</a:t>
            </a:r>
            <a:r>
              <a:rPr lang="tr-TR" dirty="0" smtClean="0"/>
              <a:t> den A-</a:t>
            </a:r>
            <a:r>
              <a:rPr lang="tr-TR" dirty="0" err="1" smtClean="0"/>
              <a:t>Law</a:t>
            </a:r>
            <a:r>
              <a:rPr lang="tr-TR" dirty="0" smtClean="0"/>
              <a:t> mono seçilir ve yeni dosya kayıt edilir.</a:t>
            </a:r>
          </a:p>
        </p:txBody>
      </p:sp>
      <p:pic>
        <p:nvPicPr>
          <p:cNvPr id="5" name="Picture 4"/>
          <p:cNvPicPr>
            <a:picLocks noChangeAspect="1"/>
          </p:cNvPicPr>
          <p:nvPr/>
        </p:nvPicPr>
        <p:blipFill>
          <a:blip r:embed="rId2"/>
          <a:stretch>
            <a:fillRect/>
          </a:stretch>
        </p:blipFill>
        <p:spPr>
          <a:xfrm>
            <a:off x="90337" y="879419"/>
            <a:ext cx="8946159" cy="3773717"/>
          </a:xfrm>
          <a:prstGeom prst="rect">
            <a:avLst/>
          </a:prstGeom>
        </p:spPr>
      </p:pic>
      <p:pic>
        <p:nvPicPr>
          <p:cNvPr id="6" name="Picture 5"/>
          <p:cNvPicPr>
            <a:picLocks noChangeAspect="1"/>
          </p:cNvPicPr>
          <p:nvPr/>
        </p:nvPicPr>
        <p:blipFill>
          <a:blip r:embed="rId3"/>
          <a:stretch>
            <a:fillRect/>
          </a:stretch>
        </p:blipFill>
        <p:spPr>
          <a:xfrm>
            <a:off x="6660232" y="5026759"/>
            <a:ext cx="2190750" cy="666750"/>
          </a:xfrm>
          <a:prstGeom prst="rect">
            <a:avLst/>
          </a:prstGeom>
        </p:spPr>
      </p:pic>
    </p:spTree>
    <p:extLst>
      <p:ext uri="{BB962C8B-B14F-4D97-AF65-F5344CB8AC3E}">
        <p14:creationId xmlns:p14="http://schemas.microsoft.com/office/powerpoint/2010/main" val="14577958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Sesli Karşılama / DISA IVR</a:t>
            </a:r>
            <a:endParaRPr lang="tr-TR" sz="2400" b="1" dirty="0">
              <a:cs typeface="맑은 고딕"/>
            </a:endParaRPr>
          </a:p>
        </p:txBody>
      </p:sp>
      <p:sp>
        <p:nvSpPr>
          <p:cNvPr id="4" name="Metin kutusu 5"/>
          <p:cNvSpPr txBox="1"/>
          <p:nvPr/>
        </p:nvSpPr>
        <p:spPr>
          <a:xfrm>
            <a:off x="673440" y="2060848"/>
            <a:ext cx="7423576" cy="2308324"/>
          </a:xfrm>
          <a:prstGeom prst="rect">
            <a:avLst/>
          </a:prstGeom>
          <a:noFill/>
        </p:spPr>
        <p:txBody>
          <a:bodyPr wrap="square" rtlCol="0">
            <a:spAutoFit/>
          </a:bodyPr>
          <a:lstStyle/>
          <a:p>
            <a:r>
              <a:rPr lang="tr-TR" dirty="0" smtClean="0"/>
              <a:t>Bu aşamadan sonra sıra bu NS </a:t>
            </a:r>
            <a:r>
              <a:rPr lang="tr-TR" dirty="0" err="1" smtClean="0"/>
              <a:t>ın</a:t>
            </a:r>
            <a:r>
              <a:rPr lang="tr-TR" dirty="0" smtClean="0"/>
              <a:t> anlayacağı format da kayıt edilmiş olan ses dosyasının NS ye yüklenmesi ve NS ye yüklenen bu ses dosyasının bir </a:t>
            </a:r>
            <a:r>
              <a:rPr lang="tr-TR" dirty="0" err="1" smtClean="0"/>
              <a:t>Progress</a:t>
            </a:r>
            <a:r>
              <a:rPr lang="tr-TR" dirty="0" smtClean="0"/>
              <a:t> </a:t>
            </a:r>
            <a:r>
              <a:rPr lang="tr-TR" dirty="0" err="1" smtClean="0"/>
              <a:t>Tone</a:t>
            </a:r>
            <a:r>
              <a:rPr lang="tr-TR" dirty="0" smtClean="0"/>
              <a:t> olarak isimlendirilmesidir.</a:t>
            </a:r>
          </a:p>
          <a:p>
            <a:endParaRPr lang="tr-TR" dirty="0" smtClean="0"/>
          </a:p>
          <a:p>
            <a:r>
              <a:rPr lang="tr-TR" dirty="0" smtClean="0"/>
              <a:t>Not: bir karışıklığa sebep vermemek için ses dosyası ismiyle </a:t>
            </a:r>
            <a:r>
              <a:rPr lang="tr-TR" dirty="0" err="1" smtClean="0"/>
              <a:t>Progress</a:t>
            </a:r>
            <a:r>
              <a:rPr lang="tr-TR" dirty="0" smtClean="0"/>
              <a:t> </a:t>
            </a:r>
            <a:r>
              <a:rPr lang="tr-TR" dirty="0" err="1" smtClean="0"/>
              <a:t>tone</a:t>
            </a:r>
            <a:r>
              <a:rPr lang="tr-TR" dirty="0" smtClean="0"/>
              <a:t> isminin aynı yapılmasında fayda var.</a:t>
            </a:r>
          </a:p>
          <a:p>
            <a:endParaRPr lang="tr-TR" dirty="0"/>
          </a:p>
          <a:p>
            <a:r>
              <a:rPr lang="tr-TR" dirty="0" smtClean="0"/>
              <a:t>İlk adım ses dosyasının NS ye yüklenmesi </a:t>
            </a:r>
          </a:p>
        </p:txBody>
      </p:sp>
    </p:spTree>
    <p:extLst>
      <p:ext uri="{BB962C8B-B14F-4D97-AF65-F5344CB8AC3E}">
        <p14:creationId xmlns:p14="http://schemas.microsoft.com/office/powerpoint/2010/main" val="15069637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Sesli Karşılama / DISA IVR</a:t>
            </a:r>
            <a:endParaRPr lang="tr-TR" sz="2400" b="1" dirty="0">
              <a:cs typeface="맑은 고딕"/>
            </a:endParaRPr>
          </a:p>
        </p:txBody>
      </p:sp>
      <p:sp>
        <p:nvSpPr>
          <p:cNvPr id="4" name="Metin kutusu 5"/>
          <p:cNvSpPr txBox="1"/>
          <p:nvPr/>
        </p:nvSpPr>
        <p:spPr>
          <a:xfrm>
            <a:off x="5436990" y="980728"/>
            <a:ext cx="3455490" cy="1477328"/>
          </a:xfrm>
          <a:prstGeom prst="rect">
            <a:avLst/>
          </a:prstGeom>
          <a:noFill/>
        </p:spPr>
        <p:txBody>
          <a:bodyPr wrap="square" rtlCol="0">
            <a:spAutoFit/>
          </a:bodyPr>
          <a:lstStyle/>
          <a:p>
            <a:r>
              <a:rPr lang="tr-TR" dirty="0" smtClean="0"/>
              <a:t>Global Data/</a:t>
            </a:r>
            <a:r>
              <a:rPr lang="tr-TR" dirty="0" err="1" smtClean="0"/>
              <a:t>Progress</a:t>
            </a:r>
            <a:r>
              <a:rPr lang="tr-TR" dirty="0" smtClean="0"/>
              <a:t> </a:t>
            </a:r>
            <a:r>
              <a:rPr lang="tr-TR" dirty="0" err="1" smtClean="0"/>
              <a:t>tones</a:t>
            </a:r>
            <a:r>
              <a:rPr lang="tr-TR" dirty="0" smtClean="0"/>
              <a:t>/ </a:t>
            </a:r>
            <a:r>
              <a:rPr lang="tr-TR" dirty="0" err="1" smtClean="0"/>
              <a:t>Own</a:t>
            </a:r>
            <a:r>
              <a:rPr lang="tr-TR" dirty="0" smtClean="0"/>
              <a:t> </a:t>
            </a:r>
            <a:r>
              <a:rPr lang="tr-TR" dirty="0" err="1" smtClean="0"/>
              <a:t>Files</a:t>
            </a:r>
            <a:r>
              <a:rPr lang="tr-TR" dirty="0" smtClean="0"/>
              <a:t>/ </a:t>
            </a:r>
            <a:r>
              <a:rPr lang="tr-TR" dirty="0" err="1" smtClean="0"/>
              <a:t>Own</a:t>
            </a:r>
            <a:r>
              <a:rPr lang="tr-TR" dirty="0" smtClean="0"/>
              <a:t> </a:t>
            </a:r>
            <a:r>
              <a:rPr lang="tr-TR" dirty="0" err="1" smtClean="0"/>
              <a:t>Files</a:t>
            </a:r>
            <a:r>
              <a:rPr lang="tr-TR" dirty="0" smtClean="0"/>
              <a:t> de</a:t>
            </a:r>
          </a:p>
          <a:p>
            <a:r>
              <a:rPr lang="tr-TR" dirty="0" smtClean="0"/>
              <a:t>ADD seçilerek Bircom yazılır ve kayıt edilir, ve aşağıdaki tabloda yeni yaratılan Bircom </a:t>
            </a:r>
            <a:r>
              <a:rPr lang="tr-TR" dirty="0" err="1" smtClean="0"/>
              <a:t>tpnu</a:t>
            </a:r>
            <a:r>
              <a:rPr lang="tr-TR" dirty="0" smtClean="0"/>
              <a:t> belirir</a:t>
            </a:r>
          </a:p>
        </p:txBody>
      </p:sp>
      <p:pic>
        <p:nvPicPr>
          <p:cNvPr id="2" name="Picture 1"/>
          <p:cNvPicPr>
            <a:picLocks noChangeAspect="1"/>
          </p:cNvPicPr>
          <p:nvPr/>
        </p:nvPicPr>
        <p:blipFill>
          <a:blip r:embed="rId2"/>
          <a:stretch>
            <a:fillRect/>
          </a:stretch>
        </p:blipFill>
        <p:spPr>
          <a:xfrm>
            <a:off x="323528" y="860216"/>
            <a:ext cx="4659155" cy="5198825"/>
          </a:xfrm>
          <a:prstGeom prst="rect">
            <a:avLst/>
          </a:prstGeom>
        </p:spPr>
      </p:pic>
      <p:pic>
        <p:nvPicPr>
          <p:cNvPr id="3" name="Picture 2"/>
          <p:cNvPicPr>
            <a:picLocks noChangeAspect="1"/>
          </p:cNvPicPr>
          <p:nvPr/>
        </p:nvPicPr>
        <p:blipFill>
          <a:blip r:embed="rId3"/>
          <a:stretch>
            <a:fillRect/>
          </a:stretch>
        </p:blipFill>
        <p:spPr>
          <a:xfrm>
            <a:off x="5636419" y="3068960"/>
            <a:ext cx="2592288" cy="2834916"/>
          </a:xfrm>
          <a:prstGeom prst="rect">
            <a:avLst/>
          </a:prstGeom>
        </p:spPr>
      </p:pic>
    </p:spTree>
    <p:extLst>
      <p:ext uri="{BB962C8B-B14F-4D97-AF65-F5344CB8AC3E}">
        <p14:creationId xmlns:p14="http://schemas.microsoft.com/office/powerpoint/2010/main" val="908594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Sesli Karşılama / DISA IVR</a:t>
            </a:r>
            <a:endParaRPr lang="tr-TR" sz="2400" b="1" dirty="0">
              <a:cs typeface="맑은 고딕"/>
            </a:endParaRPr>
          </a:p>
        </p:txBody>
      </p:sp>
      <p:sp>
        <p:nvSpPr>
          <p:cNvPr id="4" name="Metin kutusu 5"/>
          <p:cNvSpPr txBox="1"/>
          <p:nvPr/>
        </p:nvSpPr>
        <p:spPr>
          <a:xfrm>
            <a:off x="5405156" y="2489413"/>
            <a:ext cx="3455490" cy="2585323"/>
          </a:xfrm>
          <a:prstGeom prst="rect">
            <a:avLst/>
          </a:prstGeom>
          <a:noFill/>
        </p:spPr>
        <p:txBody>
          <a:bodyPr wrap="square" rtlCol="0">
            <a:spAutoFit/>
          </a:bodyPr>
          <a:lstStyle/>
          <a:p>
            <a:r>
              <a:rPr lang="tr-TR" dirty="0" smtClean="0"/>
              <a:t>Bircom tonu tanıtılır ve ADD seçilerek Bircom.wav dosyası seçilir ve yüklenir, dosya yüklendiğinde aşağıdaki tabloda olduğu gibi ekrana belirir.</a:t>
            </a:r>
          </a:p>
          <a:p>
            <a:endParaRPr lang="tr-TR" dirty="0"/>
          </a:p>
          <a:p>
            <a:r>
              <a:rPr lang="tr-TR" dirty="0" smtClean="0"/>
              <a:t>Şimdi sıra bu yüklenen ses tonun bir </a:t>
            </a:r>
            <a:r>
              <a:rPr lang="tr-TR" dirty="0" err="1" smtClean="0"/>
              <a:t>Progress</a:t>
            </a:r>
            <a:r>
              <a:rPr lang="tr-TR" dirty="0" smtClean="0"/>
              <a:t> </a:t>
            </a:r>
            <a:r>
              <a:rPr lang="tr-TR" dirty="0" err="1" smtClean="0"/>
              <a:t>tone</a:t>
            </a:r>
            <a:r>
              <a:rPr lang="tr-TR" dirty="0" smtClean="0"/>
              <a:t> olarak atanmasına geldi</a:t>
            </a:r>
          </a:p>
        </p:txBody>
      </p:sp>
      <p:pic>
        <p:nvPicPr>
          <p:cNvPr id="5" name="Picture 4"/>
          <p:cNvPicPr>
            <a:picLocks noChangeAspect="1"/>
          </p:cNvPicPr>
          <p:nvPr/>
        </p:nvPicPr>
        <p:blipFill>
          <a:blip r:embed="rId2"/>
          <a:stretch>
            <a:fillRect/>
          </a:stretch>
        </p:blipFill>
        <p:spPr>
          <a:xfrm>
            <a:off x="323528" y="1052736"/>
            <a:ext cx="4896544" cy="2491037"/>
          </a:xfrm>
          <a:prstGeom prst="rect">
            <a:avLst/>
          </a:prstGeom>
        </p:spPr>
      </p:pic>
      <p:pic>
        <p:nvPicPr>
          <p:cNvPr id="6" name="Picture 5"/>
          <p:cNvPicPr>
            <a:picLocks noChangeAspect="1"/>
          </p:cNvPicPr>
          <p:nvPr/>
        </p:nvPicPr>
        <p:blipFill>
          <a:blip r:embed="rId3"/>
          <a:stretch>
            <a:fillRect/>
          </a:stretch>
        </p:blipFill>
        <p:spPr>
          <a:xfrm>
            <a:off x="294286" y="3704059"/>
            <a:ext cx="5017188" cy="1885181"/>
          </a:xfrm>
          <a:prstGeom prst="rect">
            <a:avLst/>
          </a:prstGeom>
        </p:spPr>
      </p:pic>
    </p:spTree>
    <p:extLst>
      <p:ext uri="{BB962C8B-B14F-4D97-AF65-F5344CB8AC3E}">
        <p14:creationId xmlns:p14="http://schemas.microsoft.com/office/powerpoint/2010/main" val="12793458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Sesli Karşılama / DISA IVR</a:t>
            </a:r>
            <a:endParaRPr lang="tr-TR" sz="2400" b="1" dirty="0">
              <a:cs typeface="맑은 고딕"/>
            </a:endParaRPr>
          </a:p>
        </p:txBody>
      </p:sp>
      <p:sp>
        <p:nvSpPr>
          <p:cNvPr id="4" name="Metin kutusu 5"/>
          <p:cNvSpPr txBox="1"/>
          <p:nvPr/>
        </p:nvSpPr>
        <p:spPr>
          <a:xfrm>
            <a:off x="5076056" y="1950442"/>
            <a:ext cx="3455490" cy="1477328"/>
          </a:xfrm>
          <a:prstGeom prst="rect">
            <a:avLst/>
          </a:prstGeom>
          <a:noFill/>
        </p:spPr>
        <p:txBody>
          <a:bodyPr wrap="square" rtlCol="0">
            <a:spAutoFit/>
          </a:bodyPr>
          <a:lstStyle/>
          <a:p>
            <a:r>
              <a:rPr lang="tr-TR" dirty="0" err="1" smtClean="0"/>
              <a:t>Progress</a:t>
            </a:r>
            <a:r>
              <a:rPr lang="tr-TR" dirty="0" smtClean="0"/>
              <a:t> </a:t>
            </a:r>
            <a:r>
              <a:rPr lang="tr-TR" dirty="0" err="1" smtClean="0"/>
              <a:t>List</a:t>
            </a:r>
            <a:r>
              <a:rPr lang="tr-TR" dirty="0" smtClean="0"/>
              <a:t> bölümünde ADD seçilerek Bircom </a:t>
            </a:r>
            <a:r>
              <a:rPr lang="tr-TR" dirty="0" err="1" smtClean="0"/>
              <a:t>progress</a:t>
            </a:r>
            <a:r>
              <a:rPr lang="tr-TR" dirty="0" smtClean="0"/>
              <a:t> tonu yaratılır ve daha sonra bu </a:t>
            </a:r>
            <a:r>
              <a:rPr lang="tr-TR" dirty="0" err="1" smtClean="0"/>
              <a:t>progress</a:t>
            </a:r>
            <a:r>
              <a:rPr lang="tr-TR" dirty="0" smtClean="0"/>
              <a:t> </a:t>
            </a:r>
            <a:r>
              <a:rPr lang="tr-TR" dirty="0" err="1" smtClean="0"/>
              <a:t>tone</a:t>
            </a:r>
            <a:r>
              <a:rPr lang="tr-TR" dirty="0" smtClean="0"/>
              <a:t> eklenilen ses </a:t>
            </a:r>
            <a:r>
              <a:rPr lang="tr-TR" dirty="0" err="1" smtClean="0"/>
              <a:t>dosyasıile</a:t>
            </a:r>
            <a:r>
              <a:rPr lang="tr-TR" dirty="0" smtClean="0"/>
              <a:t> </a:t>
            </a:r>
            <a:r>
              <a:rPr lang="tr-TR" dirty="0" err="1" smtClean="0"/>
              <a:t>eşleştirlir</a:t>
            </a:r>
            <a:r>
              <a:rPr lang="tr-TR" dirty="0" smtClean="0"/>
              <a:t>.</a:t>
            </a:r>
          </a:p>
        </p:txBody>
      </p:sp>
      <p:pic>
        <p:nvPicPr>
          <p:cNvPr id="2" name="Picture 1"/>
          <p:cNvPicPr>
            <a:picLocks noChangeAspect="1"/>
          </p:cNvPicPr>
          <p:nvPr/>
        </p:nvPicPr>
        <p:blipFill>
          <a:blip r:embed="rId2"/>
          <a:stretch>
            <a:fillRect/>
          </a:stretch>
        </p:blipFill>
        <p:spPr>
          <a:xfrm>
            <a:off x="323528" y="875293"/>
            <a:ext cx="4320480" cy="5073987"/>
          </a:xfrm>
          <a:prstGeom prst="rect">
            <a:avLst/>
          </a:prstGeom>
        </p:spPr>
      </p:pic>
    </p:spTree>
    <p:extLst>
      <p:ext uri="{BB962C8B-B14F-4D97-AF65-F5344CB8AC3E}">
        <p14:creationId xmlns:p14="http://schemas.microsoft.com/office/powerpoint/2010/main" val="16860626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Sesli Karşılama / DISA IVR</a:t>
            </a:r>
            <a:endParaRPr lang="tr-TR" sz="2400" b="1" dirty="0">
              <a:cs typeface="맑은 고딕"/>
            </a:endParaRPr>
          </a:p>
        </p:txBody>
      </p:sp>
      <p:sp>
        <p:nvSpPr>
          <p:cNvPr id="4" name="Metin kutusu 5"/>
          <p:cNvSpPr txBox="1"/>
          <p:nvPr/>
        </p:nvSpPr>
        <p:spPr>
          <a:xfrm>
            <a:off x="393980" y="4797152"/>
            <a:ext cx="8531387" cy="923330"/>
          </a:xfrm>
          <a:prstGeom prst="rect">
            <a:avLst/>
          </a:prstGeom>
          <a:noFill/>
        </p:spPr>
        <p:txBody>
          <a:bodyPr wrap="square" rtlCol="0">
            <a:spAutoFit/>
          </a:bodyPr>
          <a:lstStyle/>
          <a:p>
            <a:r>
              <a:rPr lang="tr-TR" dirty="0" smtClean="0"/>
              <a:t>Bircom </a:t>
            </a:r>
            <a:r>
              <a:rPr lang="tr-TR" dirty="0" err="1" smtClean="0"/>
              <a:t>Progress</a:t>
            </a:r>
            <a:r>
              <a:rPr lang="tr-TR" dirty="0" smtClean="0"/>
              <a:t> </a:t>
            </a:r>
            <a:r>
              <a:rPr lang="tr-TR" dirty="0" err="1" smtClean="0"/>
              <a:t>list</a:t>
            </a:r>
            <a:r>
              <a:rPr lang="tr-TR" dirty="0" smtClean="0"/>
              <a:t> i seçilir ve sağ tarafta ki tabloya ADD seçilip yeni bir satır eklenir, eklenen bu satırın </a:t>
            </a:r>
            <a:r>
              <a:rPr lang="tr-TR" dirty="0" err="1" smtClean="0"/>
              <a:t>Own</a:t>
            </a:r>
            <a:r>
              <a:rPr lang="tr-TR" dirty="0" smtClean="0"/>
              <a:t> File kısmına da daha önceden yüklediğimiz Bircom.wav </a:t>
            </a:r>
            <a:r>
              <a:rPr lang="tr-TR" dirty="0" err="1" smtClean="0"/>
              <a:t>dosayasının</a:t>
            </a:r>
            <a:r>
              <a:rPr lang="tr-TR" dirty="0" smtClean="0"/>
              <a:t> olduğu </a:t>
            </a:r>
            <a:r>
              <a:rPr lang="tr-TR" dirty="0" err="1" smtClean="0"/>
              <a:t>tone</a:t>
            </a:r>
            <a:r>
              <a:rPr lang="tr-TR" dirty="0" smtClean="0"/>
              <a:t> seçilir</a:t>
            </a:r>
          </a:p>
        </p:txBody>
      </p:sp>
      <p:pic>
        <p:nvPicPr>
          <p:cNvPr id="3" name="Picture 2"/>
          <p:cNvPicPr>
            <a:picLocks noChangeAspect="1"/>
          </p:cNvPicPr>
          <p:nvPr/>
        </p:nvPicPr>
        <p:blipFill>
          <a:blip r:embed="rId2"/>
          <a:stretch>
            <a:fillRect/>
          </a:stretch>
        </p:blipFill>
        <p:spPr>
          <a:xfrm>
            <a:off x="393980" y="980728"/>
            <a:ext cx="8324850" cy="3672408"/>
          </a:xfrm>
          <a:prstGeom prst="rect">
            <a:avLst/>
          </a:prstGeom>
        </p:spPr>
      </p:pic>
    </p:spTree>
    <p:extLst>
      <p:ext uri="{BB962C8B-B14F-4D97-AF65-F5344CB8AC3E}">
        <p14:creationId xmlns:p14="http://schemas.microsoft.com/office/powerpoint/2010/main" val="20448420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Sesli Karşılama / DISA IVR/ örnek uygulama</a:t>
            </a:r>
            <a:endParaRPr lang="tr-TR" sz="2400" b="1" dirty="0">
              <a:cs typeface="맑은 고딕"/>
            </a:endParaRPr>
          </a:p>
        </p:txBody>
      </p:sp>
      <p:sp>
        <p:nvSpPr>
          <p:cNvPr id="4" name="Metin kutusu 5"/>
          <p:cNvSpPr txBox="1"/>
          <p:nvPr/>
        </p:nvSpPr>
        <p:spPr>
          <a:xfrm>
            <a:off x="251520" y="2212414"/>
            <a:ext cx="8531387" cy="2308324"/>
          </a:xfrm>
          <a:prstGeom prst="rect">
            <a:avLst/>
          </a:prstGeom>
          <a:noFill/>
        </p:spPr>
        <p:txBody>
          <a:bodyPr wrap="square" rtlCol="0">
            <a:spAutoFit/>
          </a:bodyPr>
          <a:lstStyle/>
          <a:p>
            <a:r>
              <a:rPr lang="tr-TR" dirty="0" smtClean="0"/>
              <a:t>GSM modülünden bir arama gelecek ve bu arama DISA da sonlanacak, </a:t>
            </a:r>
          </a:p>
          <a:p>
            <a:r>
              <a:rPr lang="tr-TR" dirty="0" smtClean="0"/>
              <a:t>Burada 1 ile başlayan 4 haneli dahili hat numarası tuşladığında çağrı ISDN e gidecek</a:t>
            </a:r>
          </a:p>
          <a:p>
            <a:r>
              <a:rPr lang="tr-TR" dirty="0" smtClean="0"/>
              <a:t>Sadece 1 tuşladığında ISDN deki muhasebe bölümü yani 1111 e gidecek</a:t>
            </a:r>
          </a:p>
          <a:p>
            <a:r>
              <a:rPr lang="tr-TR" dirty="0" smtClean="0"/>
              <a:t>2 ile başlayan 4 haneli bir dahili hat numarası tuşladığında SIP </a:t>
            </a:r>
            <a:r>
              <a:rPr lang="tr-TR" dirty="0" err="1" smtClean="0"/>
              <a:t>trunk</a:t>
            </a:r>
            <a:r>
              <a:rPr lang="tr-TR" dirty="0" smtClean="0"/>
              <a:t> a , </a:t>
            </a:r>
          </a:p>
          <a:p>
            <a:r>
              <a:rPr lang="tr-TR" dirty="0" smtClean="0"/>
              <a:t>Sadece 2 tuşladığında 2222 </a:t>
            </a:r>
            <a:r>
              <a:rPr lang="tr-TR" dirty="0" err="1" smtClean="0"/>
              <a:t>nolu</a:t>
            </a:r>
            <a:r>
              <a:rPr lang="tr-TR" dirty="0" smtClean="0"/>
              <a:t> ihbar hattı santral abonesi veya santraldeki kuyruğa gidecek.</a:t>
            </a:r>
          </a:p>
          <a:p>
            <a:r>
              <a:rPr lang="tr-TR" dirty="0" smtClean="0"/>
              <a:t>0 tuşlar ( yada yanlı numara )ise ISDN deki 5400 </a:t>
            </a:r>
            <a:r>
              <a:rPr lang="tr-TR" dirty="0" err="1" smtClean="0"/>
              <a:t>nolu</a:t>
            </a:r>
            <a:r>
              <a:rPr lang="tr-TR" dirty="0" smtClean="0"/>
              <a:t> operatöre gidecek</a:t>
            </a:r>
          </a:p>
          <a:p>
            <a:r>
              <a:rPr lang="tr-TR" dirty="0" smtClean="0"/>
              <a:t>Bir şey tuşlamayıp beklerse de  aynı şekilde ISDN deki 5400 de çağrı sonlanacak.</a:t>
            </a:r>
          </a:p>
        </p:txBody>
      </p:sp>
    </p:spTree>
    <p:extLst>
      <p:ext uri="{BB962C8B-B14F-4D97-AF65-F5344CB8AC3E}">
        <p14:creationId xmlns:p14="http://schemas.microsoft.com/office/powerpoint/2010/main" val="596232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Sesli Karşılama / DISA IVR/ örnek uygulama</a:t>
            </a:r>
            <a:endParaRPr lang="tr-TR" sz="2400" b="1" dirty="0">
              <a:cs typeface="맑은 고딕"/>
            </a:endParaRPr>
          </a:p>
        </p:txBody>
      </p:sp>
      <p:pic>
        <p:nvPicPr>
          <p:cNvPr id="2" name="Picture 1"/>
          <p:cNvPicPr>
            <a:picLocks noChangeAspect="1"/>
          </p:cNvPicPr>
          <p:nvPr/>
        </p:nvPicPr>
        <p:blipFill>
          <a:blip r:embed="rId2"/>
          <a:stretch>
            <a:fillRect/>
          </a:stretch>
        </p:blipFill>
        <p:spPr>
          <a:xfrm>
            <a:off x="323528" y="980728"/>
            <a:ext cx="8424936" cy="4320480"/>
          </a:xfrm>
          <a:prstGeom prst="rect">
            <a:avLst/>
          </a:prstGeom>
        </p:spPr>
      </p:pic>
      <p:sp>
        <p:nvSpPr>
          <p:cNvPr id="5" name="Metin kutusu 5"/>
          <p:cNvSpPr txBox="1"/>
          <p:nvPr/>
        </p:nvSpPr>
        <p:spPr>
          <a:xfrm>
            <a:off x="347841" y="5467930"/>
            <a:ext cx="8531387" cy="646331"/>
          </a:xfrm>
          <a:prstGeom prst="rect">
            <a:avLst/>
          </a:prstGeom>
          <a:noFill/>
        </p:spPr>
        <p:txBody>
          <a:bodyPr wrap="square" rtlCol="0">
            <a:spAutoFit/>
          </a:bodyPr>
          <a:lstStyle/>
          <a:p>
            <a:r>
              <a:rPr lang="tr-TR" dirty="0" err="1" smtClean="0"/>
              <a:t>Disa</a:t>
            </a:r>
            <a:r>
              <a:rPr lang="tr-TR" dirty="0" smtClean="0"/>
              <a:t> / IVR bölümünde ADD seçilerek Bircom </a:t>
            </a:r>
            <a:r>
              <a:rPr lang="tr-TR" dirty="0" err="1" smtClean="0"/>
              <a:t>Disa</a:t>
            </a:r>
            <a:r>
              <a:rPr lang="tr-TR" dirty="0" smtClean="0"/>
              <a:t> </a:t>
            </a:r>
            <a:r>
              <a:rPr lang="tr-TR" dirty="0" err="1" smtClean="0"/>
              <a:t>sı</a:t>
            </a:r>
            <a:r>
              <a:rPr lang="tr-TR" dirty="0" smtClean="0"/>
              <a:t> yaratılır ve </a:t>
            </a:r>
            <a:r>
              <a:rPr lang="tr-TR" dirty="0" err="1" smtClean="0"/>
              <a:t>Strategy</a:t>
            </a:r>
            <a:r>
              <a:rPr lang="tr-TR" dirty="0" smtClean="0"/>
              <a:t>, </a:t>
            </a:r>
            <a:r>
              <a:rPr lang="tr-TR" dirty="0" err="1" smtClean="0"/>
              <a:t>Tone</a:t>
            </a:r>
            <a:r>
              <a:rPr lang="tr-TR" dirty="0" smtClean="0"/>
              <a:t> ve DTMF gösterildiği şekilde seçilir.</a:t>
            </a:r>
          </a:p>
        </p:txBody>
      </p:sp>
    </p:spTree>
    <p:extLst>
      <p:ext uri="{BB962C8B-B14F-4D97-AF65-F5344CB8AC3E}">
        <p14:creationId xmlns:p14="http://schemas.microsoft.com/office/powerpoint/2010/main" val="2541899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2. Donanım </a:t>
            </a:r>
            <a:r>
              <a:rPr lang="tr-TR" sz="3200" dirty="0"/>
              <a:t>/ Ana </a:t>
            </a:r>
            <a:r>
              <a:rPr lang="tr-TR" sz="3200" dirty="0" smtClean="0"/>
              <a:t>Kasa / Karları /CPU</a:t>
            </a:r>
            <a:endParaRPr lang="tr-TR" sz="3200" b="1" dirty="0">
              <a:cs typeface="맑은 고딕"/>
            </a:endParaRPr>
          </a:p>
        </p:txBody>
      </p:sp>
      <p:pic>
        <p:nvPicPr>
          <p:cNvPr id="2050" name="Picture 2" descr="https://wiki.2n.cz/download/attachments/23104065/CPU.jpg?version=1&amp;modificationDate=1363886361607&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19" y="921310"/>
            <a:ext cx="885825"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5"/>
          <p:cNvSpPr txBox="1"/>
          <p:nvPr/>
        </p:nvSpPr>
        <p:spPr>
          <a:xfrm>
            <a:off x="2483769" y="1268760"/>
            <a:ext cx="1944216" cy="369332"/>
          </a:xfrm>
          <a:prstGeom prst="rect">
            <a:avLst/>
          </a:prstGeom>
          <a:noFill/>
        </p:spPr>
        <p:txBody>
          <a:bodyPr wrap="square" rtlCol="0">
            <a:spAutoFit/>
          </a:bodyPr>
          <a:lstStyle/>
          <a:p>
            <a:r>
              <a:rPr lang="tr-TR" dirty="0" smtClean="0"/>
              <a:t>Ethernet Portu</a:t>
            </a:r>
          </a:p>
        </p:txBody>
      </p:sp>
      <p:sp>
        <p:nvSpPr>
          <p:cNvPr id="8" name="Metin kutusu 5"/>
          <p:cNvSpPr txBox="1"/>
          <p:nvPr/>
        </p:nvSpPr>
        <p:spPr>
          <a:xfrm>
            <a:off x="2449328" y="2641644"/>
            <a:ext cx="1944216" cy="369332"/>
          </a:xfrm>
          <a:prstGeom prst="rect">
            <a:avLst/>
          </a:prstGeom>
          <a:noFill/>
        </p:spPr>
        <p:txBody>
          <a:bodyPr wrap="square" rtlCol="0">
            <a:spAutoFit/>
          </a:bodyPr>
          <a:lstStyle/>
          <a:p>
            <a:r>
              <a:rPr lang="tr-TR" dirty="0" smtClean="0"/>
              <a:t>RS 232 portu</a:t>
            </a:r>
          </a:p>
        </p:txBody>
      </p:sp>
      <p:sp>
        <p:nvSpPr>
          <p:cNvPr id="10" name="Metin kutusu 5"/>
          <p:cNvSpPr txBox="1"/>
          <p:nvPr/>
        </p:nvSpPr>
        <p:spPr>
          <a:xfrm>
            <a:off x="2479617" y="3645196"/>
            <a:ext cx="1944216" cy="646331"/>
          </a:xfrm>
          <a:prstGeom prst="rect">
            <a:avLst/>
          </a:prstGeom>
          <a:noFill/>
        </p:spPr>
        <p:txBody>
          <a:bodyPr wrap="square" rtlCol="0">
            <a:spAutoFit/>
          </a:bodyPr>
          <a:lstStyle/>
          <a:p>
            <a:r>
              <a:rPr lang="tr-TR" dirty="0" smtClean="0"/>
              <a:t>ON/OFF/Service Switch</a:t>
            </a:r>
          </a:p>
        </p:txBody>
      </p:sp>
      <p:cxnSp>
        <p:nvCxnSpPr>
          <p:cNvPr id="3" name="Straight Arrow Connector 2"/>
          <p:cNvCxnSpPr>
            <a:endCxn id="7" idx="1"/>
          </p:cNvCxnSpPr>
          <p:nvPr/>
        </p:nvCxnSpPr>
        <p:spPr>
          <a:xfrm flipV="1">
            <a:off x="1028931" y="1453426"/>
            <a:ext cx="1454838" cy="429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1"/>
          </p:cNvCxnSpPr>
          <p:nvPr/>
        </p:nvCxnSpPr>
        <p:spPr>
          <a:xfrm flipV="1">
            <a:off x="994490" y="2826310"/>
            <a:ext cx="1454838" cy="73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1"/>
          </p:cNvCxnSpPr>
          <p:nvPr/>
        </p:nvCxnSpPr>
        <p:spPr>
          <a:xfrm>
            <a:off x="1175862" y="3645196"/>
            <a:ext cx="1303755" cy="32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104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Sesli Karşılama / DISA IVR/ örnek uygulama</a:t>
            </a:r>
            <a:endParaRPr lang="tr-TR" sz="2400" b="1" dirty="0">
              <a:cs typeface="맑은 고딕"/>
            </a:endParaRPr>
          </a:p>
        </p:txBody>
      </p:sp>
      <p:sp>
        <p:nvSpPr>
          <p:cNvPr id="5" name="Metin kutusu 5"/>
          <p:cNvSpPr txBox="1"/>
          <p:nvPr/>
        </p:nvSpPr>
        <p:spPr>
          <a:xfrm>
            <a:off x="263677" y="5085184"/>
            <a:ext cx="8531387" cy="646331"/>
          </a:xfrm>
          <a:prstGeom prst="rect">
            <a:avLst/>
          </a:prstGeom>
          <a:noFill/>
        </p:spPr>
        <p:txBody>
          <a:bodyPr wrap="square" rtlCol="0">
            <a:spAutoFit/>
          </a:bodyPr>
          <a:lstStyle/>
          <a:p>
            <a:r>
              <a:rPr lang="tr-TR" dirty="0" smtClean="0"/>
              <a:t>Burada 0 veya bir şey tuşlanmadığında aramanın 5400 ISDN DID sine gitmesi için gerekli kural ( </a:t>
            </a:r>
            <a:r>
              <a:rPr lang="tr-TR" dirty="0" err="1" smtClean="0"/>
              <a:t>route</a:t>
            </a:r>
            <a:r>
              <a:rPr lang="tr-TR" dirty="0" smtClean="0"/>
              <a:t> ) tanımlanır</a:t>
            </a:r>
          </a:p>
        </p:txBody>
      </p:sp>
      <p:pic>
        <p:nvPicPr>
          <p:cNvPr id="3" name="Picture 2"/>
          <p:cNvPicPr>
            <a:picLocks noChangeAspect="1"/>
          </p:cNvPicPr>
          <p:nvPr/>
        </p:nvPicPr>
        <p:blipFill>
          <a:blip r:embed="rId2"/>
          <a:stretch>
            <a:fillRect/>
          </a:stretch>
        </p:blipFill>
        <p:spPr>
          <a:xfrm>
            <a:off x="0" y="1132098"/>
            <a:ext cx="9141588" cy="2979451"/>
          </a:xfrm>
          <a:prstGeom prst="rect">
            <a:avLst/>
          </a:prstGeom>
        </p:spPr>
      </p:pic>
    </p:spTree>
    <p:extLst>
      <p:ext uri="{BB962C8B-B14F-4D97-AF65-F5344CB8AC3E}">
        <p14:creationId xmlns:p14="http://schemas.microsoft.com/office/powerpoint/2010/main" val="37779949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Sesli Karşılama / DISA IVR/ örnek uygulama</a:t>
            </a:r>
            <a:endParaRPr lang="tr-TR" sz="2400" b="1" dirty="0">
              <a:cs typeface="맑은 고딕"/>
            </a:endParaRPr>
          </a:p>
        </p:txBody>
      </p:sp>
      <p:sp>
        <p:nvSpPr>
          <p:cNvPr id="5" name="Metin kutusu 5"/>
          <p:cNvSpPr txBox="1"/>
          <p:nvPr/>
        </p:nvSpPr>
        <p:spPr>
          <a:xfrm>
            <a:off x="334881" y="4657665"/>
            <a:ext cx="8531387" cy="646331"/>
          </a:xfrm>
          <a:prstGeom prst="rect">
            <a:avLst/>
          </a:prstGeom>
          <a:noFill/>
        </p:spPr>
        <p:txBody>
          <a:bodyPr wrap="square" rtlCol="0">
            <a:spAutoFit/>
          </a:bodyPr>
          <a:lstStyle/>
          <a:p>
            <a:r>
              <a:rPr lang="tr-TR" dirty="0" smtClean="0"/>
              <a:t>Bircom Tuşlama </a:t>
            </a:r>
            <a:r>
              <a:rPr lang="tr-TR" dirty="0" err="1" smtClean="0"/>
              <a:t>routeri</a:t>
            </a:r>
            <a:r>
              <a:rPr lang="tr-TR" dirty="0" smtClean="0"/>
              <a:t> tanımlanır ve burada 1, 2 tuşlamaların hedefi belirlenir ayrıca bir şey tuşlanmaz ise </a:t>
            </a:r>
            <a:r>
              <a:rPr lang="tr-TR" dirty="0" err="1" smtClean="0"/>
              <a:t>Router</a:t>
            </a:r>
            <a:r>
              <a:rPr lang="tr-TR" dirty="0" smtClean="0"/>
              <a:t> 1 Bircom 0 Time </a:t>
            </a:r>
            <a:r>
              <a:rPr lang="tr-TR" dirty="0" err="1" smtClean="0"/>
              <a:t>out</a:t>
            </a:r>
            <a:r>
              <a:rPr lang="tr-TR" dirty="0" smtClean="0"/>
              <a:t> </a:t>
            </a:r>
            <a:r>
              <a:rPr lang="tr-TR" dirty="0" err="1" smtClean="0"/>
              <a:t>routerine</a:t>
            </a:r>
            <a:r>
              <a:rPr lang="tr-TR" dirty="0" smtClean="0"/>
              <a:t> git kuralı tanımlanır.</a:t>
            </a:r>
          </a:p>
        </p:txBody>
      </p:sp>
      <p:pic>
        <p:nvPicPr>
          <p:cNvPr id="2" name="Picture 1"/>
          <p:cNvPicPr>
            <a:picLocks noChangeAspect="1"/>
          </p:cNvPicPr>
          <p:nvPr/>
        </p:nvPicPr>
        <p:blipFill>
          <a:blip r:embed="rId2"/>
          <a:stretch>
            <a:fillRect/>
          </a:stretch>
        </p:blipFill>
        <p:spPr>
          <a:xfrm>
            <a:off x="59883" y="1052736"/>
            <a:ext cx="9086850" cy="2909621"/>
          </a:xfrm>
          <a:prstGeom prst="rect">
            <a:avLst/>
          </a:prstGeom>
        </p:spPr>
      </p:pic>
    </p:spTree>
    <p:extLst>
      <p:ext uri="{BB962C8B-B14F-4D97-AF65-F5344CB8AC3E}">
        <p14:creationId xmlns:p14="http://schemas.microsoft.com/office/powerpoint/2010/main" val="36965291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Sesli Karşılama / DISA IVR/ örnek uygulama</a:t>
            </a:r>
            <a:endParaRPr lang="tr-TR" sz="2400" b="1" dirty="0">
              <a:cs typeface="맑은 고딕"/>
            </a:endParaRPr>
          </a:p>
        </p:txBody>
      </p:sp>
      <p:sp>
        <p:nvSpPr>
          <p:cNvPr id="5" name="Metin kutusu 5"/>
          <p:cNvSpPr txBox="1"/>
          <p:nvPr/>
        </p:nvSpPr>
        <p:spPr>
          <a:xfrm>
            <a:off x="827584" y="5963182"/>
            <a:ext cx="8531387" cy="369332"/>
          </a:xfrm>
          <a:prstGeom prst="rect">
            <a:avLst/>
          </a:prstGeom>
          <a:noFill/>
        </p:spPr>
        <p:txBody>
          <a:bodyPr wrap="square" rtlCol="0">
            <a:spAutoFit/>
          </a:bodyPr>
          <a:lstStyle/>
          <a:p>
            <a:r>
              <a:rPr lang="tr-TR" dirty="0" smtClean="0"/>
              <a:t>Daha önceden tanımladığımız DISA objesi açılır ve gösterildiği şekilde </a:t>
            </a:r>
            <a:r>
              <a:rPr lang="tr-TR" dirty="0" err="1" smtClean="0"/>
              <a:t>router</a:t>
            </a:r>
            <a:r>
              <a:rPr lang="tr-TR" dirty="0" smtClean="0"/>
              <a:t> </a:t>
            </a:r>
            <a:r>
              <a:rPr lang="tr-TR" dirty="0" err="1" smtClean="0"/>
              <a:t>ler</a:t>
            </a:r>
            <a:r>
              <a:rPr lang="tr-TR" dirty="0" smtClean="0"/>
              <a:t> seçilir </a:t>
            </a:r>
          </a:p>
        </p:txBody>
      </p:sp>
      <p:pic>
        <p:nvPicPr>
          <p:cNvPr id="4" name="Picture 3"/>
          <p:cNvPicPr>
            <a:picLocks noChangeAspect="1"/>
          </p:cNvPicPr>
          <p:nvPr/>
        </p:nvPicPr>
        <p:blipFill>
          <a:blip r:embed="rId2"/>
          <a:stretch>
            <a:fillRect/>
          </a:stretch>
        </p:blipFill>
        <p:spPr>
          <a:xfrm>
            <a:off x="0" y="764704"/>
            <a:ext cx="9036496" cy="4896544"/>
          </a:xfrm>
          <a:prstGeom prst="rect">
            <a:avLst/>
          </a:prstGeom>
        </p:spPr>
      </p:pic>
    </p:spTree>
    <p:extLst>
      <p:ext uri="{BB962C8B-B14F-4D97-AF65-F5344CB8AC3E}">
        <p14:creationId xmlns:p14="http://schemas.microsoft.com/office/powerpoint/2010/main" val="42068144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0"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400" dirty="0" smtClean="0"/>
              <a:t>5. Sesli Karşılama / DISA IVR/ örnek uygulama</a:t>
            </a:r>
            <a:endParaRPr lang="tr-TR" sz="2400" b="1" dirty="0">
              <a:cs typeface="맑은 고딕"/>
            </a:endParaRPr>
          </a:p>
        </p:txBody>
      </p:sp>
      <p:sp>
        <p:nvSpPr>
          <p:cNvPr id="5" name="Metin kutusu 5"/>
          <p:cNvSpPr txBox="1"/>
          <p:nvPr/>
        </p:nvSpPr>
        <p:spPr>
          <a:xfrm>
            <a:off x="7017114" y="2060848"/>
            <a:ext cx="1906651" cy="3139321"/>
          </a:xfrm>
          <a:prstGeom prst="rect">
            <a:avLst/>
          </a:prstGeom>
          <a:noFill/>
        </p:spPr>
        <p:txBody>
          <a:bodyPr wrap="square" rtlCol="0">
            <a:spAutoFit/>
          </a:bodyPr>
          <a:lstStyle/>
          <a:p>
            <a:r>
              <a:rPr lang="tr-TR" dirty="0" smtClean="0"/>
              <a:t>GSM 88 </a:t>
            </a:r>
            <a:r>
              <a:rPr lang="tr-TR" dirty="0" err="1" smtClean="0"/>
              <a:t>nolu</a:t>
            </a:r>
            <a:r>
              <a:rPr lang="tr-TR" dirty="0" smtClean="0"/>
              <a:t> modül DISA Bircom ile ilişkilendirilir.</a:t>
            </a:r>
          </a:p>
          <a:p>
            <a:r>
              <a:rPr lang="tr-TR" dirty="0" smtClean="0"/>
              <a:t>Böylece GSM den gelen arama IVR da karşılanır ve buradan yapılacak olan tuşlamaya göre ilgili yöne aktarılır.</a:t>
            </a:r>
          </a:p>
        </p:txBody>
      </p:sp>
      <p:pic>
        <p:nvPicPr>
          <p:cNvPr id="2" name="Picture 1"/>
          <p:cNvPicPr>
            <a:picLocks noChangeAspect="1"/>
          </p:cNvPicPr>
          <p:nvPr/>
        </p:nvPicPr>
        <p:blipFill>
          <a:blip r:embed="rId2"/>
          <a:stretch>
            <a:fillRect/>
          </a:stretch>
        </p:blipFill>
        <p:spPr>
          <a:xfrm>
            <a:off x="28331" y="879419"/>
            <a:ext cx="6932514" cy="4997853"/>
          </a:xfrm>
          <a:prstGeom prst="rect">
            <a:avLst/>
          </a:prstGeom>
        </p:spPr>
      </p:pic>
    </p:spTree>
    <p:extLst>
      <p:ext uri="{BB962C8B-B14F-4D97-AF65-F5344CB8AC3E}">
        <p14:creationId xmlns:p14="http://schemas.microsoft.com/office/powerpoint/2010/main" val="6281425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284947" y="-33028"/>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000" dirty="0" smtClean="0"/>
              <a:t>6. ISDN </a:t>
            </a:r>
            <a:r>
              <a:rPr lang="tr-TR" sz="2000" dirty="0"/>
              <a:t>Dijital FCT </a:t>
            </a:r>
            <a:r>
              <a:rPr lang="tr-TR" sz="2000" dirty="0" smtClean="0"/>
              <a:t>uygulamaları/</a:t>
            </a:r>
            <a:r>
              <a:rPr lang="tr-TR" sz="2000" dirty="0" err="1" smtClean="0"/>
              <a:t>NetStar</a:t>
            </a:r>
            <a:r>
              <a:rPr lang="tr-TR" sz="2000" dirty="0" smtClean="0"/>
              <a:t> Uygulamaları / Santral</a:t>
            </a:r>
            <a:endParaRPr lang="tr-TR" sz="20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338209"/>
            <a:ext cx="6840760" cy="4697322"/>
          </a:xfrm>
          <a:prstGeom prst="rect">
            <a:avLst/>
          </a:prstGeom>
        </p:spPr>
      </p:pic>
    </p:spTree>
    <p:extLst>
      <p:ext uri="{BB962C8B-B14F-4D97-AF65-F5344CB8AC3E}">
        <p14:creationId xmlns:p14="http://schemas.microsoft.com/office/powerpoint/2010/main" val="4916893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284947" y="-33028"/>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000" dirty="0" smtClean="0"/>
              <a:t>6. ISDN </a:t>
            </a:r>
            <a:r>
              <a:rPr lang="tr-TR" sz="2000" dirty="0"/>
              <a:t>Dijital FCT </a:t>
            </a:r>
            <a:r>
              <a:rPr lang="tr-TR" sz="2000" dirty="0" smtClean="0"/>
              <a:t>uygulamaları/</a:t>
            </a:r>
            <a:r>
              <a:rPr lang="tr-TR" sz="2000" dirty="0" err="1" smtClean="0"/>
              <a:t>NetStar</a:t>
            </a:r>
            <a:r>
              <a:rPr lang="tr-TR" sz="2000" dirty="0" smtClean="0"/>
              <a:t> Uygulamaları/IP</a:t>
            </a:r>
            <a:endParaRPr lang="tr-TR" sz="20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0688"/>
            <a:ext cx="9036496" cy="5256584"/>
          </a:xfrm>
          <a:prstGeom prst="rect">
            <a:avLst/>
          </a:prstGeom>
        </p:spPr>
      </p:pic>
    </p:spTree>
    <p:extLst>
      <p:ext uri="{BB962C8B-B14F-4D97-AF65-F5344CB8AC3E}">
        <p14:creationId xmlns:p14="http://schemas.microsoft.com/office/powerpoint/2010/main" val="19693085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284947" y="-33028"/>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000" dirty="0" smtClean="0"/>
              <a:t>6. ISDN </a:t>
            </a:r>
            <a:r>
              <a:rPr lang="tr-TR" sz="2000" dirty="0"/>
              <a:t>Dijital FCT </a:t>
            </a:r>
            <a:r>
              <a:rPr lang="tr-TR" sz="2000" dirty="0" smtClean="0"/>
              <a:t>uygulamaları/</a:t>
            </a:r>
            <a:r>
              <a:rPr lang="tr-TR" sz="2000" dirty="0" err="1" smtClean="0"/>
              <a:t>NetStar</a:t>
            </a:r>
            <a:r>
              <a:rPr lang="tr-TR" sz="2000" dirty="0" smtClean="0"/>
              <a:t> Uygulamaları/</a:t>
            </a:r>
            <a:r>
              <a:rPr lang="tr-TR" sz="2000" dirty="0" err="1" smtClean="0"/>
              <a:t>Santarle</a:t>
            </a:r>
            <a:r>
              <a:rPr lang="tr-TR" sz="2000" dirty="0" smtClean="0"/>
              <a:t> özellik kazandırma</a:t>
            </a:r>
            <a:endParaRPr lang="tr-TR" sz="20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027" y="1052736"/>
            <a:ext cx="5485946" cy="5211649"/>
          </a:xfrm>
          <a:prstGeom prst="rect">
            <a:avLst/>
          </a:prstGeom>
        </p:spPr>
      </p:pic>
    </p:spTree>
    <p:extLst>
      <p:ext uri="{BB962C8B-B14F-4D97-AF65-F5344CB8AC3E}">
        <p14:creationId xmlns:p14="http://schemas.microsoft.com/office/powerpoint/2010/main" val="19987339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284947" y="-33028"/>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000" dirty="0" smtClean="0"/>
              <a:t>6. ISDN </a:t>
            </a:r>
            <a:r>
              <a:rPr lang="tr-TR" sz="2000" dirty="0"/>
              <a:t>Dijital FCT </a:t>
            </a:r>
            <a:r>
              <a:rPr lang="tr-TR" sz="2000" dirty="0" smtClean="0"/>
              <a:t>uygulamaları/</a:t>
            </a:r>
            <a:r>
              <a:rPr lang="tr-TR" sz="2000" dirty="0" err="1" smtClean="0"/>
              <a:t>NetStar</a:t>
            </a:r>
            <a:r>
              <a:rPr lang="tr-TR" sz="2000" dirty="0" smtClean="0"/>
              <a:t> Uygulamaları/Çağrı Merkezi</a:t>
            </a:r>
            <a:endParaRPr lang="tr-TR" sz="20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36" y="1052736"/>
            <a:ext cx="8193018" cy="5395180"/>
          </a:xfrm>
          <a:prstGeom prst="rect">
            <a:avLst/>
          </a:prstGeom>
        </p:spPr>
      </p:pic>
    </p:spTree>
    <p:extLst>
      <p:ext uri="{BB962C8B-B14F-4D97-AF65-F5344CB8AC3E}">
        <p14:creationId xmlns:p14="http://schemas.microsoft.com/office/powerpoint/2010/main" val="38847621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284947" y="-33028"/>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000" dirty="0" smtClean="0"/>
              <a:t>7. Arıza takibi ve </a:t>
            </a:r>
            <a:r>
              <a:rPr lang="tr-TR" sz="2000" dirty="0" err="1" smtClean="0"/>
              <a:t>log</a:t>
            </a:r>
            <a:r>
              <a:rPr lang="tr-TR" sz="2000" dirty="0" smtClean="0"/>
              <a:t> alma</a:t>
            </a:r>
            <a:endParaRPr lang="tr-TR" sz="2000" dirty="0"/>
          </a:p>
        </p:txBody>
      </p:sp>
      <p:pic>
        <p:nvPicPr>
          <p:cNvPr id="3" name="Picture 2"/>
          <p:cNvPicPr>
            <a:picLocks noChangeAspect="1"/>
          </p:cNvPicPr>
          <p:nvPr/>
        </p:nvPicPr>
        <p:blipFill>
          <a:blip r:embed="rId2"/>
          <a:stretch>
            <a:fillRect/>
          </a:stretch>
        </p:blipFill>
        <p:spPr>
          <a:xfrm>
            <a:off x="899592" y="1085850"/>
            <a:ext cx="6788950" cy="2415158"/>
          </a:xfrm>
          <a:prstGeom prst="rect">
            <a:avLst/>
          </a:prstGeom>
        </p:spPr>
      </p:pic>
      <p:sp>
        <p:nvSpPr>
          <p:cNvPr id="6" name="Metin kutusu 5"/>
          <p:cNvSpPr txBox="1"/>
          <p:nvPr/>
        </p:nvSpPr>
        <p:spPr>
          <a:xfrm>
            <a:off x="467544" y="4357638"/>
            <a:ext cx="8531387" cy="1200329"/>
          </a:xfrm>
          <a:prstGeom prst="rect">
            <a:avLst/>
          </a:prstGeom>
          <a:noFill/>
        </p:spPr>
        <p:txBody>
          <a:bodyPr wrap="square" rtlCol="0">
            <a:spAutoFit/>
          </a:bodyPr>
          <a:lstStyle/>
          <a:p>
            <a:r>
              <a:rPr lang="tr-TR" dirty="0" smtClean="0"/>
              <a:t>Bazen bir işlemin veya kuralın çalışmadığı durumlarda LOG </a:t>
            </a:r>
            <a:r>
              <a:rPr lang="tr-TR" dirty="0" err="1" smtClean="0"/>
              <a:t>ların</a:t>
            </a:r>
            <a:r>
              <a:rPr lang="tr-TR" dirty="0" smtClean="0"/>
              <a:t> takip edilmesi gerekir, bu durumlarda ise </a:t>
            </a:r>
            <a:r>
              <a:rPr lang="tr-TR" dirty="0" err="1" smtClean="0"/>
              <a:t>lol</a:t>
            </a:r>
            <a:r>
              <a:rPr lang="tr-TR" dirty="0" smtClean="0"/>
              <a:t> </a:t>
            </a:r>
            <a:r>
              <a:rPr lang="tr-TR" dirty="0" err="1" smtClean="0"/>
              <a:t>ların</a:t>
            </a:r>
            <a:r>
              <a:rPr lang="tr-TR" dirty="0" smtClean="0"/>
              <a:t> içindeki bazı satırların daha anlamlı gelebilmesi için </a:t>
            </a:r>
            <a:r>
              <a:rPr lang="tr-TR" dirty="0" err="1" smtClean="0"/>
              <a:t>router</a:t>
            </a:r>
            <a:r>
              <a:rPr lang="tr-TR" dirty="0" smtClean="0"/>
              <a:t> ve port </a:t>
            </a:r>
            <a:r>
              <a:rPr lang="tr-TR" dirty="0" err="1" smtClean="0"/>
              <a:t>numaralarınıda</a:t>
            </a:r>
            <a:r>
              <a:rPr lang="tr-TR" dirty="0" smtClean="0"/>
              <a:t> görünmesini isteriz, bunun için yazılımın </a:t>
            </a:r>
            <a:r>
              <a:rPr lang="tr-TR" dirty="0" err="1" smtClean="0"/>
              <a:t>Admin</a:t>
            </a:r>
            <a:r>
              <a:rPr lang="tr-TR" dirty="0" smtClean="0"/>
              <a:t>, </a:t>
            </a:r>
            <a:r>
              <a:rPr lang="tr-TR" dirty="0" err="1" smtClean="0"/>
              <a:t>Setting</a:t>
            </a:r>
            <a:r>
              <a:rPr lang="tr-TR" dirty="0" smtClean="0"/>
              <a:t> den açılan pencerede </a:t>
            </a:r>
            <a:r>
              <a:rPr lang="tr-TR" dirty="0" err="1" smtClean="0"/>
              <a:t>View</a:t>
            </a:r>
            <a:r>
              <a:rPr lang="tr-TR" dirty="0" smtClean="0"/>
              <a:t> kısmında Show </a:t>
            </a:r>
            <a:r>
              <a:rPr lang="tr-TR" dirty="0" err="1" smtClean="0"/>
              <a:t>object</a:t>
            </a:r>
            <a:r>
              <a:rPr lang="tr-TR" dirty="0" smtClean="0"/>
              <a:t> </a:t>
            </a:r>
            <a:r>
              <a:rPr lang="tr-TR" dirty="0" err="1" smtClean="0"/>
              <a:t>Ids</a:t>
            </a:r>
            <a:r>
              <a:rPr lang="tr-TR" dirty="0" smtClean="0"/>
              <a:t> i seçmek gerekiyor.</a:t>
            </a:r>
          </a:p>
        </p:txBody>
      </p:sp>
    </p:spTree>
    <p:extLst>
      <p:ext uri="{BB962C8B-B14F-4D97-AF65-F5344CB8AC3E}">
        <p14:creationId xmlns:p14="http://schemas.microsoft.com/office/powerpoint/2010/main" val="14129768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284947" y="-33028"/>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000" dirty="0" smtClean="0"/>
              <a:t>7. Arıza takibi ve </a:t>
            </a:r>
            <a:r>
              <a:rPr lang="tr-TR" sz="2000" dirty="0" err="1" smtClean="0"/>
              <a:t>log</a:t>
            </a:r>
            <a:r>
              <a:rPr lang="tr-TR" sz="2000" dirty="0" smtClean="0"/>
              <a:t> alma</a:t>
            </a:r>
            <a:endParaRPr lang="tr-TR" sz="2000" dirty="0"/>
          </a:p>
        </p:txBody>
      </p:sp>
      <p:sp>
        <p:nvSpPr>
          <p:cNvPr id="6" name="Metin kutusu 5"/>
          <p:cNvSpPr txBox="1"/>
          <p:nvPr/>
        </p:nvSpPr>
        <p:spPr>
          <a:xfrm>
            <a:off x="276891" y="905876"/>
            <a:ext cx="8531387" cy="369332"/>
          </a:xfrm>
          <a:prstGeom prst="rect">
            <a:avLst/>
          </a:prstGeom>
          <a:noFill/>
        </p:spPr>
        <p:txBody>
          <a:bodyPr wrap="square" rtlCol="0">
            <a:spAutoFit/>
          </a:bodyPr>
          <a:lstStyle/>
          <a:p>
            <a:r>
              <a:rPr lang="tr-TR" dirty="0" smtClean="0"/>
              <a:t>Bu aşamadan sonra sanal veya fiziksel port numaraları aşağıdaki şekilde görünür</a:t>
            </a:r>
          </a:p>
        </p:txBody>
      </p:sp>
      <p:pic>
        <p:nvPicPr>
          <p:cNvPr id="4" name="Picture 3"/>
          <p:cNvPicPr>
            <a:picLocks noChangeAspect="1"/>
          </p:cNvPicPr>
          <p:nvPr/>
        </p:nvPicPr>
        <p:blipFill>
          <a:blip r:embed="rId2"/>
          <a:stretch>
            <a:fillRect/>
          </a:stretch>
        </p:blipFill>
        <p:spPr>
          <a:xfrm>
            <a:off x="284947" y="1320511"/>
            <a:ext cx="8724900" cy="4700777"/>
          </a:xfrm>
          <a:prstGeom prst="rect">
            <a:avLst/>
          </a:prstGeom>
        </p:spPr>
      </p:pic>
    </p:spTree>
    <p:extLst>
      <p:ext uri="{BB962C8B-B14F-4D97-AF65-F5344CB8AC3E}">
        <p14:creationId xmlns:p14="http://schemas.microsoft.com/office/powerpoint/2010/main" val="3757837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2. Donanım </a:t>
            </a:r>
            <a:r>
              <a:rPr lang="tr-TR" sz="3200" dirty="0"/>
              <a:t>/ Ana </a:t>
            </a:r>
            <a:r>
              <a:rPr lang="tr-TR" sz="3200" dirty="0" smtClean="0"/>
              <a:t>Kasa / Karları /Switch</a:t>
            </a:r>
            <a:endParaRPr lang="tr-TR" sz="3200" b="1" dirty="0">
              <a:cs typeface="맑은 고딕"/>
            </a:endParaRPr>
          </a:p>
        </p:txBody>
      </p:sp>
      <p:sp>
        <p:nvSpPr>
          <p:cNvPr id="7" name="Metin kutusu 5"/>
          <p:cNvSpPr txBox="1"/>
          <p:nvPr/>
        </p:nvSpPr>
        <p:spPr>
          <a:xfrm>
            <a:off x="2483769" y="1268760"/>
            <a:ext cx="1944216" cy="923330"/>
          </a:xfrm>
          <a:prstGeom prst="rect">
            <a:avLst/>
          </a:prstGeom>
          <a:noFill/>
        </p:spPr>
        <p:txBody>
          <a:bodyPr wrap="square" rtlCol="0">
            <a:spAutoFit/>
          </a:bodyPr>
          <a:lstStyle/>
          <a:p>
            <a:r>
              <a:rPr lang="tr-TR" dirty="0" smtClean="0"/>
              <a:t>ISDN E1 PRI Portu, TX ve RX uçları 1,2 ve 4,5 </a:t>
            </a:r>
            <a:r>
              <a:rPr lang="tr-TR" dirty="0" err="1" smtClean="0"/>
              <a:t>dir</a:t>
            </a:r>
            <a:endParaRPr lang="tr-TR" dirty="0" smtClean="0"/>
          </a:p>
        </p:txBody>
      </p:sp>
      <p:sp>
        <p:nvSpPr>
          <p:cNvPr id="8" name="Metin kutusu 5"/>
          <p:cNvSpPr txBox="1"/>
          <p:nvPr/>
        </p:nvSpPr>
        <p:spPr>
          <a:xfrm>
            <a:off x="2449328" y="2641644"/>
            <a:ext cx="1944216" cy="646331"/>
          </a:xfrm>
          <a:prstGeom prst="rect">
            <a:avLst/>
          </a:prstGeom>
          <a:noFill/>
        </p:spPr>
        <p:txBody>
          <a:bodyPr wrap="square" rtlCol="0">
            <a:spAutoFit/>
          </a:bodyPr>
          <a:lstStyle/>
          <a:p>
            <a:r>
              <a:rPr lang="tr-TR" dirty="0" smtClean="0"/>
              <a:t>Genişleme Kasası Bağlantıları</a:t>
            </a:r>
          </a:p>
        </p:txBody>
      </p:sp>
      <p:cxnSp>
        <p:nvCxnSpPr>
          <p:cNvPr id="3" name="Straight Arrow Connector 2"/>
          <p:cNvCxnSpPr/>
          <p:nvPr/>
        </p:nvCxnSpPr>
        <p:spPr>
          <a:xfrm flipV="1">
            <a:off x="854979" y="1533431"/>
            <a:ext cx="1412765" cy="456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1"/>
          </p:cNvCxnSpPr>
          <p:nvPr/>
        </p:nvCxnSpPr>
        <p:spPr>
          <a:xfrm>
            <a:off x="994490" y="2899752"/>
            <a:ext cx="1454838" cy="65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098" name="Picture 2" descr="https://wiki.2n.cz/download/attachments/23104061/SWITCH.jpg?version=1&amp;modificationDate=1363886361137&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65" y="987531"/>
            <a:ext cx="7334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1131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284947" y="-33028"/>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000" dirty="0" smtClean="0"/>
              <a:t>7. Arıza takibi ve </a:t>
            </a:r>
            <a:r>
              <a:rPr lang="tr-TR" sz="2000" dirty="0" err="1" smtClean="0"/>
              <a:t>log</a:t>
            </a:r>
            <a:r>
              <a:rPr lang="tr-TR" sz="2000" dirty="0" smtClean="0"/>
              <a:t> alma</a:t>
            </a:r>
            <a:endParaRPr lang="tr-TR" sz="2000" dirty="0"/>
          </a:p>
        </p:txBody>
      </p:sp>
      <p:sp>
        <p:nvSpPr>
          <p:cNvPr id="6" name="Metin kutusu 5"/>
          <p:cNvSpPr txBox="1"/>
          <p:nvPr/>
        </p:nvSpPr>
        <p:spPr>
          <a:xfrm>
            <a:off x="276891" y="905876"/>
            <a:ext cx="8531387" cy="369332"/>
          </a:xfrm>
          <a:prstGeom prst="rect">
            <a:avLst/>
          </a:prstGeom>
          <a:noFill/>
        </p:spPr>
        <p:txBody>
          <a:bodyPr wrap="square" rtlCol="0">
            <a:spAutoFit/>
          </a:bodyPr>
          <a:lstStyle/>
          <a:p>
            <a:r>
              <a:rPr lang="tr-TR" dirty="0" smtClean="0"/>
              <a:t>Tanımlı olan </a:t>
            </a:r>
            <a:r>
              <a:rPr lang="tr-TR" dirty="0" err="1" smtClean="0"/>
              <a:t>router</a:t>
            </a:r>
            <a:r>
              <a:rPr lang="tr-TR" dirty="0" smtClean="0"/>
              <a:t> </a:t>
            </a:r>
            <a:r>
              <a:rPr lang="tr-TR" dirty="0" err="1" smtClean="0"/>
              <a:t>lerin</a:t>
            </a:r>
            <a:r>
              <a:rPr lang="tr-TR" dirty="0" smtClean="0"/>
              <a:t> numaraları ise alt sağ da göründüğü şekildedir.</a:t>
            </a:r>
          </a:p>
        </p:txBody>
      </p:sp>
      <p:pic>
        <p:nvPicPr>
          <p:cNvPr id="2" name="Picture 1"/>
          <p:cNvPicPr>
            <a:picLocks noChangeAspect="1"/>
          </p:cNvPicPr>
          <p:nvPr/>
        </p:nvPicPr>
        <p:blipFill>
          <a:blip r:embed="rId2"/>
          <a:stretch>
            <a:fillRect/>
          </a:stretch>
        </p:blipFill>
        <p:spPr>
          <a:xfrm>
            <a:off x="260385" y="1336623"/>
            <a:ext cx="8509290" cy="4718748"/>
          </a:xfrm>
          <a:prstGeom prst="rect">
            <a:avLst/>
          </a:prstGeom>
        </p:spPr>
      </p:pic>
    </p:spTree>
    <p:extLst>
      <p:ext uri="{BB962C8B-B14F-4D97-AF65-F5344CB8AC3E}">
        <p14:creationId xmlns:p14="http://schemas.microsoft.com/office/powerpoint/2010/main" val="5551505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284947" y="-33028"/>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000" dirty="0" smtClean="0"/>
              <a:t>7. Arıza takibi ve </a:t>
            </a:r>
            <a:r>
              <a:rPr lang="tr-TR" sz="2000" dirty="0" err="1" smtClean="0"/>
              <a:t>log</a:t>
            </a:r>
            <a:r>
              <a:rPr lang="tr-TR" sz="2000" dirty="0" smtClean="0"/>
              <a:t> alma</a:t>
            </a:r>
            <a:endParaRPr lang="tr-TR" sz="2000" dirty="0"/>
          </a:p>
        </p:txBody>
      </p:sp>
      <p:sp>
        <p:nvSpPr>
          <p:cNvPr id="6" name="Metin kutusu 5"/>
          <p:cNvSpPr txBox="1"/>
          <p:nvPr/>
        </p:nvSpPr>
        <p:spPr>
          <a:xfrm>
            <a:off x="4271356" y="2708920"/>
            <a:ext cx="4524310" cy="1754326"/>
          </a:xfrm>
          <a:prstGeom prst="rect">
            <a:avLst/>
          </a:prstGeom>
          <a:noFill/>
        </p:spPr>
        <p:txBody>
          <a:bodyPr wrap="square" rtlCol="0">
            <a:spAutoFit/>
          </a:bodyPr>
          <a:lstStyle/>
          <a:p>
            <a:r>
              <a:rPr lang="tr-TR" dirty="0" smtClean="0"/>
              <a:t>Sistemin LOG yada </a:t>
            </a:r>
            <a:r>
              <a:rPr lang="tr-TR" dirty="0" err="1" smtClean="0"/>
              <a:t>Trace</a:t>
            </a:r>
            <a:r>
              <a:rPr lang="tr-TR" dirty="0" smtClean="0"/>
              <a:t> kısmına aşağıdaki bölümler seçilerek girilir.</a:t>
            </a:r>
          </a:p>
          <a:p>
            <a:r>
              <a:rPr lang="tr-TR" dirty="0" smtClean="0"/>
              <a:t>Bu kısımda normalde bir </a:t>
            </a:r>
            <a:r>
              <a:rPr lang="tr-TR" dirty="0" err="1" smtClean="0"/>
              <a:t>log</a:t>
            </a:r>
            <a:r>
              <a:rPr lang="tr-TR" dirty="0" smtClean="0"/>
              <a:t> görünmez, LOG </a:t>
            </a:r>
            <a:r>
              <a:rPr lang="tr-TR" dirty="0" err="1" smtClean="0"/>
              <a:t>ların</a:t>
            </a:r>
            <a:r>
              <a:rPr lang="tr-TR" dirty="0" smtClean="0"/>
              <a:t> görünmesi için </a:t>
            </a:r>
            <a:r>
              <a:rPr lang="tr-TR" dirty="0" err="1" smtClean="0"/>
              <a:t>log</a:t>
            </a:r>
            <a:r>
              <a:rPr lang="tr-TR" dirty="0" smtClean="0"/>
              <a:t> filtre kısmına girip hangi </a:t>
            </a:r>
            <a:r>
              <a:rPr lang="tr-TR" dirty="0" err="1" smtClean="0"/>
              <a:t>log</a:t>
            </a:r>
            <a:r>
              <a:rPr lang="tr-TR" dirty="0" smtClean="0"/>
              <a:t> </a:t>
            </a:r>
            <a:r>
              <a:rPr lang="tr-TR" dirty="0" err="1" smtClean="0"/>
              <a:t>ların</a:t>
            </a:r>
            <a:r>
              <a:rPr lang="tr-TR" dirty="0" smtClean="0"/>
              <a:t> görünmesi isteniyorsa o </a:t>
            </a:r>
            <a:r>
              <a:rPr lang="tr-TR" dirty="0" err="1" smtClean="0"/>
              <a:t>filitre</a:t>
            </a:r>
            <a:r>
              <a:rPr lang="tr-TR" dirty="0" smtClean="0"/>
              <a:t> </a:t>
            </a:r>
            <a:r>
              <a:rPr lang="tr-TR" dirty="0" err="1" smtClean="0"/>
              <a:t>ler</a:t>
            </a:r>
            <a:r>
              <a:rPr lang="tr-TR" dirty="0" smtClean="0"/>
              <a:t> seçilir. </a:t>
            </a:r>
          </a:p>
        </p:txBody>
      </p:sp>
      <p:pic>
        <p:nvPicPr>
          <p:cNvPr id="4" name="Picture 3"/>
          <p:cNvPicPr>
            <a:picLocks noChangeAspect="1"/>
          </p:cNvPicPr>
          <p:nvPr/>
        </p:nvPicPr>
        <p:blipFill>
          <a:blip r:embed="rId2"/>
          <a:stretch>
            <a:fillRect/>
          </a:stretch>
        </p:blipFill>
        <p:spPr>
          <a:xfrm>
            <a:off x="286251" y="939317"/>
            <a:ext cx="3594501" cy="5006106"/>
          </a:xfrm>
          <a:prstGeom prst="rect">
            <a:avLst/>
          </a:prstGeom>
        </p:spPr>
      </p:pic>
    </p:spTree>
    <p:extLst>
      <p:ext uri="{BB962C8B-B14F-4D97-AF65-F5344CB8AC3E}">
        <p14:creationId xmlns:p14="http://schemas.microsoft.com/office/powerpoint/2010/main" val="9432599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284947" y="-33028"/>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000" dirty="0" smtClean="0"/>
              <a:t>7. Arıza takibi ve </a:t>
            </a:r>
            <a:r>
              <a:rPr lang="tr-TR" sz="2000" dirty="0" err="1" smtClean="0"/>
              <a:t>log</a:t>
            </a:r>
            <a:r>
              <a:rPr lang="tr-TR" sz="2000" dirty="0" smtClean="0"/>
              <a:t> alma</a:t>
            </a:r>
            <a:endParaRPr lang="tr-TR" sz="2000" dirty="0"/>
          </a:p>
        </p:txBody>
      </p:sp>
      <p:sp>
        <p:nvSpPr>
          <p:cNvPr id="6" name="Metin kutusu 5"/>
          <p:cNvSpPr txBox="1"/>
          <p:nvPr/>
        </p:nvSpPr>
        <p:spPr>
          <a:xfrm>
            <a:off x="4271356" y="2708920"/>
            <a:ext cx="4524310" cy="923330"/>
          </a:xfrm>
          <a:prstGeom prst="rect">
            <a:avLst/>
          </a:prstGeom>
          <a:noFill/>
        </p:spPr>
        <p:txBody>
          <a:bodyPr wrap="square" rtlCol="0">
            <a:spAutoFit/>
          </a:bodyPr>
          <a:lstStyle/>
          <a:p>
            <a:r>
              <a:rPr lang="tr-TR" dirty="0" err="1" smtClean="0"/>
              <a:t>Filter</a:t>
            </a:r>
            <a:r>
              <a:rPr lang="tr-TR" dirty="0" smtClean="0"/>
              <a:t> bölümüne girmek için </a:t>
            </a:r>
            <a:r>
              <a:rPr lang="tr-TR" dirty="0" err="1" smtClean="0"/>
              <a:t>Trace</a:t>
            </a:r>
            <a:r>
              <a:rPr lang="tr-TR" dirty="0" smtClean="0"/>
              <a:t> </a:t>
            </a:r>
            <a:r>
              <a:rPr lang="tr-TR" dirty="0" err="1" smtClean="0"/>
              <a:t>benceresine</a:t>
            </a:r>
            <a:r>
              <a:rPr lang="tr-TR" dirty="0" smtClean="0"/>
              <a:t> Mouse ile sağ </a:t>
            </a:r>
            <a:r>
              <a:rPr lang="tr-TR" dirty="0" err="1" smtClean="0"/>
              <a:t>clic</a:t>
            </a:r>
            <a:r>
              <a:rPr lang="tr-TR" dirty="0" smtClean="0"/>
              <a:t> tuşlanır ve çıkan seçeneklerde </a:t>
            </a:r>
            <a:r>
              <a:rPr lang="tr-TR" dirty="0" err="1" smtClean="0"/>
              <a:t>Filter</a:t>
            </a:r>
            <a:r>
              <a:rPr lang="tr-TR" dirty="0" smtClean="0"/>
              <a:t> seçilir</a:t>
            </a:r>
          </a:p>
        </p:txBody>
      </p:sp>
      <p:pic>
        <p:nvPicPr>
          <p:cNvPr id="2" name="Picture 1"/>
          <p:cNvPicPr>
            <a:picLocks noChangeAspect="1"/>
          </p:cNvPicPr>
          <p:nvPr/>
        </p:nvPicPr>
        <p:blipFill>
          <a:blip r:embed="rId2"/>
          <a:stretch>
            <a:fillRect/>
          </a:stretch>
        </p:blipFill>
        <p:spPr>
          <a:xfrm>
            <a:off x="179512" y="1052736"/>
            <a:ext cx="3924550" cy="4752528"/>
          </a:xfrm>
          <a:prstGeom prst="rect">
            <a:avLst/>
          </a:prstGeom>
        </p:spPr>
      </p:pic>
    </p:spTree>
    <p:extLst>
      <p:ext uri="{BB962C8B-B14F-4D97-AF65-F5344CB8AC3E}">
        <p14:creationId xmlns:p14="http://schemas.microsoft.com/office/powerpoint/2010/main" val="40962077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284947" y="-33028"/>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000" dirty="0" smtClean="0"/>
              <a:t>7. Arıza takibi ve </a:t>
            </a:r>
            <a:r>
              <a:rPr lang="tr-TR" sz="2000" dirty="0" err="1" smtClean="0"/>
              <a:t>log</a:t>
            </a:r>
            <a:r>
              <a:rPr lang="tr-TR" sz="2000" dirty="0" smtClean="0"/>
              <a:t> alma</a:t>
            </a:r>
            <a:endParaRPr lang="tr-TR" sz="2000" dirty="0"/>
          </a:p>
        </p:txBody>
      </p:sp>
      <p:sp>
        <p:nvSpPr>
          <p:cNvPr id="6" name="Metin kutusu 5"/>
          <p:cNvSpPr txBox="1"/>
          <p:nvPr/>
        </p:nvSpPr>
        <p:spPr>
          <a:xfrm>
            <a:off x="6347340" y="1200150"/>
            <a:ext cx="2627784" cy="4247317"/>
          </a:xfrm>
          <a:prstGeom prst="rect">
            <a:avLst/>
          </a:prstGeom>
          <a:noFill/>
        </p:spPr>
        <p:txBody>
          <a:bodyPr wrap="square" rtlCol="0">
            <a:spAutoFit/>
          </a:bodyPr>
          <a:lstStyle/>
          <a:p>
            <a:r>
              <a:rPr lang="tr-TR" dirty="0" err="1" smtClean="0"/>
              <a:t>String</a:t>
            </a:r>
            <a:r>
              <a:rPr lang="tr-TR" dirty="0" smtClean="0"/>
              <a:t> </a:t>
            </a:r>
            <a:r>
              <a:rPr lang="tr-TR" dirty="0" err="1" smtClean="0"/>
              <a:t>Filter</a:t>
            </a:r>
            <a:r>
              <a:rPr lang="tr-TR" dirty="0" smtClean="0"/>
              <a:t> kısmına </a:t>
            </a:r>
            <a:r>
              <a:rPr lang="tr-TR" dirty="0" err="1" smtClean="0"/>
              <a:t>giriler</a:t>
            </a:r>
            <a:r>
              <a:rPr lang="tr-TR" dirty="0" smtClean="0"/>
              <a:t> numara olursa sadece o </a:t>
            </a:r>
            <a:r>
              <a:rPr lang="tr-TR" dirty="0" err="1" smtClean="0"/>
              <a:t>numra</a:t>
            </a:r>
            <a:r>
              <a:rPr lang="tr-TR" dirty="0" smtClean="0"/>
              <a:t> ile </a:t>
            </a:r>
            <a:r>
              <a:rPr lang="tr-TR" dirty="0" err="1" smtClean="0"/>
              <a:t>ilgli</a:t>
            </a:r>
            <a:r>
              <a:rPr lang="tr-TR" dirty="0" smtClean="0"/>
              <a:t> loğlar görünür ( </a:t>
            </a:r>
            <a:r>
              <a:rPr lang="tr-TR" dirty="0" err="1" smtClean="0"/>
              <a:t>Called</a:t>
            </a:r>
            <a:r>
              <a:rPr lang="tr-TR" dirty="0" smtClean="0"/>
              <a:t> veya </a:t>
            </a:r>
            <a:r>
              <a:rPr lang="tr-TR" dirty="0" err="1" smtClean="0"/>
              <a:t>Calling</a:t>
            </a:r>
            <a:r>
              <a:rPr lang="tr-TR" dirty="0" smtClean="0"/>
              <a:t> </a:t>
            </a:r>
            <a:r>
              <a:rPr lang="tr-TR" dirty="0" err="1" smtClean="0"/>
              <a:t>number</a:t>
            </a:r>
            <a:r>
              <a:rPr lang="tr-TR" dirty="0" smtClean="0"/>
              <a:t> ) sol pencerede </a:t>
            </a:r>
            <a:r>
              <a:rPr lang="tr-TR" dirty="0" err="1" smtClean="0"/>
              <a:t>CCR_Mess</a:t>
            </a:r>
            <a:r>
              <a:rPr lang="tr-TR" dirty="0" smtClean="0"/>
              <a:t> ayrıca </a:t>
            </a:r>
            <a:r>
              <a:rPr lang="tr-TR" dirty="0" err="1" smtClean="0"/>
              <a:t>CP_Mess</a:t>
            </a:r>
            <a:r>
              <a:rPr lang="tr-TR" dirty="0" smtClean="0"/>
              <a:t> seçilmesi lazım, parametreler sayesinde port ve </a:t>
            </a:r>
            <a:r>
              <a:rPr lang="tr-TR" dirty="0" err="1" smtClean="0"/>
              <a:t>router</a:t>
            </a:r>
            <a:r>
              <a:rPr lang="tr-TR" dirty="0" smtClean="0"/>
              <a:t> loğlarını izlemek mümkün, SIP için SIP loğlarını da seçmek gerekir, sonrada ayarları kaydetmek için </a:t>
            </a:r>
            <a:r>
              <a:rPr lang="tr-TR" dirty="0" err="1" smtClean="0"/>
              <a:t>Use</a:t>
            </a:r>
            <a:r>
              <a:rPr lang="tr-TR" dirty="0" smtClean="0"/>
              <a:t> </a:t>
            </a:r>
            <a:r>
              <a:rPr lang="tr-TR" dirty="0" err="1" smtClean="0"/>
              <a:t>filter</a:t>
            </a:r>
            <a:r>
              <a:rPr lang="tr-TR" dirty="0" smtClean="0"/>
              <a:t> butonuna basılarak çıkılır</a:t>
            </a:r>
          </a:p>
        </p:txBody>
      </p:sp>
      <p:pic>
        <p:nvPicPr>
          <p:cNvPr id="3" name="Picture 2"/>
          <p:cNvPicPr>
            <a:picLocks noChangeAspect="1"/>
          </p:cNvPicPr>
          <p:nvPr/>
        </p:nvPicPr>
        <p:blipFill>
          <a:blip r:embed="rId2"/>
          <a:stretch>
            <a:fillRect/>
          </a:stretch>
        </p:blipFill>
        <p:spPr>
          <a:xfrm>
            <a:off x="17417" y="1200150"/>
            <a:ext cx="6324600" cy="4457700"/>
          </a:xfrm>
          <a:prstGeom prst="rect">
            <a:avLst/>
          </a:prstGeom>
        </p:spPr>
      </p:pic>
    </p:spTree>
    <p:extLst>
      <p:ext uri="{BB962C8B-B14F-4D97-AF65-F5344CB8AC3E}">
        <p14:creationId xmlns:p14="http://schemas.microsoft.com/office/powerpoint/2010/main" val="2936228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284947" y="-33028"/>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000" dirty="0" smtClean="0"/>
              <a:t>7. Arıza takibi ve </a:t>
            </a:r>
            <a:r>
              <a:rPr lang="tr-TR" sz="2000" dirty="0" err="1" smtClean="0"/>
              <a:t>log</a:t>
            </a:r>
            <a:r>
              <a:rPr lang="tr-TR" sz="2000" dirty="0" smtClean="0"/>
              <a:t> alma</a:t>
            </a:r>
            <a:endParaRPr lang="tr-TR" sz="2000" dirty="0"/>
          </a:p>
        </p:txBody>
      </p:sp>
      <p:sp>
        <p:nvSpPr>
          <p:cNvPr id="6" name="Metin kutusu 5"/>
          <p:cNvSpPr txBox="1"/>
          <p:nvPr/>
        </p:nvSpPr>
        <p:spPr>
          <a:xfrm>
            <a:off x="6206451" y="2152395"/>
            <a:ext cx="2627784" cy="2585323"/>
          </a:xfrm>
          <a:prstGeom prst="rect">
            <a:avLst/>
          </a:prstGeom>
          <a:noFill/>
        </p:spPr>
        <p:txBody>
          <a:bodyPr wrap="square" rtlCol="0">
            <a:spAutoFit/>
          </a:bodyPr>
          <a:lstStyle/>
          <a:p>
            <a:r>
              <a:rPr lang="tr-TR" dirty="0" smtClean="0"/>
              <a:t>Örnek </a:t>
            </a:r>
            <a:r>
              <a:rPr lang="tr-TR" dirty="0" err="1" smtClean="0"/>
              <a:t>log</a:t>
            </a:r>
            <a:r>
              <a:rPr lang="tr-TR" dirty="0" smtClean="0"/>
              <a:t> da </a:t>
            </a:r>
            <a:r>
              <a:rPr lang="tr-TR" dirty="0" err="1" smtClean="0"/>
              <a:t>Sip</a:t>
            </a:r>
            <a:r>
              <a:rPr lang="tr-TR" dirty="0" smtClean="0"/>
              <a:t>&gt;CP</a:t>
            </a:r>
          </a:p>
          <a:p>
            <a:r>
              <a:rPr lang="tr-TR" dirty="0" err="1" smtClean="0"/>
              <a:t>Sip</a:t>
            </a:r>
            <a:r>
              <a:rPr lang="tr-TR" dirty="0" smtClean="0"/>
              <a:t> den bir istek gelmiş</a:t>
            </a:r>
          </a:p>
          <a:p>
            <a:r>
              <a:rPr lang="tr-TR" dirty="0" err="1" smtClean="0"/>
              <a:t>Sip</a:t>
            </a:r>
            <a:r>
              <a:rPr lang="tr-TR" dirty="0" smtClean="0"/>
              <a:t> portun </a:t>
            </a:r>
            <a:r>
              <a:rPr lang="tr-TR" dirty="0" err="1" smtClean="0"/>
              <a:t>virtual</a:t>
            </a:r>
            <a:r>
              <a:rPr lang="tr-TR" dirty="0" smtClean="0"/>
              <a:t> port numarası 134</a:t>
            </a:r>
          </a:p>
          <a:p>
            <a:r>
              <a:rPr lang="tr-TR" dirty="0" smtClean="0"/>
              <a:t>Arayan numara: 1251</a:t>
            </a:r>
          </a:p>
          <a:p>
            <a:r>
              <a:rPr lang="tr-TR" dirty="0" smtClean="0"/>
              <a:t>Aradığı numara: 05071163274</a:t>
            </a:r>
          </a:p>
          <a:p>
            <a:r>
              <a:rPr lang="tr-TR" dirty="0" smtClean="0"/>
              <a:t>Bu Call </a:t>
            </a:r>
            <a:r>
              <a:rPr lang="tr-TR" dirty="0" err="1" smtClean="0"/>
              <a:t>Setup</a:t>
            </a:r>
            <a:r>
              <a:rPr lang="tr-TR" dirty="0" smtClean="0"/>
              <a:t> NS </a:t>
            </a:r>
            <a:r>
              <a:rPr lang="tr-TR" dirty="0" err="1" smtClean="0"/>
              <a:t>ın</a:t>
            </a:r>
            <a:r>
              <a:rPr lang="tr-TR" dirty="0" smtClean="0"/>
              <a:t> 122 </a:t>
            </a:r>
            <a:r>
              <a:rPr lang="tr-TR" dirty="0" err="1" smtClean="0"/>
              <a:t>nolu</a:t>
            </a:r>
            <a:r>
              <a:rPr lang="tr-TR" dirty="0" smtClean="0"/>
              <a:t> </a:t>
            </a:r>
            <a:r>
              <a:rPr lang="tr-TR" dirty="0" err="1" smtClean="0"/>
              <a:t>routeriyle</a:t>
            </a:r>
            <a:r>
              <a:rPr lang="tr-TR" dirty="0" smtClean="0"/>
              <a:t> eşleşmiş </a:t>
            </a:r>
          </a:p>
        </p:txBody>
      </p:sp>
      <p:pic>
        <p:nvPicPr>
          <p:cNvPr id="2" name="Picture 1"/>
          <p:cNvPicPr>
            <a:picLocks noChangeAspect="1"/>
          </p:cNvPicPr>
          <p:nvPr/>
        </p:nvPicPr>
        <p:blipFill>
          <a:blip r:embed="rId2"/>
          <a:stretch>
            <a:fillRect/>
          </a:stretch>
        </p:blipFill>
        <p:spPr>
          <a:xfrm>
            <a:off x="0" y="764704"/>
            <a:ext cx="6191250" cy="5112568"/>
          </a:xfrm>
          <a:prstGeom prst="rect">
            <a:avLst/>
          </a:prstGeom>
        </p:spPr>
      </p:pic>
    </p:spTree>
    <p:extLst>
      <p:ext uri="{BB962C8B-B14F-4D97-AF65-F5344CB8AC3E}">
        <p14:creationId xmlns:p14="http://schemas.microsoft.com/office/powerpoint/2010/main" val="9427084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284947" y="-33028"/>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2000" dirty="0"/>
              <a:t>8</a:t>
            </a:r>
            <a:r>
              <a:rPr lang="tr-TR" sz="2000" dirty="0" smtClean="0"/>
              <a:t>. Orijinal </a:t>
            </a:r>
            <a:r>
              <a:rPr lang="tr-TR" sz="2000" dirty="0" err="1" smtClean="0"/>
              <a:t>dökümanlar</a:t>
            </a:r>
            <a:endParaRPr lang="tr-TR" sz="2000" dirty="0"/>
          </a:p>
        </p:txBody>
      </p:sp>
      <p:sp>
        <p:nvSpPr>
          <p:cNvPr id="6" name="Metin kutusu 5"/>
          <p:cNvSpPr txBox="1"/>
          <p:nvPr/>
        </p:nvSpPr>
        <p:spPr>
          <a:xfrm>
            <a:off x="287805" y="1358740"/>
            <a:ext cx="8046110" cy="4524315"/>
          </a:xfrm>
          <a:prstGeom prst="rect">
            <a:avLst/>
          </a:prstGeom>
          <a:noFill/>
        </p:spPr>
        <p:txBody>
          <a:bodyPr wrap="square" rtlCol="0">
            <a:spAutoFit/>
          </a:bodyPr>
          <a:lstStyle/>
          <a:p>
            <a:r>
              <a:rPr lang="tr-TR" dirty="0" smtClean="0"/>
              <a:t>Sistemlerle ilgili genel bilgilere</a:t>
            </a:r>
          </a:p>
          <a:p>
            <a:r>
              <a:rPr lang="tr-TR" dirty="0" smtClean="0">
                <a:hlinkClick r:id="rId2"/>
              </a:rPr>
              <a:t>www.Bircom.com/ftp</a:t>
            </a:r>
            <a:r>
              <a:rPr lang="tr-TR" dirty="0" smtClean="0"/>
              <a:t> den ulaşabileceğiniz gibi, üretici firmanın da web </a:t>
            </a:r>
            <a:r>
              <a:rPr lang="tr-TR" dirty="0" err="1" smtClean="0"/>
              <a:t>adrsinden</a:t>
            </a:r>
            <a:r>
              <a:rPr lang="tr-TR" dirty="0" smtClean="0"/>
              <a:t> bazı </a:t>
            </a:r>
            <a:r>
              <a:rPr lang="tr-TR" dirty="0" err="1" smtClean="0"/>
              <a:t>dökümanlara</a:t>
            </a:r>
            <a:r>
              <a:rPr lang="tr-TR" dirty="0" smtClean="0"/>
              <a:t> ulaşmanız mümkün</a:t>
            </a:r>
          </a:p>
          <a:p>
            <a:r>
              <a:rPr lang="tr-TR" dirty="0">
                <a:hlinkClick r:id="rId3"/>
              </a:rPr>
              <a:t>http://www.2n.cz/en/products/pbx/netstar/downloads/#</a:t>
            </a:r>
            <a:r>
              <a:rPr lang="tr-TR" dirty="0" smtClean="0">
                <a:hlinkClick r:id="rId3"/>
              </a:rPr>
              <a:t>product-content</a:t>
            </a:r>
            <a:endParaRPr lang="tr-TR" dirty="0" smtClean="0"/>
          </a:p>
          <a:p>
            <a:r>
              <a:rPr lang="tr-TR" dirty="0" smtClean="0"/>
              <a:t>Burada FW ve Manual kısmından İngilizce </a:t>
            </a:r>
            <a:r>
              <a:rPr lang="tr-TR" dirty="0" err="1" smtClean="0"/>
              <a:t>dökümanlar</a:t>
            </a:r>
            <a:r>
              <a:rPr lang="tr-TR" dirty="0" smtClean="0"/>
              <a:t> edinmek mümkün</a:t>
            </a:r>
          </a:p>
          <a:p>
            <a:r>
              <a:rPr lang="tr-TR" dirty="0" smtClean="0"/>
              <a:t>Ayrıca </a:t>
            </a:r>
          </a:p>
          <a:p>
            <a:r>
              <a:rPr lang="tr-TR" dirty="0" smtClean="0"/>
              <a:t>How </a:t>
            </a:r>
            <a:r>
              <a:rPr lang="tr-TR" dirty="0" err="1" smtClean="0"/>
              <a:t>to</a:t>
            </a:r>
            <a:r>
              <a:rPr lang="tr-TR" dirty="0" smtClean="0"/>
              <a:t>  ( nasıl yaparım ) bölümü var</a:t>
            </a:r>
          </a:p>
          <a:p>
            <a:r>
              <a:rPr lang="tr-TR" dirty="0">
                <a:hlinkClick r:id="rId4"/>
              </a:rPr>
              <a:t>https://</a:t>
            </a:r>
            <a:r>
              <a:rPr lang="tr-TR" dirty="0" smtClean="0">
                <a:hlinkClick r:id="rId4"/>
              </a:rPr>
              <a:t>faq.2n.cz</a:t>
            </a:r>
            <a:endParaRPr lang="tr-TR" dirty="0" smtClean="0"/>
          </a:p>
          <a:p>
            <a:r>
              <a:rPr lang="tr-TR" dirty="0" smtClean="0"/>
              <a:t>Buradan PBX / 2N </a:t>
            </a:r>
            <a:r>
              <a:rPr lang="tr-TR" dirty="0" err="1" smtClean="0"/>
              <a:t>NetStar</a:t>
            </a:r>
            <a:r>
              <a:rPr lang="tr-TR" dirty="0" smtClean="0"/>
              <a:t> bölümüne girip aşağıdaki bölümlere ulaşmanız mümkün</a:t>
            </a:r>
          </a:p>
          <a:p>
            <a:r>
              <a:rPr lang="en-US" dirty="0"/>
              <a:t> </a:t>
            </a:r>
            <a:endParaRPr lang="tr-TR" dirty="0" smtClean="0"/>
          </a:p>
          <a:p>
            <a:r>
              <a:rPr lang="en-US" dirty="0" smtClean="0"/>
              <a:t>Configuration </a:t>
            </a:r>
            <a:r>
              <a:rPr lang="en-US" dirty="0"/>
              <a:t>tips &amp; tricks</a:t>
            </a:r>
          </a:p>
          <a:p>
            <a:endParaRPr lang="tr-TR" dirty="0"/>
          </a:p>
          <a:p>
            <a:r>
              <a:rPr lang="en-US" dirty="0" smtClean="0"/>
              <a:t>How </a:t>
            </a:r>
            <a:r>
              <a:rPr lang="en-US" dirty="0"/>
              <a:t>to connect with third party device</a:t>
            </a:r>
          </a:p>
          <a:p>
            <a:endParaRPr lang="tr-TR" dirty="0"/>
          </a:p>
          <a:p>
            <a:r>
              <a:rPr lang="en-US" dirty="0" smtClean="0"/>
              <a:t>Troubleshooting</a:t>
            </a:r>
            <a:endParaRPr lang="en-US" dirty="0"/>
          </a:p>
          <a:p>
            <a:endParaRPr lang="tr-TR" dirty="0" smtClean="0"/>
          </a:p>
        </p:txBody>
      </p:sp>
    </p:spTree>
    <p:extLst>
      <p:ext uri="{BB962C8B-B14F-4D97-AF65-F5344CB8AC3E}">
        <p14:creationId xmlns:p14="http://schemas.microsoft.com/office/powerpoint/2010/main" val="3687471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bwMode="auto">
          <a:xfrm>
            <a:off x="421776" y="-32153"/>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dirty="0" smtClean="0"/>
              <a:t>2. Donanım </a:t>
            </a:r>
            <a:r>
              <a:rPr lang="tr-TR" sz="3200" dirty="0"/>
              <a:t>/ Ana </a:t>
            </a:r>
            <a:r>
              <a:rPr lang="tr-TR" sz="3200" dirty="0" smtClean="0"/>
              <a:t>Kasa / Karları /PRI</a:t>
            </a:r>
            <a:endParaRPr lang="tr-TR" sz="3200" b="1" dirty="0">
              <a:cs typeface="맑은 고딕"/>
            </a:endParaRPr>
          </a:p>
        </p:txBody>
      </p:sp>
      <p:sp>
        <p:nvSpPr>
          <p:cNvPr id="7" name="Metin kutusu 5"/>
          <p:cNvSpPr txBox="1"/>
          <p:nvPr/>
        </p:nvSpPr>
        <p:spPr>
          <a:xfrm>
            <a:off x="2483769" y="1268760"/>
            <a:ext cx="1944216" cy="1477328"/>
          </a:xfrm>
          <a:prstGeom prst="rect">
            <a:avLst/>
          </a:prstGeom>
          <a:noFill/>
        </p:spPr>
        <p:txBody>
          <a:bodyPr wrap="square" rtlCol="0">
            <a:spAutoFit/>
          </a:bodyPr>
          <a:lstStyle/>
          <a:p>
            <a:r>
              <a:rPr lang="tr-TR" dirty="0" smtClean="0"/>
              <a:t>PRI kartı 1,2 ve 4 portlu olabiliyor</a:t>
            </a:r>
          </a:p>
          <a:p>
            <a:r>
              <a:rPr lang="tr-TR" dirty="0"/>
              <a:t>ISDN E1 PRI Portu, TX ve RX uçları 1,2 ve 4,5 </a:t>
            </a:r>
            <a:r>
              <a:rPr lang="tr-TR" dirty="0" err="1" smtClean="0"/>
              <a:t>dir</a:t>
            </a:r>
            <a:endParaRPr lang="tr-TR" dirty="0"/>
          </a:p>
        </p:txBody>
      </p:sp>
      <p:cxnSp>
        <p:nvCxnSpPr>
          <p:cNvPr id="3" name="Straight Arrow Connector 2"/>
          <p:cNvCxnSpPr/>
          <p:nvPr/>
        </p:nvCxnSpPr>
        <p:spPr>
          <a:xfrm flipV="1">
            <a:off x="488858" y="1453426"/>
            <a:ext cx="1778886" cy="1207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122" name="Picture 2" descr="https://wiki.2n.cz/download/attachments/23104068/PRI.jpg?version=1&amp;modificationDate=1363886361993&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366" y="994752"/>
            <a:ext cx="9048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27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Bircom Haz?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Bircom Haz?r Template.potx</Template>
  <TotalTime>5371</TotalTime>
  <Words>3465</Words>
  <Application>Microsoft Office PowerPoint</Application>
  <PresentationFormat>On-screen Show (4:3)</PresentationFormat>
  <Paragraphs>301</Paragraphs>
  <Slides>85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85</vt:i4>
      </vt:variant>
    </vt:vector>
  </HeadingPairs>
  <TitlesOfParts>
    <vt:vector size="89" baseType="lpstr">
      <vt:lpstr>맑은 고딕</vt:lpstr>
      <vt:lpstr>Arial</vt:lpstr>
      <vt:lpstr>Calibri</vt:lpstr>
      <vt:lpstr>Bircom Haz?r Template</vt:lpstr>
      <vt:lpstr>2N NetStar GSM GW &amp; IP PBX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Bircom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Serkan ER</dc:creator>
  <cp:lastModifiedBy>Ergin Boyacı [ Bircom ]</cp:lastModifiedBy>
  <cp:revision>418</cp:revision>
  <dcterms:created xsi:type="dcterms:W3CDTF">2011-08-11T06:57:34Z</dcterms:created>
  <dcterms:modified xsi:type="dcterms:W3CDTF">2014-11-10T07:26:17Z</dcterms:modified>
</cp:coreProperties>
</file>