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82" r:id="rId6"/>
    <p:sldId id="316" r:id="rId7"/>
    <p:sldId id="306" r:id="rId8"/>
    <p:sldId id="315" r:id="rId9"/>
    <p:sldId id="314" r:id="rId10"/>
    <p:sldId id="313" r:id="rId11"/>
    <p:sldId id="312" r:id="rId12"/>
    <p:sldId id="261" r:id="rId13"/>
    <p:sldId id="264" r:id="rId14"/>
    <p:sldId id="320" r:id="rId15"/>
    <p:sldId id="265" r:id="rId16"/>
    <p:sldId id="266" r:id="rId17"/>
    <p:sldId id="267" r:id="rId18"/>
    <p:sldId id="269" r:id="rId19"/>
    <p:sldId id="270" r:id="rId20"/>
    <p:sldId id="271" r:id="rId21"/>
    <p:sldId id="272" r:id="rId22"/>
    <p:sldId id="274" r:id="rId23"/>
    <p:sldId id="275" r:id="rId24"/>
    <p:sldId id="276" r:id="rId25"/>
    <p:sldId id="277" r:id="rId26"/>
    <p:sldId id="278" r:id="rId27"/>
    <p:sldId id="279" r:id="rId28"/>
    <p:sldId id="280" r:id="rId29"/>
    <p:sldId id="281" r:id="rId30"/>
    <p:sldId id="283" r:id="rId31"/>
    <p:sldId id="284" r:id="rId32"/>
    <p:sldId id="317" r:id="rId33"/>
    <p:sldId id="285" r:id="rId34"/>
    <p:sldId id="286" r:id="rId35"/>
    <p:sldId id="319" r:id="rId36"/>
    <p:sldId id="287" r:id="rId37"/>
    <p:sldId id="296" r:id="rId38"/>
    <p:sldId id="301" r:id="rId39"/>
    <p:sldId id="300" r:id="rId40"/>
    <p:sldId id="297" r:id="rId41"/>
    <p:sldId id="299" r:id="rId42"/>
    <p:sldId id="298" r:id="rId43"/>
    <p:sldId id="302" r:id="rId44"/>
    <p:sldId id="303" r:id="rId45"/>
    <p:sldId id="304" r:id="rId46"/>
    <p:sldId id="290" r:id="rId47"/>
    <p:sldId id="291" r:id="rId48"/>
    <p:sldId id="292" r:id="rId49"/>
    <p:sldId id="293" r:id="rId50"/>
    <p:sldId id="294" r:id="rId51"/>
    <p:sldId id="295" r:id="rId52"/>
    <p:sldId id="305" r:id="rId5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24" autoAdjust="0"/>
    <p:restoredTop sz="94533" autoAdjust="0"/>
  </p:normalViewPr>
  <p:slideViewPr>
    <p:cSldViewPr>
      <p:cViewPr varScale="1">
        <p:scale>
          <a:sx n="72" d="100"/>
          <a:sy n="72" d="100"/>
        </p:scale>
        <p:origin x="1398" y="54"/>
      </p:cViewPr>
      <p:guideLst>
        <p:guide orient="horz" pos="2160"/>
        <p:guide pos="2880"/>
      </p:guideLst>
    </p:cSldViewPr>
  </p:slideViewPr>
  <p:outlineViewPr>
    <p:cViewPr>
      <p:scale>
        <a:sx n="33" d="100"/>
        <a:sy n="33" d="100"/>
      </p:scale>
      <p:origin x="0" y="-2706"/>
    </p:cViewPr>
  </p:outlineViewPr>
  <p:notesTextViewPr>
    <p:cViewPr>
      <p:scale>
        <a:sx n="3" d="2"/>
        <a:sy n="3" d="2"/>
      </p:scale>
      <p:origin x="0" y="0"/>
    </p:cViewPr>
  </p:notesTextViewPr>
  <p:sorterViewPr>
    <p:cViewPr>
      <p:scale>
        <a:sx n="100" d="100"/>
        <a:sy n="100" d="100"/>
      </p:scale>
      <p:origin x="0" y="-79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F27C2E09-1C1A-442A-8D28-15BFB2C3CF15}" type="datetimeFigureOut">
              <a:rPr lang="tr-TR" smtClean="0"/>
              <a:t>06.02.2015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19B6DC6-70F3-4EA6-B649-CAE6FA2D3DA7}" type="slidenum">
              <a:rPr lang="tr-TR" smtClean="0"/>
              <a:t>‹#›</a:t>
            </a:fld>
            <a:endParaRPr lang="tr-TR"/>
          </a:p>
        </p:txBody>
      </p:sp>
    </p:spTree>
    <p:extLst>
      <p:ext uri="{BB962C8B-B14F-4D97-AF65-F5344CB8AC3E}">
        <p14:creationId xmlns:p14="http://schemas.microsoft.com/office/powerpoint/2010/main" val="2961241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F27C2E09-1C1A-442A-8D28-15BFB2C3CF15}" type="datetimeFigureOut">
              <a:rPr lang="tr-TR" smtClean="0"/>
              <a:t>06.02.2015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19B6DC6-70F3-4EA6-B649-CAE6FA2D3DA7}" type="slidenum">
              <a:rPr lang="tr-TR" smtClean="0"/>
              <a:t>‹#›</a:t>
            </a:fld>
            <a:endParaRPr lang="tr-TR"/>
          </a:p>
        </p:txBody>
      </p:sp>
    </p:spTree>
    <p:extLst>
      <p:ext uri="{BB962C8B-B14F-4D97-AF65-F5344CB8AC3E}">
        <p14:creationId xmlns:p14="http://schemas.microsoft.com/office/powerpoint/2010/main" val="2233089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F27C2E09-1C1A-442A-8D28-15BFB2C3CF15}" type="datetimeFigureOut">
              <a:rPr lang="tr-TR" smtClean="0"/>
              <a:t>06.02.2015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19B6DC6-70F3-4EA6-B649-CAE6FA2D3DA7}" type="slidenum">
              <a:rPr lang="tr-TR" smtClean="0"/>
              <a:t>‹#›</a:t>
            </a:fld>
            <a:endParaRPr lang="tr-TR"/>
          </a:p>
        </p:txBody>
      </p:sp>
    </p:spTree>
    <p:extLst>
      <p:ext uri="{BB962C8B-B14F-4D97-AF65-F5344CB8AC3E}">
        <p14:creationId xmlns:p14="http://schemas.microsoft.com/office/powerpoint/2010/main" val="426286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F27C2E09-1C1A-442A-8D28-15BFB2C3CF15}" type="datetimeFigureOut">
              <a:rPr lang="tr-TR" smtClean="0"/>
              <a:t>06.02.2015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19B6DC6-70F3-4EA6-B649-CAE6FA2D3DA7}" type="slidenum">
              <a:rPr lang="tr-TR" smtClean="0"/>
              <a:t>‹#›</a:t>
            </a:fld>
            <a:endParaRPr lang="tr-TR"/>
          </a:p>
        </p:txBody>
      </p:sp>
    </p:spTree>
    <p:extLst>
      <p:ext uri="{BB962C8B-B14F-4D97-AF65-F5344CB8AC3E}">
        <p14:creationId xmlns:p14="http://schemas.microsoft.com/office/powerpoint/2010/main" val="1129250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7C2E09-1C1A-442A-8D28-15BFB2C3CF15}" type="datetimeFigureOut">
              <a:rPr lang="tr-TR" smtClean="0"/>
              <a:t>06.02.2015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19B6DC6-70F3-4EA6-B649-CAE6FA2D3DA7}" type="slidenum">
              <a:rPr lang="tr-TR" smtClean="0"/>
              <a:t>‹#›</a:t>
            </a:fld>
            <a:endParaRPr lang="tr-TR"/>
          </a:p>
        </p:txBody>
      </p:sp>
    </p:spTree>
    <p:extLst>
      <p:ext uri="{BB962C8B-B14F-4D97-AF65-F5344CB8AC3E}">
        <p14:creationId xmlns:p14="http://schemas.microsoft.com/office/powerpoint/2010/main" val="4054045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F27C2E09-1C1A-442A-8D28-15BFB2C3CF15}" type="datetimeFigureOut">
              <a:rPr lang="tr-TR" smtClean="0"/>
              <a:t>06.02.2015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19B6DC6-70F3-4EA6-B649-CAE6FA2D3DA7}" type="slidenum">
              <a:rPr lang="tr-TR" smtClean="0"/>
              <a:t>‹#›</a:t>
            </a:fld>
            <a:endParaRPr lang="tr-TR"/>
          </a:p>
        </p:txBody>
      </p:sp>
    </p:spTree>
    <p:extLst>
      <p:ext uri="{BB962C8B-B14F-4D97-AF65-F5344CB8AC3E}">
        <p14:creationId xmlns:p14="http://schemas.microsoft.com/office/powerpoint/2010/main" val="2357636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F27C2E09-1C1A-442A-8D28-15BFB2C3CF15}" type="datetimeFigureOut">
              <a:rPr lang="tr-TR" smtClean="0"/>
              <a:t>06.02.2015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19B6DC6-70F3-4EA6-B649-CAE6FA2D3DA7}" type="slidenum">
              <a:rPr lang="tr-TR" smtClean="0"/>
              <a:t>‹#›</a:t>
            </a:fld>
            <a:endParaRPr lang="tr-TR"/>
          </a:p>
        </p:txBody>
      </p:sp>
    </p:spTree>
    <p:extLst>
      <p:ext uri="{BB962C8B-B14F-4D97-AF65-F5344CB8AC3E}">
        <p14:creationId xmlns:p14="http://schemas.microsoft.com/office/powerpoint/2010/main" val="2932160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F27C2E09-1C1A-442A-8D28-15BFB2C3CF15}" type="datetimeFigureOut">
              <a:rPr lang="tr-TR" smtClean="0"/>
              <a:t>06.02.2015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19B6DC6-70F3-4EA6-B649-CAE6FA2D3DA7}" type="slidenum">
              <a:rPr lang="tr-TR" smtClean="0"/>
              <a:t>‹#›</a:t>
            </a:fld>
            <a:endParaRPr lang="tr-TR"/>
          </a:p>
        </p:txBody>
      </p:sp>
    </p:spTree>
    <p:extLst>
      <p:ext uri="{BB962C8B-B14F-4D97-AF65-F5344CB8AC3E}">
        <p14:creationId xmlns:p14="http://schemas.microsoft.com/office/powerpoint/2010/main" val="2512252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7C2E09-1C1A-442A-8D28-15BFB2C3CF15}" type="datetimeFigureOut">
              <a:rPr lang="tr-TR" smtClean="0"/>
              <a:t>06.02.2015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19B6DC6-70F3-4EA6-B649-CAE6FA2D3DA7}" type="slidenum">
              <a:rPr lang="tr-TR" smtClean="0"/>
              <a:t>‹#›</a:t>
            </a:fld>
            <a:endParaRPr lang="tr-TR"/>
          </a:p>
        </p:txBody>
      </p:sp>
    </p:spTree>
    <p:extLst>
      <p:ext uri="{BB962C8B-B14F-4D97-AF65-F5344CB8AC3E}">
        <p14:creationId xmlns:p14="http://schemas.microsoft.com/office/powerpoint/2010/main" val="3069955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7C2E09-1C1A-442A-8D28-15BFB2C3CF15}" type="datetimeFigureOut">
              <a:rPr lang="tr-TR" smtClean="0"/>
              <a:t>06.02.2015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19B6DC6-70F3-4EA6-B649-CAE6FA2D3DA7}" type="slidenum">
              <a:rPr lang="tr-TR" smtClean="0"/>
              <a:t>‹#›</a:t>
            </a:fld>
            <a:endParaRPr lang="tr-TR"/>
          </a:p>
        </p:txBody>
      </p:sp>
    </p:spTree>
    <p:extLst>
      <p:ext uri="{BB962C8B-B14F-4D97-AF65-F5344CB8AC3E}">
        <p14:creationId xmlns:p14="http://schemas.microsoft.com/office/powerpoint/2010/main" val="2288711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7C2E09-1C1A-442A-8D28-15BFB2C3CF15}" type="datetimeFigureOut">
              <a:rPr lang="tr-TR" smtClean="0"/>
              <a:t>06.02.2015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19B6DC6-70F3-4EA6-B649-CAE6FA2D3DA7}" type="slidenum">
              <a:rPr lang="tr-TR" smtClean="0"/>
              <a:t>‹#›</a:t>
            </a:fld>
            <a:endParaRPr lang="tr-TR"/>
          </a:p>
        </p:txBody>
      </p:sp>
    </p:spTree>
    <p:extLst>
      <p:ext uri="{BB962C8B-B14F-4D97-AF65-F5344CB8AC3E}">
        <p14:creationId xmlns:p14="http://schemas.microsoft.com/office/powerpoint/2010/main" val="2016037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1"/>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7C2E09-1C1A-442A-8D28-15BFB2C3CF15}" type="datetimeFigureOut">
              <a:rPr lang="tr-TR" smtClean="0"/>
              <a:t>06.02.2015</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9B6DC6-70F3-4EA6-B649-CAE6FA2D3DA7}" type="slidenum">
              <a:rPr lang="tr-TR" smtClean="0"/>
              <a:t>‹#›</a:t>
            </a:fld>
            <a:endParaRPr lang="tr-TR"/>
          </a:p>
        </p:txBody>
      </p:sp>
    </p:spTree>
    <p:extLst>
      <p:ext uri="{BB962C8B-B14F-4D97-AF65-F5344CB8AC3E}">
        <p14:creationId xmlns:p14="http://schemas.microsoft.com/office/powerpoint/2010/main" val="918459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gif"/></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1.gif"/><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gif"/><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gif"/></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gif"/></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2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gif"/><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1.gif"/><Relationship Id="rId5" Type="http://schemas.openxmlformats.org/officeDocument/2006/relationships/image" Target="../media/image34.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3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3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5.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6.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7.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8.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9.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60.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a:spLocks noChangeArrowheads="1"/>
          </p:cNvSpPr>
          <p:nvPr/>
        </p:nvSpPr>
        <p:spPr bwMode="auto">
          <a:xfrm>
            <a:off x="1187624" y="2783493"/>
            <a:ext cx="5976664"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r>
            <a:br>
              <a:rPr kumimoji="0" lang="tr-TR" altLang="tr-TR" sz="1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br>
            <a:endParaRPr kumimoji="0" lang="tr-TR" altLang="tr-T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1" i="0" u="none" strike="noStrike" cap="none" normalizeH="0" baseline="0" dirty="0" smtClean="0">
                <a:ln>
                  <a:noFill/>
                </a:ln>
                <a:solidFill>
                  <a:srgbClr val="FF0000"/>
                </a:solidFill>
                <a:effectLst/>
                <a:latin typeface="Tahoma" pitchFamily="34" charset="0"/>
                <a:ea typeface="Times New Roman" pitchFamily="18" charset="0"/>
                <a:cs typeface="Tahoma" pitchFamily="34" charset="0"/>
              </a:rPr>
              <a:t> </a:t>
            </a:r>
          </a:p>
        </p:txBody>
      </p:sp>
      <p:sp>
        <p:nvSpPr>
          <p:cNvPr id="6" name="Rectangle 5"/>
          <p:cNvSpPr>
            <a:spLocks noChangeArrowheads="1"/>
          </p:cNvSpPr>
          <p:nvPr/>
        </p:nvSpPr>
        <p:spPr bwMode="auto">
          <a:xfrm>
            <a:off x="0" y="7277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
            </a:r>
            <a:br>
              <a:rPr kumimoji="0" lang="tr-TR" altLang="tr-TR" sz="1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b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8" name="Straight Connector 7"/>
          <p:cNvCxnSpPr/>
          <p:nvPr/>
        </p:nvCxnSpPr>
        <p:spPr>
          <a:xfrm>
            <a:off x="72008" y="692696"/>
            <a:ext cx="9036496"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Resim 8" descr="O:\Genel\Herkes\yeni_dosyalar\image001.gif"/>
          <p:cNvPicPr/>
          <p:nvPr/>
        </p:nvPicPr>
        <p:blipFill>
          <a:blip r:embed="rId2">
            <a:extLst>
              <a:ext uri="{28A0092B-C50C-407E-A947-70E740481C1C}">
                <a14:useLocalDpi xmlns:a14="http://schemas.microsoft.com/office/drawing/2010/main" val="0"/>
              </a:ext>
            </a:extLst>
          </a:blip>
          <a:srcRect/>
          <a:stretch>
            <a:fillRect/>
          </a:stretch>
        </p:blipFill>
        <p:spPr bwMode="auto">
          <a:xfrm>
            <a:off x="6948264" y="181937"/>
            <a:ext cx="1656184" cy="366743"/>
          </a:xfrm>
          <a:prstGeom prst="rect">
            <a:avLst/>
          </a:prstGeom>
          <a:noFill/>
          <a:ln>
            <a:noFill/>
          </a:ln>
        </p:spPr>
      </p:pic>
      <p:sp>
        <p:nvSpPr>
          <p:cNvPr id="13" name="Unvan 12"/>
          <p:cNvSpPr>
            <a:spLocks noGrp="1"/>
          </p:cNvSpPr>
          <p:nvPr>
            <p:ph type="title"/>
          </p:nvPr>
        </p:nvSpPr>
        <p:spPr>
          <a:xfrm>
            <a:off x="457200" y="701070"/>
            <a:ext cx="8229600" cy="1143000"/>
          </a:xfrm>
        </p:spPr>
        <p:txBody>
          <a:bodyPr>
            <a:normAutofit fontScale="90000"/>
          </a:bodyPr>
          <a:lstStyle/>
          <a:p>
            <a:r>
              <a:rPr lang="tr-TR" b="1" dirty="0" smtClean="0">
                <a:solidFill>
                  <a:srgbClr val="FF0000"/>
                </a:solidFill>
              </a:rPr>
              <a:t>Tuncay ANNAÇ</a:t>
            </a:r>
            <a:br>
              <a:rPr lang="tr-TR" b="1" dirty="0" smtClean="0">
                <a:solidFill>
                  <a:srgbClr val="FF0000"/>
                </a:solidFill>
              </a:rPr>
            </a:br>
            <a:r>
              <a:rPr lang="tr-TR" b="1" dirty="0" smtClean="0">
                <a:solidFill>
                  <a:srgbClr val="FF0000"/>
                </a:solidFill>
              </a:rPr>
              <a:t>GSM:0535 025 2591</a:t>
            </a:r>
            <a:endParaRPr lang="tr-TR" b="1" dirty="0">
              <a:solidFill>
                <a:srgbClr val="FF0000"/>
              </a:solidFill>
            </a:endParaRPr>
          </a:p>
        </p:txBody>
      </p:sp>
      <p:sp>
        <p:nvSpPr>
          <p:cNvPr id="10" name="Title 1"/>
          <p:cNvSpPr txBox="1">
            <a:spLocks noGrp="1"/>
          </p:cNvSpPr>
          <p:nvPr>
            <p:ph idx="1"/>
          </p:nvPr>
        </p:nvSpPr>
        <p:spPr>
          <a:xfrm>
            <a:off x="483704" y="2010717"/>
            <a:ext cx="8229600" cy="4525963"/>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rgbClr val="EEECE1">
                <a:lumMod val="10000"/>
              </a:srgb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b="1" spc="600" dirty="0" smtClean="0">
                <a:solidFill>
                  <a:sysClr val="window" lastClr="FFFFFF"/>
                </a:solidFill>
                <a:effectLst>
                  <a:outerShdw blurRad="38100" dist="38100" dir="2700000" algn="tl">
                    <a:srgbClr val="000000">
                      <a:alpha val="43137"/>
                    </a:srgbClr>
                  </a:outerShdw>
                </a:effectLst>
                <a:latin typeface="Calibri"/>
              </a:rPr>
              <a:t>Superonline ve Vodafone</a:t>
            </a:r>
          </a:p>
          <a:p>
            <a:pPr marL="0" marR="0" lvl="0" indent="0" algn="ctr" defTabSz="914400" rtl="0" eaLnBrk="1" fontAlgn="auto" latinLnBrk="0" hangingPunct="1">
              <a:lnSpc>
                <a:spcPct val="100000"/>
              </a:lnSpc>
              <a:spcBef>
                <a:spcPct val="0"/>
              </a:spcBef>
              <a:spcAft>
                <a:spcPts val="0"/>
              </a:spcAft>
              <a:buClrTx/>
              <a:buSzTx/>
              <a:buFontTx/>
              <a:buNone/>
              <a:tabLst/>
              <a:defRPr/>
            </a:pPr>
            <a:r>
              <a:rPr lang="tr-TR" b="1" spc="600" dirty="0" smtClean="0">
                <a:solidFill>
                  <a:sysClr val="window" lastClr="FFFFFF"/>
                </a:solidFill>
                <a:effectLst>
                  <a:outerShdw blurRad="38100" dist="38100" dir="2700000" algn="tl">
                    <a:srgbClr val="000000">
                      <a:alpha val="43137"/>
                    </a:srgbClr>
                  </a:outerShdw>
                </a:effectLst>
                <a:latin typeface="Calibri"/>
              </a:rPr>
              <a:t>Saha kurulumları</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b="1" i="0" u="none" strike="noStrike" kern="1200" cap="none" spc="60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a:rPr>
              <a:t>Eğitimi</a:t>
            </a:r>
            <a:endParaRPr kumimoji="0" lang="tr-TR" b="1" i="0" u="none" strike="noStrike" kern="1200" cap="none" spc="600" normalizeH="0" baseline="0" noProof="0" dirty="0">
              <a:ln>
                <a:noFill/>
              </a:ln>
              <a:solidFill>
                <a:sysClr val="window" lastClr="FFFFFF"/>
              </a:solidFill>
              <a:effectLst>
                <a:outerShdw blurRad="38100" dist="38100" dir="2700000" algn="tl">
                  <a:srgbClr val="000000">
                    <a:alpha val="43137"/>
                  </a:srgbClr>
                </a:outerShdw>
              </a:effectLst>
              <a:uLnTx/>
              <a:uFillTx/>
              <a:latin typeface="Calibri"/>
            </a:endParaRPr>
          </a:p>
        </p:txBody>
      </p:sp>
    </p:spTree>
    <p:extLst>
      <p:ext uri="{BB962C8B-B14F-4D97-AF65-F5344CB8AC3E}">
        <p14:creationId xmlns:p14="http://schemas.microsoft.com/office/powerpoint/2010/main" val="39598813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3352800" cy="914399"/>
          </a:xfrm>
        </p:spPr>
        <p:txBody>
          <a:bodyPr>
            <a:noAutofit/>
          </a:bodyPr>
          <a:lstStyle/>
          <a:p>
            <a:r>
              <a:rPr lang="tr-TR" sz="1600" dirty="0" smtClean="0"/>
              <a:t>TDM ŞEBEKESİNDE KULLANILAN MODEMLERİN ÇALIŞMA PRENSİPLERİ</a:t>
            </a:r>
            <a:br>
              <a:rPr lang="tr-TR" sz="1600" dirty="0" smtClean="0"/>
            </a:br>
            <a:r>
              <a:rPr lang="tr-TR" sz="1600" dirty="0" smtClean="0"/>
              <a:t>DXX</a:t>
            </a:r>
            <a:r>
              <a:rPr lang="tr-TR" sz="1800" dirty="0" smtClean="0"/>
              <a:t/>
            </a:r>
            <a:br>
              <a:rPr lang="tr-TR" sz="1800" dirty="0" smtClean="0"/>
            </a:br>
            <a:endParaRPr lang="tr-TR" sz="1800" dirty="0"/>
          </a:p>
        </p:txBody>
      </p:sp>
      <p:sp>
        <p:nvSpPr>
          <p:cNvPr id="3" name="Subtitle 2"/>
          <p:cNvSpPr>
            <a:spLocks noGrp="1"/>
          </p:cNvSpPr>
          <p:nvPr>
            <p:ph type="subTitle" idx="1"/>
          </p:nvPr>
        </p:nvSpPr>
        <p:spPr>
          <a:xfrm>
            <a:off x="0" y="914400"/>
            <a:ext cx="9144000" cy="5943600"/>
          </a:xfrm>
        </p:spPr>
        <p:txBody>
          <a:bodyPr>
            <a:normAutofit fontScale="70000" lnSpcReduction="20000"/>
          </a:bodyPr>
          <a:lstStyle/>
          <a:p>
            <a:pPr algn="l"/>
            <a:r>
              <a:rPr lang="tr-TR" sz="2100" dirty="0" smtClean="0"/>
              <a:t>		</a:t>
            </a:r>
            <a:r>
              <a:rPr lang="tr-TR" sz="1800" dirty="0" smtClean="0"/>
              <a:t>        </a:t>
            </a:r>
            <a:r>
              <a:rPr lang="tr-TR" sz="1800" dirty="0" smtClean="0">
                <a:solidFill>
                  <a:schemeClr val="tx1"/>
                </a:solidFill>
              </a:rPr>
              <a:t>Tellabs CTU-s (8110)</a:t>
            </a:r>
          </a:p>
          <a:p>
            <a:pPr algn="l"/>
            <a:r>
              <a:rPr lang="tr-TR" sz="1800" dirty="0" smtClean="0">
                <a:solidFill>
                  <a:schemeClr val="tx1"/>
                </a:solidFill>
              </a:rPr>
              <a:t>		       </a:t>
            </a:r>
          </a:p>
          <a:p>
            <a:pPr algn="l"/>
            <a:r>
              <a:rPr lang="tr-TR" sz="1800" dirty="0" smtClean="0">
                <a:solidFill>
                  <a:schemeClr val="tx1"/>
                </a:solidFill>
              </a:rPr>
              <a:t>		       Mdeom 2 tel ve 4 tel olarak bakır kablo ve f/o kablodan çalışır.</a:t>
            </a:r>
          </a:p>
          <a:p>
            <a:pPr algn="l"/>
            <a:r>
              <a:rPr lang="tr-TR" sz="1800" dirty="0" smtClean="0">
                <a:solidFill>
                  <a:schemeClr val="tx1"/>
                </a:solidFill>
              </a:rPr>
              <a:t>		       Min. 256k Max. 2048k V35 ve G.703 olarak çalışır. Lokal bakır şebekenin db değeri iyi durumda olan yerlerde</a:t>
            </a:r>
          </a:p>
          <a:p>
            <a:pPr algn="l"/>
            <a:r>
              <a:rPr lang="tr-TR" sz="1800" dirty="0" smtClean="0">
                <a:solidFill>
                  <a:schemeClr val="tx1"/>
                </a:solidFill>
              </a:rPr>
              <a:t>		       3,5 km aşılmadıkça devre düzgün çalışır.</a:t>
            </a:r>
          </a:p>
          <a:p>
            <a:pPr algn="l"/>
            <a:r>
              <a:rPr lang="tr-TR" sz="1800" dirty="0" smtClean="0">
                <a:solidFill>
                  <a:schemeClr val="tx1"/>
                </a:solidFill>
              </a:rPr>
              <a:t>		        Devre tipi 2 telli ise modem üzerindeki</a:t>
            </a:r>
            <a:r>
              <a:rPr lang="tr-TR" sz="1800" dirty="0" smtClean="0"/>
              <a:t> </a:t>
            </a:r>
            <a:r>
              <a:rPr lang="tr-TR" sz="1800" b="1" dirty="0" smtClean="0">
                <a:solidFill>
                  <a:srgbClr val="00B050"/>
                </a:solidFill>
              </a:rPr>
              <a:t>Line1</a:t>
            </a:r>
            <a:r>
              <a:rPr lang="tr-TR" sz="1800" dirty="0" smtClean="0"/>
              <a:t> </a:t>
            </a:r>
            <a:r>
              <a:rPr lang="tr-TR" sz="1800" dirty="0" smtClean="0">
                <a:solidFill>
                  <a:schemeClr val="tx1"/>
                </a:solidFill>
              </a:rPr>
              <a:t>ledi sabit yeşil renkte olmalıdır. 4 telli ise </a:t>
            </a:r>
            <a:r>
              <a:rPr lang="tr-TR" sz="1800" b="1" dirty="0" smtClean="0">
                <a:solidFill>
                  <a:srgbClr val="00B050"/>
                </a:solidFill>
              </a:rPr>
              <a:t>Line1</a:t>
            </a:r>
            <a:r>
              <a:rPr lang="tr-TR" sz="1800" dirty="0" smtClean="0"/>
              <a:t> </a:t>
            </a:r>
            <a:r>
              <a:rPr lang="tr-TR" sz="1800" dirty="0" smtClean="0">
                <a:solidFill>
                  <a:schemeClr val="tx1"/>
                </a:solidFill>
              </a:rPr>
              <a:t>ve</a:t>
            </a:r>
            <a:r>
              <a:rPr lang="tr-TR" sz="1800" dirty="0" smtClean="0"/>
              <a:t> </a:t>
            </a:r>
            <a:r>
              <a:rPr lang="tr-TR" sz="1800" b="1" dirty="0" smtClean="0">
                <a:solidFill>
                  <a:srgbClr val="00B050"/>
                </a:solidFill>
              </a:rPr>
              <a:t>Line2</a:t>
            </a:r>
            <a:r>
              <a:rPr lang="tr-TR" sz="1800" dirty="0" smtClean="0"/>
              <a:t> </a:t>
            </a:r>
            <a:r>
              <a:rPr lang="tr-TR" sz="1800" dirty="0" smtClean="0">
                <a:solidFill>
                  <a:schemeClr val="tx1"/>
                </a:solidFill>
              </a:rPr>
              <a:t>ledleri</a:t>
            </a:r>
          </a:p>
          <a:p>
            <a:pPr algn="l"/>
            <a:r>
              <a:rPr lang="tr-TR" sz="1800" dirty="0" smtClean="0"/>
              <a:t>		       </a:t>
            </a:r>
            <a:r>
              <a:rPr lang="tr-TR" sz="1800" dirty="0" smtClean="0">
                <a:solidFill>
                  <a:schemeClr val="tx1"/>
                </a:solidFill>
              </a:rPr>
              <a:t>sabit yeşil renkte olamalıdırlar ve</a:t>
            </a:r>
            <a:r>
              <a:rPr lang="tr-TR" sz="1800" b="1" dirty="0" smtClean="0">
                <a:solidFill>
                  <a:schemeClr val="tx1"/>
                </a:solidFill>
              </a:rPr>
              <a:t> </a:t>
            </a:r>
            <a:r>
              <a:rPr lang="tr-TR" sz="1800" b="1" dirty="0" smtClean="0">
                <a:solidFill>
                  <a:srgbClr val="C00000"/>
                </a:solidFill>
              </a:rPr>
              <a:t>PMA </a:t>
            </a:r>
            <a:r>
              <a:rPr lang="tr-TR" sz="1800" dirty="0" smtClean="0">
                <a:solidFill>
                  <a:schemeClr val="tx1"/>
                </a:solidFill>
              </a:rPr>
              <a:t>ledi yanmamalıdır. Modemde birde </a:t>
            </a:r>
            <a:r>
              <a:rPr lang="tr-TR" sz="1800" b="1" dirty="0" smtClean="0">
                <a:solidFill>
                  <a:srgbClr val="FFC000"/>
                </a:solidFill>
              </a:rPr>
              <a:t>DMA </a:t>
            </a:r>
            <a:r>
              <a:rPr lang="tr-TR" sz="1800" dirty="0" smtClean="0">
                <a:solidFill>
                  <a:schemeClr val="tx1"/>
                </a:solidFill>
              </a:rPr>
              <a:t>ledi vardır TT devre üzerinde çalışma ve test yaptıgı sırada yanar.</a:t>
            </a:r>
          </a:p>
          <a:p>
            <a:pPr algn="l"/>
            <a:r>
              <a:rPr lang="tr-TR" sz="2100" dirty="0" smtClean="0"/>
              <a:t>		    </a:t>
            </a:r>
          </a:p>
          <a:p>
            <a:pPr algn="l"/>
            <a:r>
              <a:rPr lang="tr-TR" sz="2100" dirty="0" smtClean="0"/>
              <a:t>   </a:t>
            </a:r>
          </a:p>
          <a:p>
            <a:pPr algn="l"/>
            <a:r>
              <a:rPr lang="tr-TR" sz="2100" dirty="0" smtClean="0"/>
              <a:t>		      </a:t>
            </a:r>
            <a:r>
              <a:rPr lang="tr-TR" sz="2100" dirty="0" smtClean="0">
                <a:solidFill>
                  <a:schemeClr val="tx1"/>
                </a:solidFill>
              </a:rPr>
              <a:t>Tellabs STU-160</a:t>
            </a:r>
          </a:p>
          <a:p>
            <a:pPr algn="l"/>
            <a:r>
              <a:rPr lang="tr-TR" sz="2100" dirty="0" smtClean="0">
                <a:solidFill>
                  <a:schemeClr val="tx1"/>
                </a:solidFill>
              </a:rPr>
              <a:t>		      </a:t>
            </a:r>
            <a:r>
              <a:rPr lang="tr-TR" sz="1800" dirty="0" smtClean="0">
                <a:solidFill>
                  <a:schemeClr val="tx1"/>
                </a:solidFill>
              </a:rPr>
              <a:t>Modem sadece 2 telli ve V35 olarak çalışır 64k ve 128k hızlarını destekler.</a:t>
            </a:r>
          </a:p>
          <a:p>
            <a:pPr algn="l"/>
            <a:r>
              <a:rPr lang="tr-TR" sz="1800" dirty="0" smtClean="0">
                <a:solidFill>
                  <a:schemeClr val="tx1"/>
                </a:solidFill>
              </a:rPr>
              <a:t>		       modemin ön tarafında ki ledler ve anlmaları şöyldir.</a:t>
            </a:r>
          </a:p>
          <a:p>
            <a:pPr algn="l"/>
            <a:r>
              <a:rPr lang="tr-TR" sz="1800" dirty="0" smtClean="0">
                <a:solidFill>
                  <a:schemeClr val="tx1"/>
                </a:solidFill>
              </a:rPr>
              <a:t>		       103 Transmit Data</a:t>
            </a:r>
          </a:p>
          <a:p>
            <a:pPr algn="l"/>
            <a:r>
              <a:rPr lang="tr-TR" sz="1800" dirty="0" smtClean="0">
                <a:solidFill>
                  <a:schemeClr val="tx1"/>
                </a:solidFill>
              </a:rPr>
              <a:t>		       104 Receive Data (TT tanımı yapılamaış devrelerde yanmaz)</a:t>
            </a:r>
          </a:p>
          <a:p>
            <a:pPr algn="l"/>
            <a:r>
              <a:rPr lang="tr-TR" sz="1800" dirty="0" smtClean="0">
                <a:solidFill>
                  <a:schemeClr val="tx1"/>
                </a:solidFill>
              </a:rPr>
              <a:t>		       105 Ready to Send</a:t>
            </a:r>
          </a:p>
          <a:p>
            <a:pPr algn="l"/>
            <a:r>
              <a:rPr lang="tr-TR" sz="1800" dirty="0" smtClean="0">
                <a:solidFill>
                  <a:schemeClr val="tx1"/>
                </a:solidFill>
              </a:rPr>
              <a:t>		       106 Clear to Send</a:t>
            </a:r>
          </a:p>
          <a:p>
            <a:pPr algn="l"/>
            <a:r>
              <a:rPr lang="tr-TR" sz="1800" dirty="0" smtClean="0">
                <a:solidFill>
                  <a:schemeClr val="tx1"/>
                </a:solidFill>
              </a:rPr>
              <a:t>		       109 Data carrier Detect</a:t>
            </a:r>
          </a:p>
          <a:p>
            <a:pPr algn="l"/>
            <a:r>
              <a:rPr lang="tr-TR" sz="1800" dirty="0" smtClean="0">
                <a:solidFill>
                  <a:schemeClr val="tx1"/>
                </a:solidFill>
              </a:rPr>
              <a:t>		       </a:t>
            </a:r>
            <a:r>
              <a:rPr lang="tr-TR" sz="1800" b="1" u="sng" dirty="0" smtClean="0">
                <a:solidFill>
                  <a:schemeClr val="tx1"/>
                </a:solidFill>
              </a:rPr>
              <a:t>Yukarıdaki ledler devre çalışır durumda iken hepsinin yeşil renkte yanması gerekiyor.</a:t>
            </a:r>
          </a:p>
          <a:p>
            <a:pPr algn="l"/>
            <a:r>
              <a:rPr lang="tr-TR" sz="1800" dirty="0" smtClean="0">
                <a:solidFill>
                  <a:schemeClr val="tx1"/>
                </a:solidFill>
              </a:rPr>
              <a:t>		       RA Remote Alarm(TT NMS test sırasında ve devre tanımı yapılırken sadece sarı rentkte yanıp söner)</a:t>
            </a:r>
          </a:p>
          <a:p>
            <a:pPr algn="l"/>
            <a:r>
              <a:rPr lang="tr-TR" sz="1800" dirty="0" smtClean="0">
                <a:solidFill>
                  <a:schemeClr val="tx1"/>
                </a:solidFill>
              </a:rPr>
              <a:t>		       142 </a:t>
            </a:r>
          </a:p>
          <a:p>
            <a:pPr algn="l"/>
            <a:r>
              <a:rPr lang="tr-TR" sz="1800" dirty="0" smtClean="0">
                <a:solidFill>
                  <a:schemeClr val="tx1"/>
                </a:solidFill>
              </a:rPr>
              <a:t>		       ERR Error</a:t>
            </a:r>
          </a:p>
          <a:p>
            <a:pPr algn="l"/>
            <a:r>
              <a:rPr lang="tr-TR" sz="1800" dirty="0" smtClean="0">
                <a:solidFill>
                  <a:schemeClr val="tx1"/>
                </a:solidFill>
              </a:rPr>
              <a:t>		       LA Local Alarm( modem buluşmadıgında kırmızı yanar 109 yeşil oldugu sırada söner)</a:t>
            </a:r>
          </a:p>
          <a:p>
            <a:pPr algn="l"/>
            <a:r>
              <a:rPr lang="tr-TR" sz="1800" dirty="0" smtClean="0">
                <a:solidFill>
                  <a:schemeClr val="tx1"/>
                </a:solidFill>
              </a:rPr>
              <a:t>		       PWR</a:t>
            </a:r>
          </a:p>
          <a:p>
            <a:pPr algn="l"/>
            <a:endParaRPr lang="tr-TR" sz="1200" dirty="0" smtClean="0"/>
          </a:p>
          <a:p>
            <a:pPr algn="l"/>
            <a:endParaRPr lang="tr-TR" sz="1200" dirty="0" smtClean="0"/>
          </a:p>
          <a:p>
            <a:pPr algn="l"/>
            <a:r>
              <a:rPr lang="tr-TR" sz="1200" dirty="0" smtClean="0"/>
              <a:t>			</a:t>
            </a:r>
          </a:p>
          <a:p>
            <a:pPr algn="l"/>
            <a:r>
              <a:rPr lang="tr-TR" sz="1200" dirty="0" smtClean="0"/>
              <a:t>			</a:t>
            </a:r>
          </a:p>
          <a:p>
            <a:pPr algn="l"/>
            <a:endParaRPr lang="tr-TR" sz="1200" dirty="0" smtClean="0"/>
          </a:p>
          <a:p>
            <a:pPr algn="l"/>
            <a:endParaRPr lang="tr-TR" sz="1200" dirty="0" smtClean="0"/>
          </a:p>
          <a:p>
            <a:pPr algn="l"/>
            <a:endParaRPr lang="tr-TR" sz="1400" dirty="0" smtClean="0"/>
          </a:p>
          <a:p>
            <a:pPr algn="l"/>
            <a:endParaRPr lang="tr-TR" sz="1400" dirty="0" smtClean="0"/>
          </a:p>
          <a:p>
            <a:pPr algn="l"/>
            <a:endParaRPr lang="tr-TR" sz="1400" dirty="0" smtClean="0"/>
          </a:p>
          <a:p>
            <a:pPr algn="l"/>
            <a:endParaRPr lang="tr-TR" sz="1400" dirty="0"/>
          </a:p>
        </p:txBody>
      </p:sp>
      <p:pic>
        <p:nvPicPr>
          <p:cNvPr id="1026" name="Picture 2" descr="C:\Documents and Settings\TETANNAC\Desktop\8110.jpg"/>
          <p:cNvPicPr>
            <a:picLocks noChangeAspect="1" noChangeArrowheads="1"/>
          </p:cNvPicPr>
          <p:nvPr/>
        </p:nvPicPr>
        <p:blipFill>
          <a:blip r:embed="rId2" cstate="print"/>
          <a:srcRect/>
          <a:stretch>
            <a:fillRect/>
          </a:stretch>
        </p:blipFill>
        <p:spPr bwMode="auto">
          <a:xfrm>
            <a:off x="152400" y="1066800"/>
            <a:ext cx="1981200" cy="1219201"/>
          </a:xfrm>
          <a:prstGeom prst="rect">
            <a:avLst/>
          </a:prstGeom>
          <a:noFill/>
        </p:spPr>
      </p:pic>
      <p:pic>
        <p:nvPicPr>
          <p:cNvPr id="1027" name="Picture 3" descr="C:\Documents and Settings\TETANNAC\Desktop\stu-160.bmp"/>
          <p:cNvPicPr>
            <a:picLocks noChangeAspect="1" noChangeArrowheads="1"/>
          </p:cNvPicPr>
          <p:nvPr/>
        </p:nvPicPr>
        <p:blipFill>
          <a:blip r:embed="rId3" cstate="print"/>
          <a:srcRect/>
          <a:stretch>
            <a:fillRect/>
          </a:stretch>
        </p:blipFill>
        <p:spPr bwMode="auto">
          <a:xfrm>
            <a:off x="152400" y="3124200"/>
            <a:ext cx="1958312" cy="1381125"/>
          </a:xfrm>
          <a:prstGeom prst="rect">
            <a:avLst/>
          </a:prstGeom>
          <a:noFill/>
        </p:spPr>
      </p:pic>
      <p:pic>
        <p:nvPicPr>
          <p:cNvPr id="6" name="Resim 5" descr="O:\Genel\Herkes\yeni_dosyalar\image001.gif"/>
          <p:cNvPicPr/>
          <p:nvPr/>
        </p:nvPicPr>
        <p:blipFill>
          <a:blip r:embed="rId4">
            <a:extLst>
              <a:ext uri="{28A0092B-C50C-407E-A947-70E740481C1C}">
                <a14:useLocalDpi xmlns:a14="http://schemas.microsoft.com/office/drawing/2010/main" val="0"/>
              </a:ext>
            </a:extLst>
          </a:blip>
          <a:srcRect/>
          <a:stretch>
            <a:fillRect/>
          </a:stretch>
        </p:blipFill>
        <p:spPr bwMode="auto">
          <a:xfrm>
            <a:off x="6948264" y="181937"/>
            <a:ext cx="1656184" cy="366743"/>
          </a:xfrm>
          <a:prstGeom prst="rect">
            <a:avLst/>
          </a:prstGeom>
          <a:noFill/>
          <a:ln>
            <a:noFill/>
          </a:ln>
        </p:spPr>
      </p:pic>
    </p:spTree>
    <p:extLst>
      <p:ext uri="{BB962C8B-B14F-4D97-AF65-F5344CB8AC3E}">
        <p14:creationId xmlns:p14="http://schemas.microsoft.com/office/powerpoint/2010/main" val="3129726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14400"/>
          </a:xfrm>
        </p:spPr>
        <p:txBody>
          <a:bodyPr>
            <a:normAutofit/>
          </a:bodyPr>
          <a:lstStyle/>
          <a:p>
            <a:r>
              <a:rPr lang="tr-TR" sz="2000" dirty="0" smtClean="0"/>
              <a:t>ISDN PRI SDH BAĞLANTISI VE DDF MODÜLÜ YAPISI</a:t>
            </a:r>
            <a:endParaRPr lang="tr-TR" sz="2000" dirty="0"/>
          </a:p>
        </p:txBody>
      </p:sp>
      <p:sp>
        <p:nvSpPr>
          <p:cNvPr id="3" name="Subtitle 2"/>
          <p:cNvSpPr>
            <a:spLocks noGrp="1"/>
          </p:cNvSpPr>
          <p:nvPr>
            <p:ph type="subTitle" idx="1"/>
          </p:nvPr>
        </p:nvSpPr>
        <p:spPr>
          <a:xfrm>
            <a:off x="0" y="1143000"/>
            <a:ext cx="9144000" cy="5715000"/>
          </a:xfrm>
        </p:spPr>
        <p:txBody>
          <a:bodyPr>
            <a:normAutofit/>
          </a:bodyPr>
          <a:lstStyle/>
          <a:p>
            <a:pPr algn="l"/>
            <a:r>
              <a:rPr lang="tr-TR" sz="1200" dirty="0" smtClean="0">
                <a:solidFill>
                  <a:schemeClr val="tx1"/>
                </a:solidFill>
              </a:rPr>
              <a:t>	ISDN PRI </a:t>
            </a:r>
            <a:r>
              <a:rPr lang="tr-TR" sz="1400" dirty="0" smtClean="0">
                <a:solidFill>
                  <a:schemeClr val="tx1"/>
                </a:solidFill>
              </a:rPr>
              <a:t>Devre Transmisyon yolu ile taşınıp müşteri tarafında karşılığı olan SDH’ten 2mb kanallara bölünmüş olan DDF modülünden Router yada Santral bağlantısını yapıp PRI hat devreye alınır.</a:t>
            </a:r>
          </a:p>
          <a:p>
            <a:pPr algn="l"/>
            <a:r>
              <a:rPr lang="tr-TR" sz="1400" b="1" dirty="0" smtClean="0">
                <a:solidFill>
                  <a:schemeClr val="tx1"/>
                </a:solidFill>
              </a:rPr>
              <a:t>DDF yapısı şöyledir;</a:t>
            </a:r>
          </a:p>
          <a:p>
            <a:pPr algn="l"/>
            <a:endParaRPr lang="tr-TR" sz="1400" dirty="0" smtClean="0">
              <a:solidFill>
                <a:schemeClr val="tx1"/>
              </a:solidFill>
            </a:endParaRPr>
          </a:p>
          <a:p>
            <a:pPr algn="l"/>
            <a:r>
              <a:rPr lang="tr-TR" sz="1400" dirty="0" smtClean="0">
                <a:solidFill>
                  <a:schemeClr val="tx1"/>
                </a:solidFill>
              </a:rPr>
              <a:t>		      	DDF modülleri F/O kablo SDH’te sonlanıp ve burda bakıra dönüştüğünde SHD’in </a:t>
            </a:r>
          </a:p>
          <a:p>
            <a:pPr algn="l"/>
            <a:r>
              <a:rPr lang="tr-TR" sz="1400" dirty="0" smtClean="0">
                <a:solidFill>
                  <a:schemeClr val="tx1"/>
                </a:solidFill>
              </a:rPr>
              <a:t>			yanında bulunan DDF modül çatısında bulunur. Çatıda her bir devre için iki adet</a:t>
            </a:r>
          </a:p>
          <a:p>
            <a:pPr algn="l"/>
            <a:r>
              <a:rPr lang="tr-TR" sz="1400" dirty="0" smtClean="0">
                <a:solidFill>
                  <a:schemeClr val="tx1"/>
                </a:solidFill>
              </a:rPr>
              <a:t>			DDF Modülü bulunur nedeni ise birinci DDF TX ikincisi ise RX sinyallerini taşır.</a:t>
            </a:r>
          </a:p>
          <a:p>
            <a:pPr algn="l"/>
            <a:r>
              <a:rPr lang="tr-TR" sz="1400" dirty="0" smtClean="0">
                <a:solidFill>
                  <a:schemeClr val="tx1"/>
                </a:solidFill>
              </a:rPr>
              <a:t>			Her DDF’te 8 üst bölümde 8 ise alt bölümde olmak üzere toplam 16 adet 2 mb </a:t>
            </a:r>
          </a:p>
          <a:p>
            <a:pPr algn="l"/>
            <a:r>
              <a:rPr lang="tr-TR" sz="1400" dirty="0" smtClean="0">
                <a:solidFill>
                  <a:schemeClr val="tx1"/>
                </a:solidFill>
              </a:rPr>
              <a:t>			kanal bulunur. DDF’ten devre bağlantılarını sarma tabanca veya sarma kalemi </a:t>
            </a:r>
          </a:p>
          <a:p>
            <a:pPr algn="l"/>
            <a:r>
              <a:rPr lang="tr-TR" sz="1400" dirty="0" smtClean="0">
                <a:solidFill>
                  <a:schemeClr val="tx1"/>
                </a:solidFill>
              </a:rPr>
              <a:t>			kullanarak bağlantı yapılır. Hassas bir yapısı oldugu için bağlantı esnasında çok dikkatli </a:t>
            </a:r>
          </a:p>
          <a:p>
            <a:pPr algn="l"/>
            <a:r>
              <a:rPr lang="tr-TR" sz="1400" dirty="0" smtClean="0">
                <a:solidFill>
                  <a:schemeClr val="tx1"/>
                </a:solidFill>
              </a:rPr>
              <a:t>			ve titiz çalışma yapılmalıdır. DDF’ten kablo sökülmesi sökme kalemi ile yapılır.</a:t>
            </a:r>
          </a:p>
          <a:p>
            <a:pPr algn="l"/>
            <a:endParaRPr lang="tr-TR" sz="1400" dirty="0" smtClean="0">
              <a:solidFill>
                <a:schemeClr val="tx1"/>
              </a:solidFill>
            </a:endParaRPr>
          </a:p>
          <a:p>
            <a:pPr algn="l"/>
            <a:r>
              <a:rPr lang="tr-TR" sz="1400" dirty="0" smtClean="0">
                <a:solidFill>
                  <a:schemeClr val="tx1"/>
                </a:solidFill>
              </a:rPr>
              <a:t>				</a:t>
            </a:r>
          </a:p>
        </p:txBody>
      </p:sp>
      <p:pic>
        <p:nvPicPr>
          <p:cNvPr id="7172" name="Picture 4" descr="C:\Documents and Settings\TETANNAC\Desktop\wetra_ddf_modulu.jpg"/>
          <p:cNvPicPr>
            <a:picLocks noChangeAspect="1" noChangeArrowheads="1"/>
          </p:cNvPicPr>
          <p:nvPr/>
        </p:nvPicPr>
        <p:blipFill>
          <a:blip r:embed="rId2" cstate="print"/>
          <a:srcRect/>
          <a:stretch>
            <a:fillRect/>
          </a:stretch>
        </p:blipFill>
        <p:spPr bwMode="auto">
          <a:xfrm>
            <a:off x="152400" y="2057400"/>
            <a:ext cx="2438400" cy="1752600"/>
          </a:xfrm>
          <a:prstGeom prst="rect">
            <a:avLst/>
          </a:prstGeom>
          <a:noFill/>
        </p:spPr>
      </p:pic>
      <p:pic>
        <p:nvPicPr>
          <p:cNvPr id="7173" name="Picture 5" descr="C:\Documents and Settings\TETANNAC\Desktop\IMG_6019a_b_43415.jpg"/>
          <p:cNvPicPr>
            <a:picLocks noChangeAspect="1" noChangeArrowheads="1"/>
          </p:cNvPicPr>
          <p:nvPr/>
        </p:nvPicPr>
        <p:blipFill>
          <a:blip r:embed="rId3" cstate="print"/>
          <a:srcRect/>
          <a:stretch>
            <a:fillRect/>
          </a:stretch>
        </p:blipFill>
        <p:spPr bwMode="auto">
          <a:xfrm>
            <a:off x="152400" y="4038600"/>
            <a:ext cx="3810000" cy="2543175"/>
          </a:xfrm>
          <a:prstGeom prst="rect">
            <a:avLst/>
          </a:prstGeom>
          <a:noFill/>
        </p:spPr>
      </p:pic>
      <p:pic>
        <p:nvPicPr>
          <p:cNvPr id="7174" name="Picture 6" descr="C:\Documents and Settings\TETANNAC\Desktop\DDF SARMA TABANCASI.jpg"/>
          <p:cNvPicPr>
            <a:picLocks noChangeAspect="1" noChangeArrowheads="1"/>
          </p:cNvPicPr>
          <p:nvPr/>
        </p:nvPicPr>
        <p:blipFill>
          <a:blip r:embed="rId4" cstate="print"/>
          <a:srcRect/>
          <a:stretch>
            <a:fillRect/>
          </a:stretch>
        </p:blipFill>
        <p:spPr bwMode="auto">
          <a:xfrm>
            <a:off x="4114800" y="4038600"/>
            <a:ext cx="2133600" cy="2209800"/>
          </a:xfrm>
          <a:prstGeom prst="rect">
            <a:avLst/>
          </a:prstGeom>
          <a:noFill/>
        </p:spPr>
      </p:pic>
      <p:pic>
        <p:nvPicPr>
          <p:cNvPr id="7175" name="Picture 7" descr="C:\Documents and Settings\TETANNAC\Desktop\tel_sarma_sokme.jpg"/>
          <p:cNvPicPr>
            <a:picLocks noChangeAspect="1" noChangeArrowheads="1"/>
          </p:cNvPicPr>
          <p:nvPr/>
        </p:nvPicPr>
        <p:blipFill>
          <a:blip r:embed="rId5" cstate="print"/>
          <a:srcRect/>
          <a:stretch>
            <a:fillRect/>
          </a:stretch>
        </p:blipFill>
        <p:spPr bwMode="auto">
          <a:xfrm>
            <a:off x="6629400" y="4648200"/>
            <a:ext cx="2381250" cy="704850"/>
          </a:xfrm>
          <a:prstGeom prst="rect">
            <a:avLst/>
          </a:prstGeom>
          <a:noFill/>
        </p:spPr>
      </p:pic>
      <p:pic>
        <p:nvPicPr>
          <p:cNvPr id="8" name="Resim 7" descr="O:\Genel\Herkes\yeni_dosyalar\image001.gif"/>
          <p:cNvPicPr/>
          <p:nvPr/>
        </p:nvPicPr>
        <p:blipFill>
          <a:blip r:embed="rId6">
            <a:extLst>
              <a:ext uri="{28A0092B-C50C-407E-A947-70E740481C1C}">
                <a14:useLocalDpi xmlns:a14="http://schemas.microsoft.com/office/drawing/2010/main" val="0"/>
              </a:ext>
            </a:extLst>
          </a:blip>
          <a:srcRect/>
          <a:stretch>
            <a:fillRect/>
          </a:stretch>
        </p:blipFill>
        <p:spPr bwMode="auto">
          <a:xfrm>
            <a:off x="7236296" y="90458"/>
            <a:ext cx="1656184" cy="366743"/>
          </a:xfrm>
          <a:prstGeom prst="rect">
            <a:avLst/>
          </a:prstGeom>
          <a:noFill/>
          <a:ln>
            <a:noFill/>
          </a:ln>
        </p:spPr>
      </p:pic>
    </p:spTree>
    <p:extLst>
      <p:ext uri="{BB962C8B-B14F-4D97-AF65-F5344CB8AC3E}">
        <p14:creationId xmlns:p14="http://schemas.microsoft.com/office/powerpoint/2010/main" val="5662662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0" y="7277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
            </a:r>
            <a:br>
              <a:rPr kumimoji="0" lang="tr-TR" altLang="tr-TR" sz="1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b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8" name="Straight Connector 7"/>
          <p:cNvCxnSpPr/>
          <p:nvPr/>
        </p:nvCxnSpPr>
        <p:spPr>
          <a:xfrm>
            <a:off x="72008" y="692696"/>
            <a:ext cx="9036496"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79512" y="259365"/>
            <a:ext cx="8208912" cy="369332"/>
          </a:xfrm>
          <a:prstGeom prst="rect">
            <a:avLst/>
          </a:prstGeom>
          <a:noFill/>
        </p:spPr>
        <p:txBody>
          <a:bodyPr wrap="square" rtlCol="0">
            <a:spAutoFit/>
          </a:bodyPr>
          <a:lstStyle/>
          <a:p>
            <a:r>
              <a:rPr lang="tr-TR" b="1" dirty="0" smtClean="0">
                <a:solidFill>
                  <a:schemeClr val="accent1">
                    <a:lumMod val="75000"/>
                  </a:schemeClr>
                </a:solidFill>
              </a:rPr>
              <a:t>Saha Teknisyeninde Olması Gereken Malzemeler;</a:t>
            </a:r>
            <a:endParaRPr lang="tr-TR" b="1" dirty="0">
              <a:solidFill>
                <a:schemeClr val="accent1">
                  <a:lumMod val="75000"/>
                </a:schemeClr>
              </a:solidFill>
            </a:endParaRPr>
          </a:p>
        </p:txBody>
      </p:sp>
      <p:sp>
        <p:nvSpPr>
          <p:cNvPr id="3" name="Rectangle 2"/>
          <p:cNvSpPr/>
          <p:nvPr/>
        </p:nvSpPr>
        <p:spPr>
          <a:xfrm>
            <a:off x="467544" y="952195"/>
            <a:ext cx="7488832" cy="5078313"/>
          </a:xfrm>
          <a:prstGeom prst="rect">
            <a:avLst/>
          </a:prstGeom>
        </p:spPr>
        <p:txBody>
          <a:bodyPr wrap="square">
            <a:spAutoFit/>
          </a:bodyPr>
          <a:lstStyle/>
          <a:p>
            <a:pPr marL="285750" lvl="0" indent="-285750">
              <a:buFont typeface="Arial" panose="020B0604020202020204" pitchFamily="34" charset="0"/>
              <a:buChar char="•"/>
            </a:pPr>
            <a:r>
              <a:rPr lang="tr-TR" b="1" dirty="0"/>
              <a:t>Notebook</a:t>
            </a:r>
          </a:p>
          <a:p>
            <a:pPr marL="285750" lvl="0" indent="-285750">
              <a:buFont typeface="Arial" panose="020B0604020202020204" pitchFamily="34" charset="0"/>
              <a:buChar char="•"/>
            </a:pPr>
            <a:r>
              <a:rPr lang="tr-TR" b="1" dirty="0"/>
              <a:t>Vınn</a:t>
            </a:r>
          </a:p>
          <a:p>
            <a:pPr marL="285750" lvl="0" indent="-285750">
              <a:buFont typeface="Arial" panose="020B0604020202020204" pitchFamily="34" charset="0"/>
              <a:buChar char="•"/>
            </a:pPr>
            <a:r>
              <a:rPr lang="tr-TR" b="1" dirty="0"/>
              <a:t>Konsol </a:t>
            </a:r>
            <a:r>
              <a:rPr lang="tr-TR" b="1" dirty="0" smtClean="0"/>
              <a:t>Kablo</a:t>
            </a:r>
          </a:p>
          <a:p>
            <a:pPr marL="285750" lvl="0" indent="-285750">
              <a:buFont typeface="Arial" panose="020B0604020202020204" pitchFamily="34" charset="0"/>
              <a:buChar char="•"/>
            </a:pPr>
            <a:r>
              <a:rPr lang="tr-TR" b="1" dirty="0" smtClean="0"/>
              <a:t>Quintum ve Teles için Konsol Kabloları</a:t>
            </a:r>
            <a:endParaRPr lang="tr-TR" b="1" dirty="0"/>
          </a:p>
          <a:p>
            <a:pPr marL="285750" lvl="0" indent="-285750">
              <a:buFont typeface="Arial" panose="020B0604020202020204" pitchFamily="34" charset="0"/>
              <a:buChar char="•"/>
            </a:pPr>
            <a:r>
              <a:rPr lang="tr-TR" b="1" dirty="0" smtClean="0"/>
              <a:t>USB/Comport </a:t>
            </a:r>
            <a:r>
              <a:rPr lang="tr-TR" b="1" dirty="0"/>
              <a:t>Dönüştürücü(RS-232</a:t>
            </a:r>
            <a:r>
              <a:rPr lang="tr-TR" b="1" dirty="0" smtClean="0"/>
              <a:t>)</a:t>
            </a:r>
          </a:p>
          <a:p>
            <a:pPr marL="285750" lvl="0" indent="-285750">
              <a:buFont typeface="Arial" panose="020B0604020202020204" pitchFamily="34" charset="0"/>
              <a:buChar char="•"/>
            </a:pPr>
            <a:r>
              <a:rPr lang="tr-TR" b="1" dirty="0" smtClean="0"/>
              <a:t>RJ45 / RJ12 çakma pensesi </a:t>
            </a:r>
          </a:p>
          <a:p>
            <a:pPr marL="285750" lvl="0" indent="-285750">
              <a:buFont typeface="Arial" panose="020B0604020202020204" pitchFamily="34" charset="0"/>
              <a:buChar char="•"/>
            </a:pPr>
            <a:r>
              <a:rPr lang="tr-TR" b="1" dirty="0" smtClean="0"/>
              <a:t>RJ45 / RJ12 jagları (10 ar adet  yanınızda bulundurulmalı)</a:t>
            </a:r>
            <a:endParaRPr lang="tr-TR" b="1" dirty="0"/>
          </a:p>
          <a:p>
            <a:pPr marL="285750" lvl="0" indent="-285750">
              <a:buFont typeface="Arial" panose="020B0604020202020204" pitchFamily="34" charset="0"/>
              <a:buChar char="•"/>
            </a:pPr>
            <a:r>
              <a:rPr lang="tr-TR" b="1" dirty="0"/>
              <a:t>TT Kutusunda hattın tespiti için buzzer </a:t>
            </a:r>
            <a:r>
              <a:rPr lang="tr-TR" b="1" dirty="0" smtClean="0"/>
              <a:t>cihazı</a:t>
            </a:r>
          </a:p>
          <a:p>
            <a:pPr marL="285750" lvl="0" indent="-285750">
              <a:buFont typeface="Arial" panose="020B0604020202020204" pitchFamily="34" charset="0"/>
              <a:buChar char="•"/>
            </a:pPr>
            <a:r>
              <a:rPr lang="tr-TR" b="1" dirty="0" smtClean="0"/>
              <a:t>Test telefonu ve kordon kablosu</a:t>
            </a:r>
            <a:endParaRPr lang="tr-TR" b="1" dirty="0"/>
          </a:p>
          <a:p>
            <a:pPr marL="285750" lvl="0" indent="-285750">
              <a:buFont typeface="Arial" panose="020B0604020202020204" pitchFamily="34" charset="0"/>
              <a:buChar char="•"/>
            </a:pPr>
            <a:r>
              <a:rPr lang="tr-TR" b="1" dirty="0"/>
              <a:t>Reglete hat çakma aleti (Krone Bıçağı) </a:t>
            </a:r>
          </a:p>
          <a:p>
            <a:pPr marL="285750" lvl="0" indent="-285750">
              <a:buFont typeface="Arial" panose="020B0604020202020204" pitchFamily="34" charset="0"/>
              <a:buChar char="•"/>
            </a:pPr>
            <a:r>
              <a:rPr lang="tr-TR" b="1" dirty="0"/>
              <a:t>Body </a:t>
            </a:r>
            <a:r>
              <a:rPr lang="tr-TR" b="1" dirty="0" smtClean="0"/>
              <a:t>Bıçağı</a:t>
            </a:r>
          </a:p>
          <a:p>
            <a:pPr marL="285750" lvl="0" indent="-285750">
              <a:buFont typeface="Arial" panose="020B0604020202020204" pitchFamily="34" charset="0"/>
              <a:buChar char="•"/>
            </a:pPr>
            <a:r>
              <a:rPr lang="tr-TR" b="1" dirty="0" smtClean="0"/>
              <a:t>Ethernet Kablosu(her lokasyon için minimum 2 adet)</a:t>
            </a:r>
          </a:p>
          <a:p>
            <a:pPr marL="285750" lvl="0" indent="-285750">
              <a:buFont typeface="Arial" panose="020B0604020202020204" pitchFamily="34" charset="0"/>
              <a:buChar char="•"/>
            </a:pPr>
            <a:r>
              <a:rPr lang="tr-TR" b="1" dirty="0" smtClean="0"/>
              <a:t>Splitter</a:t>
            </a:r>
          </a:p>
          <a:p>
            <a:pPr marL="285750" lvl="0" indent="-285750">
              <a:buFont typeface="Arial" panose="020B0604020202020204" pitchFamily="34" charset="0"/>
              <a:buChar char="•"/>
            </a:pPr>
            <a:r>
              <a:rPr lang="tr-TR" b="1" dirty="0" smtClean="0"/>
              <a:t>RJ45 ve RJ 11 için birleştirici rozans</a:t>
            </a:r>
            <a:endParaRPr lang="tr-TR" b="1" dirty="0"/>
          </a:p>
          <a:p>
            <a:pPr marL="285750" lvl="0" indent="-285750">
              <a:buFont typeface="Arial" panose="020B0604020202020204" pitchFamily="34" charset="0"/>
              <a:buChar char="•"/>
            </a:pPr>
            <a:r>
              <a:rPr lang="tr-TR" b="1" dirty="0" err="1"/>
              <a:t>SüperOnline</a:t>
            </a:r>
            <a:r>
              <a:rPr lang="tr-TR" b="1" dirty="0"/>
              <a:t> </a:t>
            </a:r>
            <a:r>
              <a:rPr lang="tr-TR" b="1" dirty="0" smtClean="0"/>
              <a:t>ve Vodafone Servis </a:t>
            </a:r>
            <a:r>
              <a:rPr lang="tr-TR" b="1" dirty="0"/>
              <a:t>formu </a:t>
            </a:r>
            <a:endParaRPr lang="tr-TR" b="1" dirty="0" smtClean="0"/>
          </a:p>
          <a:p>
            <a:pPr marL="285750" lvl="0" indent="-285750">
              <a:buFont typeface="Arial" panose="020B0604020202020204" pitchFamily="34" charset="0"/>
              <a:buChar char="•"/>
            </a:pPr>
            <a:r>
              <a:rPr lang="tr-TR" b="1" dirty="0" err="1" smtClean="0"/>
              <a:t>Putty,SecureCRT</a:t>
            </a:r>
            <a:endParaRPr lang="tr-TR" b="1" dirty="0"/>
          </a:p>
          <a:p>
            <a:pPr marL="285750" lvl="0" indent="-285750">
              <a:buFont typeface="Arial" panose="020B0604020202020204" pitchFamily="34" charset="0"/>
              <a:buChar char="•"/>
            </a:pPr>
            <a:r>
              <a:rPr lang="tr-TR" b="1" dirty="0" err="1"/>
              <a:t>Ammy</a:t>
            </a:r>
            <a:r>
              <a:rPr lang="tr-TR" b="1" dirty="0"/>
              <a:t>, </a:t>
            </a:r>
            <a:r>
              <a:rPr lang="tr-TR" b="1" dirty="0" err="1"/>
              <a:t>Teamviewer</a:t>
            </a:r>
            <a:r>
              <a:rPr lang="tr-TR" b="1" dirty="0"/>
              <a:t> </a:t>
            </a:r>
            <a:r>
              <a:rPr lang="tr-TR" b="1" dirty="0" smtClean="0"/>
              <a:t> </a:t>
            </a:r>
            <a:r>
              <a:rPr lang="tr-TR" b="1" dirty="0"/>
              <a:t>Uzak Erişim Programı</a:t>
            </a:r>
          </a:p>
          <a:p>
            <a:pPr lvl="0"/>
            <a:endParaRPr lang="tr-TR" b="1" dirty="0"/>
          </a:p>
        </p:txBody>
      </p:sp>
      <p:pic>
        <p:nvPicPr>
          <p:cNvPr id="9" name="Resim 8" descr="O:\Genel\Herkes\yeni_dosyalar\image001.gif"/>
          <p:cNvPicPr/>
          <p:nvPr/>
        </p:nvPicPr>
        <p:blipFill>
          <a:blip r:embed="rId2">
            <a:extLst>
              <a:ext uri="{28A0092B-C50C-407E-A947-70E740481C1C}">
                <a14:useLocalDpi xmlns:a14="http://schemas.microsoft.com/office/drawing/2010/main" val="0"/>
              </a:ext>
            </a:extLst>
          </a:blip>
          <a:srcRect/>
          <a:stretch>
            <a:fillRect/>
          </a:stretch>
        </p:blipFill>
        <p:spPr bwMode="auto">
          <a:xfrm>
            <a:off x="6948264" y="181937"/>
            <a:ext cx="1656184" cy="366743"/>
          </a:xfrm>
          <a:prstGeom prst="rect">
            <a:avLst/>
          </a:prstGeom>
          <a:noFill/>
          <a:ln>
            <a:noFill/>
          </a:ln>
        </p:spPr>
      </p:pic>
    </p:spTree>
    <p:extLst>
      <p:ext uri="{BB962C8B-B14F-4D97-AF65-F5344CB8AC3E}">
        <p14:creationId xmlns:p14="http://schemas.microsoft.com/office/powerpoint/2010/main" val="1506381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0" y="7277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
            </a:r>
            <a:br>
              <a:rPr kumimoji="0" lang="tr-TR" altLang="tr-TR" sz="1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b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8" name="Straight Connector 7"/>
          <p:cNvCxnSpPr/>
          <p:nvPr/>
        </p:nvCxnSpPr>
        <p:spPr>
          <a:xfrm>
            <a:off x="72008" y="692696"/>
            <a:ext cx="9036496"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3528" y="1124744"/>
            <a:ext cx="8208912" cy="369332"/>
          </a:xfrm>
          <a:prstGeom prst="rect">
            <a:avLst/>
          </a:prstGeom>
          <a:noFill/>
        </p:spPr>
        <p:txBody>
          <a:bodyPr wrap="square" rtlCol="0">
            <a:spAutoFit/>
          </a:bodyPr>
          <a:lstStyle/>
          <a:p>
            <a:r>
              <a:rPr lang="tr-TR" b="1" dirty="0" smtClean="0">
                <a:solidFill>
                  <a:schemeClr val="accent1">
                    <a:lumMod val="75000"/>
                  </a:schemeClr>
                </a:solidFill>
              </a:rPr>
              <a:t>DSL hattın TT Ankastre Kutusunda Bağlanma Şekli;</a:t>
            </a:r>
            <a:endParaRPr lang="tr-TR" b="1" dirty="0">
              <a:solidFill>
                <a:schemeClr val="accent1">
                  <a:lumMod val="75000"/>
                </a:schemeClr>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058" y="2636912"/>
            <a:ext cx="7267575" cy="2819400"/>
          </a:xfrm>
          <a:prstGeom prst="rect">
            <a:avLst/>
          </a:prstGeom>
          <a:solidFill>
            <a:schemeClr val="accent1">
              <a:alpha val="80000"/>
            </a:schemeClr>
          </a:solidFill>
          <a:ln>
            <a:noFill/>
          </a:ln>
          <a:extLst/>
        </p:spPr>
      </p:pic>
      <p:pic>
        <p:nvPicPr>
          <p:cNvPr id="9" name="Resim 8" descr="O:\Genel\Herkes\yeni_dosyalar\image001.gif"/>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81937"/>
            <a:ext cx="1656184" cy="366743"/>
          </a:xfrm>
          <a:prstGeom prst="rect">
            <a:avLst/>
          </a:prstGeom>
          <a:noFill/>
          <a:ln>
            <a:noFill/>
          </a:ln>
        </p:spPr>
      </p:pic>
    </p:spTree>
    <p:extLst>
      <p:ext uri="{BB962C8B-B14F-4D97-AF65-F5344CB8AC3E}">
        <p14:creationId xmlns:p14="http://schemas.microsoft.com/office/powerpoint/2010/main" val="29052669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2339752" y="1628800"/>
            <a:ext cx="4133850" cy="5040560"/>
          </a:xfrm>
          <a:prstGeom prst="rect">
            <a:avLst/>
          </a:prstGeom>
        </p:spPr>
      </p:pic>
    </p:spTree>
    <p:extLst>
      <p:ext uri="{BB962C8B-B14F-4D97-AF65-F5344CB8AC3E}">
        <p14:creationId xmlns:p14="http://schemas.microsoft.com/office/powerpoint/2010/main" val="2212050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0" y="7277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
            </a:r>
            <a:br>
              <a:rPr kumimoji="0" lang="tr-TR" altLang="tr-TR" sz="1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b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8" name="Straight Connector 7"/>
          <p:cNvCxnSpPr/>
          <p:nvPr/>
        </p:nvCxnSpPr>
        <p:spPr>
          <a:xfrm>
            <a:off x="72008" y="692696"/>
            <a:ext cx="9036496"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3528" y="1124744"/>
            <a:ext cx="8208912" cy="369332"/>
          </a:xfrm>
          <a:prstGeom prst="rect">
            <a:avLst/>
          </a:prstGeom>
          <a:noFill/>
        </p:spPr>
        <p:txBody>
          <a:bodyPr wrap="square" rtlCol="0">
            <a:spAutoFit/>
          </a:bodyPr>
          <a:lstStyle/>
          <a:p>
            <a:r>
              <a:rPr lang="tr-TR" b="1" dirty="0" smtClean="0">
                <a:solidFill>
                  <a:schemeClr val="accent1">
                    <a:lumMod val="75000"/>
                  </a:schemeClr>
                </a:solidFill>
              </a:rPr>
              <a:t>Fiber hattın Sonlandırma Kutusunda Bağlanma Şekli;</a:t>
            </a:r>
            <a:endParaRPr lang="tr-TR" b="1" dirty="0">
              <a:solidFill>
                <a:schemeClr val="accent1">
                  <a:lumMod val="75000"/>
                </a:schemeClr>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8146" y="1916832"/>
            <a:ext cx="5019675" cy="405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Resim 8" descr="O:\Genel\Herkes\yeni_dosyalar\image001.gif"/>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81937"/>
            <a:ext cx="1656184" cy="366743"/>
          </a:xfrm>
          <a:prstGeom prst="rect">
            <a:avLst/>
          </a:prstGeom>
          <a:noFill/>
          <a:ln>
            <a:noFill/>
          </a:ln>
        </p:spPr>
      </p:pic>
    </p:spTree>
    <p:extLst>
      <p:ext uri="{BB962C8B-B14F-4D97-AF65-F5344CB8AC3E}">
        <p14:creationId xmlns:p14="http://schemas.microsoft.com/office/powerpoint/2010/main" val="10445060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0" y="7277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
            </a:r>
            <a:br>
              <a:rPr kumimoji="0" lang="tr-TR" altLang="tr-TR" sz="1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b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8" name="Straight Connector 7"/>
          <p:cNvCxnSpPr/>
          <p:nvPr/>
        </p:nvCxnSpPr>
        <p:spPr>
          <a:xfrm>
            <a:off x="72008" y="692696"/>
            <a:ext cx="9036496"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3528" y="1124744"/>
            <a:ext cx="8208912" cy="369332"/>
          </a:xfrm>
          <a:prstGeom prst="rect">
            <a:avLst/>
          </a:prstGeom>
          <a:noFill/>
        </p:spPr>
        <p:txBody>
          <a:bodyPr wrap="square" rtlCol="0">
            <a:spAutoFit/>
          </a:bodyPr>
          <a:lstStyle/>
          <a:p>
            <a:r>
              <a:rPr lang="tr-TR" b="1" dirty="0" smtClean="0">
                <a:solidFill>
                  <a:schemeClr val="accent1">
                    <a:lumMod val="75000"/>
                  </a:schemeClr>
                </a:solidFill>
              </a:rPr>
              <a:t>SFP Modülün Metro Ethernet Switch e Takılma Şekli;</a:t>
            </a:r>
            <a:endParaRPr lang="tr-TR" b="1" dirty="0">
              <a:solidFill>
                <a:schemeClr val="accent1">
                  <a:lumMod val="75000"/>
                </a:schemeClr>
              </a:solidFill>
            </a:endParaRPr>
          </a:p>
        </p:txBody>
      </p:sp>
      <p:pic>
        <p:nvPicPr>
          <p:cNvPr id="9" name="Picture 8"/>
          <p:cNvPicPr/>
          <p:nvPr/>
        </p:nvPicPr>
        <p:blipFill>
          <a:blip r:embed="rId2"/>
          <a:stretch>
            <a:fillRect/>
          </a:stretch>
        </p:blipFill>
        <p:spPr>
          <a:xfrm>
            <a:off x="852900" y="5063155"/>
            <a:ext cx="3022600" cy="1235710"/>
          </a:xfrm>
          <a:prstGeom prst="rect">
            <a:avLst/>
          </a:prstGeom>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529773"/>
            <a:ext cx="5153025"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5500" y="3310808"/>
            <a:ext cx="1358652" cy="1380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Arc 13"/>
          <p:cNvSpPr/>
          <p:nvPr/>
        </p:nvSpPr>
        <p:spPr>
          <a:xfrm flipH="1">
            <a:off x="4811145" y="2499142"/>
            <a:ext cx="846014" cy="1623332"/>
          </a:xfrm>
          <a:prstGeom prst="arc">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pic>
        <p:nvPicPr>
          <p:cNvPr id="15" name="Resim 14" descr="O:\Genel\Herkes\yeni_dosyalar\image001.gif"/>
          <p:cNvPicPr/>
          <p:nvPr/>
        </p:nvPicPr>
        <p:blipFill>
          <a:blip r:embed="rId5">
            <a:extLst>
              <a:ext uri="{28A0092B-C50C-407E-A947-70E740481C1C}">
                <a14:useLocalDpi xmlns:a14="http://schemas.microsoft.com/office/drawing/2010/main" val="0"/>
              </a:ext>
            </a:extLst>
          </a:blip>
          <a:srcRect/>
          <a:stretch>
            <a:fillRect/>
          </a:stretch>
        </p:blipFill>
        <p:spPr bwMode="auto">
          <a:xfrm>
            <a:off x="6948264" y="181937"/>
            <a:ext cx="1656184" cy="366743"/>
          </a:xfrm>
          <a:prstGeom prst="rect">
            <a:avLst/>
          </a:prstGeom>
          <a:noFill/>
          <a:ln>
            <a:noFill/>
          </a:ln>
        </p:spPr>
      </p:pic>
    </p:spTree>
    <p:extLst>
      <p:ext uri="{BB962C8B-B14F-4D97-AF65-F5344CB8AC3E}">
        <p14:creationId xmlns:p14="http://schemas.microsoft.com/office/powerpoint/2010/main" val="4159410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0" y="7277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
            </a:r>
            <a:br>
              <a:rPr kumimoji="0" lang="tr-TR" altLang="tr-TR" sz="1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b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8" name="Straight Connector 7"/>
          <p:cNvCxnSpPr/>
          <p:nvPr/>
        </p:nvCxnSpPr>
        <p:spPr>
          <a:xfrm>
            <a:off x="72008" y="692696"/>
            <a:ext cx="9036496"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3528" y="1124744"/>
            <a:ext cx="8208912" cy="369332"/>
          </a:xfrm>
          <a:prstGeom prst="rect">
            <a:avLst/>
          </a:prstGeom>
          <a:noFill/>
        </p:spPr>
        <p:txBody>
          <a:bodyPr wrap="square" rtlCol="0">
            <a:spAutoFit/>
          </a:bodyPr>
          <a:lstStyle/>
          <a:p>
            <a:r>
              <a:rPr lang="tr-TR" b="1" dirty="0" smtClean="0">
                <a:solidFill>
                  <a:schemeClr val="accent1">
                    <a:lumMod val="75000"/>
                  </a:schemeClr>
                </a:solidFill>
              </a:rPr>
              <a:t>Teknisyenin Sahada Dikkat Etmesi Gereken Davranışları;</a:t>
            </a:r>
            <a:endParaRPr lang="tr-TR" b="1" dirty="0">
              <a:solidFill>
                <a:schemeClr val="accent1">
                  <a:lumMod val="75000"/>
                </a:schemeClr>
              </a:solidFill>
            </a:endParaRPr>
          </a:p>
        </p:txBody>
      </p:sp>
      <p:sp>
        <p:nvSpPr>
          <p:cNvPr id="12" name="Rectangle 11"/>
          <p:cNvSpPr/>
          <p:nvPr/>
        </p:nvSpPr>
        <p:spPr>
          <a:xfrm>
            <a:off x="539552" y="2204864"/>
            <a:ext cx="7488832" cy="3416320"/>
          </a:xfrm>
          <a:prstGeom prst="rect">
            <a:avLst/>
          </a:prstGeom>
        </p:spPr>
        <p:txBody>
          <a:bodyPr wrap="square">
            <a:spAutoFit/>
          </a:bodyPr>
          <a:lstStyle/>
          <a:p>
            <a:pPr marL="285750" lvl="0" indent="-285750">
              <a:buFont typeface="Arial" panose="020B0604020202020204" pitchFamily="34" charset="0"/>
              <a:buChar char="•"/>
            </a:pPr>
            <a:r>
              <a:rPr lang="tr-TR" b="1" dirty="0" smtClean="0"/>
              <a:t>Gelen Talep SüperOnline ise SüperOnline tarafından geldiğini, ,Vodafone ise Vodafone tarafından geldiğini belirtmesi,</a:t>
            </a:r>
            <a:endParaRPr lang="tr-TR" b="1" dirty="0"/>
          </a:p>
          <a:p>
            <a:pPr marL="285750" lvl="0" indent="-285750">
              <a:buFont typeface="Arial" panose="020B0604020202020204" pitchFamily="34" charset="0"/>
              <a:buChar char="•"/>
            </a:pPr>
            <a:r>
              <a:rPr lang="tr-TR" b="1" dirty="0" smtClean="0"/>
              <a:t>Müşteriye yanlış bilgi verilmemesi,</a:t>
            </a:r>
          </a:p>
          <a:p>
            <a:pPr marL="285750" lvl="0" indent="-285750">
              <a:buFont typeface="Arial" panose="020B0604020202020204" pitchFamily="34" charset="0"/>
              <a:buChar char="•"/>
            </a:pPr>
            <a:r>
              <a:rPr lang="tr-TR" b="1" dirty="0" smtClean="0"/>
              <a:t>Eksik ve yanlış olan malzemeyle ilgili problemlerin müşteriye yansıtılmaması,</a:t>
            </a:r>
          </a:p>
          <a:p>
            <a:pPr marL="285750" lvl="0" indent="-285750">
              <a:buFont typeface="Arial" panose="020B0604020202020204" pitchFamily="34" charset="0"/>
              <a:buChar char="•"/>
            </a:pPr>
            <a:r>
              <a:rPr lang="tr-TR" b="1" dirty="0" smtClean="0"/>
              <a:t>Kurulumların tamamlanması sonrasında  destek veren Bircom Ekiplerimizden onay alınarak lokasyondan çıkılması,</a:t>
            </a:r>
            <a:endParaRPr lang="tr-TR" b="1" dirty="0"/>
          </a:p>
          <a:p>
            <a:pPr marL="285750" lvl="0" indent="-285750">
              <a:buFont typeface="Arial" panose="020B0604020202020204" pitchFamily="34" charset="0"/>
              <a:buChar char="•"/>
            </a:pPr>
            <a:r>
              <a:rPr lang="tr-TR" b="1" dirty="0" smtClean="0"/>
              <a:t>Bilgi ve yetkinlik eksikliğinin müşteriye yansıtılmaması,</a:t>
            </a:r>
          </a:p>
          <a:p>
            <a:pPr marL="285750" lvl="0" indent="-285750">
              <a:buFont typeface="Arial" panose="020B0604020202020204" pitchFamily="34" charset="0"/>
              <a:buChar char="•"/>
            </a:pPr>
            <a:r>
              <a:rPr lang="tr-TR" b="1" dirty="0" smtClean="0"/>
              <a:t>Servis formlarının düzgün, okunaklı ve doğru bilgileri yansıtıcı bir şekilde doldurulması,</a:t>
            </a:r>
          </a:p>
          <a:p>
            <a:pPr marL="285750" lvl="0" indent="-285750">
              <a:buFont typeface="Arial" panose="020B0604020202020204" pitchFamily="34" charset="0"/>
              <a:buChar char="•"/>
            </a:pPr>
            <a:r>
              <a:rPr lang="tr-TR" b="1" dirty="0" smtClean="0"/>
              <a:t>Müşterinin agresif tutum içerisinde olduğu durumlarda, konunun Bircom destek ekiplerine bildirilmesi ve tartışmaya girilmemesi,</a:t>
            </a:r>
            <a:endParaRPr lang="tr-TR" b="1" dirty="0"/>
          </a:p>
        </p:txBody>
      </p:sp>
      <p:pic>
        <p:nvPicPr>
          <p:cNvPr id="9" name="Resim 8" descr="O:\Genel\Herkes\yeni_dosyalar\image001.gif"/>
          <p:cNvPicPr/>
          <p:nvPr/>
        </p:nvPicPr>
        <p:blipFill>
          <a:blip r:embed="rId2">
            <a:extLst>
              <a:ext uri="{28A0092B-C50C-407E-A947-70E740481C1C}">
                <a14:useLocalDpi xmlns:a14="http://schemas.microsoft.com/office/drawing/2010/main" val="0"/>
              </a:ext>
            </a:extLst>
          </a:blip>
          <a:srcRect/>
          <a:stretch>
            <a:fillRect/>
          </a:stretch>
        </p:blipFill>
        <p:spPr bwMode="auto">
          <a:xfrm>
            <a:off x="6948264" y="181937"/>
            <a:ext cx="1656184" cy="366743"/>
          </a:xfrm>
          <a:prstGeom prst="rect">
            <a:avLst/>
          </a:prstGeom>
          <a:noFill/>
          <a:ln>
            <a:noFill/>
          </a:ln>
        </p:spPr>
      </p:pic>
    </p:spTree>
    <p:extLst>
      <p:ext uri="{BB962C8B-B14F-4D97-AF65-F5344CB8AC3E}">
        <p14:creationId xmlns:p14="http://schemas.microsoft.com/office/powerpoint/2010/main" val="35822271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0" y="7277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
            </a:r>
            <a:br>
              <a:rPr kumimoji="0" lang="tr-TR" altLang="tr-TR" sz="1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b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8" name="Straight Connector 7"/>
          <p:cNvCxnSpPr/>
          <p:nvPr/>
        </p:nvCxnSpPr>
        <p:spPr>
          <a:xfrm>
            <a:off x="72008" y="692696"/>
            <a:ext cx="9036496"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3528" y="1124744"/>
            <a:ext cx="8208912" cy="369332"/>
          </a:xfrm>
          <a:prstGeom prst="rect">
            <a:avLst/>
          </a:prstGeom>
          <a:noFill/>
        </p:spPr>
        <p:txBody>
          <a:bodyPr wrap="square" rtlCol="0">
            <a:spAutoFit/>
          </a:bodyPr>
          <a:lstStyle/>
          <a:p>
            <a:r>
              <a:rPr lang="tr-TR" b="1" dirty="0" smtClean="0">
                <a:solidFill>
                  <a:schemeClr val="accent1">
                    <a:lumMod val="75000"/>
                  </a:schemeClr>
                </a:solidFill>
              </a:rPr>
              <a:t>AudioCodes MP-118 Voice Gateway in görünümü;</a:t>
            </a:r>
            <a:endParaRPr lang="tr-TR" b="1" dirty="0">
              <a:solidFill>
                <a:schemeClr val="accent1">
                  <a:lumMod val="75000"/>
                </a:schemeClr>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3921" y="1799456"/>
            <a:ext cx="569595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181" y="4505325"/>
            <a:ext cx="5676900"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Resim 8" descr="O:\Genel\Herkes\yeni_dosyalar\image001.gif"/>
          <p:cNvPicPr/>
          <p:nvPr/>
        </p:nvPicPr>
        <p:blipFill>
          <a:blip r:embed="rId4">
            <a:extLst>
              <a:ext uri="{28A0092B-C50C-407E-A947-70E740481C1C}">
                <a14:useLocalDpi xmlns:a14="http://schemas.microsoft.com/office/drawing/2010/main" val="0"/>
              </a:ext>
            </a:extLst>
          </a:blip>
          <a:srcRect/>
          <a:stretch>
            <a:fillRect/>
          </a:stretch>
        </p:blipFill>
        <p:spPr bwMode="auto">
          <a:xfrm>
            <a:off x="6948264" y="181937"/>
            <a:ext cx="1656184" cy="366743"/>
          </a:xfrm>
          <a:prstGeom prst="rect">
            <a:avLst/>
          </a:prstGeom>
          <a:noFill/>
          <a:ln>
            <a:noFill/>
          </a:ln>
        </p:spPr>
      </p:pic>
    </p:spTree>
    <p:extLst>
      <p:ext uri="{BB962C8B-B14F-4D97-AF65-F5344CB8AC3E}">
        <p14:creationId xmlns:p14="http://schemas.microsoft.com/office/powerpoint/2010/main" val="33056103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0" y="7277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
            </a:r>
            <a:br>
              <a:rPr kumimoji="0" lang="tr-TR" altLang="tr-TR" sz="1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b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8" name="Straight Connector 7"/>
          <p:cNvCxnSpPr/>
          <p:nvPr/>
        </p:nvCxnSpPr>
        <p:spPr>
          <a:xfrm>
            <a:off x="72008" y="692696"/>
            <a:ext cx="9036496"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3528" y="1124744"/>
            <a:ext cx="8208912" cy="369332"/>
          </a:xfrm>
          <a:prstGeom prst="rect">
            <a:avLst/>
          </a:prstGeom>
          <a:noFill/>
        </p:spPr>
        <p:txBody>
          <a:bodyPr wrap="square" rtlCol="0">
            <a:spAutoFit/>
          </a:bodyPr>
          <a:lstStyle/>
          <a:p>
            <a:r>
              <a:rPr lang="tr-TR" b="1" dirty="0" smtClean="0">
                <a:solidFill>
                  <a:schemeClr val="accent1">
                    <a:lumMod val="75000"/>
                  </a:schemeClr>
                </a:solidFill>
              </a:rPr>
              <a:t>Quintum AXM Voice Gateway in görünümü;</a:t>
            </a:r>
            <a:endParaRPr lang="tr-TR" b="1" dirty="0">
              <a:solidFill>
                <a:schemeClr val="accent1">
                  <a:lumMod val="75000"/>
                </a:schemeClr>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478765"/>
            <a:ext cx="4162424"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993" y="4191000"/>
            <a:ext cx="4448175"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Resim 8" descr="O:\Genel\Herkes\yeni_dosyalar\image001.gif"/>
          <p:cNvPicPr/>
          <p:nvPr/>
        </p:nvPicPr>
        <p:blipFill>
          <a:blip r:embed="rId4">
            <a:extLst>
              <a:ext uri="{28A0092B-C50C-407E-A947-70E740481C1C}">
                <a14:useLocalDpi xmlns:a14="http://schemas.microsoft.com/office/drawing/2010/main" val="0"/>
              </a:ext>
            </a:extLst>
          </a:blip>
          <a:srcRect/>
          <a:stretch>
            <a:fillRect/>
          </a:stretch>
        </p:blipFill>
        <p:spPr bwMode="auto">
          <a:xfrm>
            <a:off x="6948264" y="181937"/>
            <a:ext cx="1656184" cy="366743"/>
          </a:xfrm>
          <a:prstGeom prst="rect">
            <a:avLst/>
          </a:prstGeom>
          <a:noFill/>
          <a:ln>
            <a:noFill/>
          </a:ln>
        </p:spPr>
      </p:pic>
    </p:spTree>
    <p:extLst>
      <p:ext uri="{BB962C8B-B14F-4D97-AF65-F5344CB8AC3E}">
        <p14:creationId xmlns:p14="http://schemas.microsoft.com/office/powerpoint/2010/main" val="3085879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0" y="7277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
            </a:r>
            <a:br>
              <a:rPr kumimoji="0" lang="tr-TR" altLang="tr-TR" sz="1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b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8" name="Straight Connector 7"/>
          <p:cNvCxnSpPr/>
          <p:nvPr/>
        </p:nvCxnSpPr>
        <p:spPr>
          <a:xfrm>
            <a:off x="72008" y="692696"/>
            <a:ext cx="9036496"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23528" y="1124744"/>
            <a:ext cx="6120680" cy="369332"/>
          </a:xfrm>
          <a:prstGeom prst="rect">
            <a:avLst/>
          </a:prstGeom>
          <a:noFill/>
        </p:spPr>
        <p:txBody>
          <a:bodyPr wrap="square" rtlCol="0">
            <a:spAutoFit/>
          </a:bodyPr>
          <a:lstStyle/>
          <a:p>
            <a:r>
              <a:rPr lang="tr-TR" b="1" dirty="0" smtClean="0">
                <a:solidFill>
                  <a:schemeClr val="accent1">
                    <a:lumMod val="75000"/>
                  </a:schemeClr>
                </a:solidFill>
              </a:rPr>
              <a:t>Projelerde Kullanılan Hat Türleri ve Özellikleri;</a:t>
            </a:r>
            <a:endParaRPr lang="tr-TR" b="1" dirty="0">
              <a:solidFill>
                <a:schemeClr val="accent1">
                  <a:lumMod val="75000"/>
                </a:schemeClr>
              </a:solidFill>
            </a:endParaRPr>
          </a:p>
        </p:txBody>
      </p:sp>
      <p:sp>
        <p:nvSpPr>
          <p:cNvPr id="3" name="TextBox 2"/>
          <p:cNvSpPr txBox="1"/>
          <p:nvPr/>
        </p:nvSpPr>
        <p:spPr>
          <a:xfrm>
            <a:off x="1115616" y="2060848"/>
            <a:ext cx="3744416" cy="3693319"/>
          </a:xfrm>
          <a:prstGeom prst="rect">
            <a:avLst/>
          </a:prstGeom>
          <a:noFill/>
        </p:spPr>
        <p:txBody>
          <a:bodyPr wrap="square" rtlCol="0">
            <a:spAutoFit/>
          </a:bodyPr>
          <a:lstStyle/>
          <a:p>
            <a:r>
              <a:rPr lang="tr-TR" b="1" dirty="0" smtClean="0"/>
              <a:t>Bakır Hatlar-</a:t>
            </a:r>
          </a:p>
          <a:p>
            <a:pPr marL="285750" indent="-285750">
              <a:buFont typeface="Arial" panose="020B0604020202020204" pitchFamily="34" charset="0"/>
              <a:buChar char="•"/>
            </a:pPr>
            <a:r>
              <a:rPr lang="tr-TR" b="1" dirty="0" smtClean="0"/>
              <a:t>G.SHDSL –VAE</a:t>
            </a:r>
          </a:p>
          <a:p>
            <a:pPr marL="285750" indent="-285750">
              <a:buFont typeface="Arial" panose="020B0604020202020204" pitchFamily="34" charset="0"/>
              <a:buChar char="•"/>
            </a:pPr>
            <a:r>
              <a:rPr lang="tr-TR" b="1" dirty="0" smtClean="0"/>
              <a:t>G.SHDSL – Noktadan Noktaya</a:t>
            </a:r>
          </a:p>
          <a:p>
            <a:pPr marL="285750" indent="-285750">
              <a:buFont typeface="Arial" panose="020B0604020202020204" pitchFamily="34" charset="0"/>
              <a:buChar char="•"/>
            </a:pPr>
            <a:r>
              <a:rPr lang="tr-TR" b="1" dirty="0" smtClean="0"/>
              <a:t>ADSL</a:t>
            </a:r>
          </a:p>
          <a:p>
            <a:pPr marL="285750" indent="-285750">
              <a:buFont typeface="Arial" panose="020B0604020202020204" pitchFamily="34" charset="0"/>
              <a:buChar char="•"/>
            </a:pPr>
            <a:r>
              <a:rPr lang="tr-TR" b="1" dirty="0" smtClean="0"/>
              <a:t>VDSL</a:t>
            </a:r>
          </a:p>
          <a:p>
            <a:pPr marL="285750" indent="-285750">
              <a:buFont typeface="Arial" panose="020B0604020202020204" pitchFamily="34" charset="0"/>
              <a:buChar char="•"/>
            </a:pPr>
            <a:r>
              <a:rPr lang="tr-TR" b="1" dirty="0" smtClean="0"/>
              <a:t>LL</a:t>
            </a:r>
          </a:p>
          <a:p>
            <a:endParaRPr lang="tr-TR" b="1" dirty="0" smtClean="0"/>
          </a:p>
          <a:p>
            <a:r>
              <a:rPr lang="tr-TR" b="1" dirty="0" smtClean="0"/>
              <a:t>Metro Ethernet Hatlar-</a:t>
            </a:r>
          </a:p>
          <a:p>
            <a:pPr marL="285750" indent="-285750">
              <a:buFont typeface="Arial" panose="020B0604020202020204" pitchFamily="34" charset="0"/>
              <a:buChar char="•"/>
            </a:pPr>
            <a:r>
              <a:rPr lang="tr-TR" b="1" dirty="0" smtClean="0"/>
              <a:t>SOL ve VF Fiber</a:t>
            </a:r>
          </a:p>
          <a:p>
            <a:pPr marL="285750" indent="-285750">
              <a:buFont typeface="Arial" panose="020B0604020202020204" pitchFamily="34" charset="0"/>
              <a:buChar char="•"/>
            </a:pPr>
            <a:r>
              <a:rPr lang="tr-TR" b="1" dirty="0" smtClean="0"/>
              <a:t>TT Fiber</a:t>
            </a:r>
          </a:p>
          <a:p>
            <a:pPr marL="285750" indent="-285750">
              <a:buFont typeface="Arial" panose="020B0604020202020204" pitchFamily="34" charset="0"/>
              <a:buChar char="•"/>
            </a:pPr>
            <a:r>
              <a:rPr lang="tr-TR" b="1" dirty="0" smtClean="0"/>
              <a:t>Fiber Link</a:t>
            </a:r>
          </a:p>
          <a:p>
            <a:r>
              <a:rPr lang="tr-TR" dirty="0" smtClean="0"/>
              <a:t>  </a:t>
            </a:r>
          </a:p>
          <a:p>
            <a:pPr marL="285750" indent="-285750">
              <a:buFont typeface="Arial" panose="020B0604020202020204" pitchFamily="34" charset="0"/>
              <a:buChar char="•"/>
            </a:pPr>
            <a:endParaRPr lang="tr-TR" dirty="0"/>
          </a:p>
        </p:txBody>
      </p:sp>
      <p:pic>
        <p:nvPicPr>
          <p:cNvPr id="9" name="Resim 8" descr="O:\Genel\Herkes\yeni_dosyalar\image001.gif"/>
          <p:cNvPicPr/>
          <p:nvPr/>
        </p:nvPicPr>
        <p:blipFill>
          <a:blip r:embed="rId2">
            <a:extLst>
              <a:ext uri="{28A0092B-C50C-407E-A947-70E740481C1C}">
                <a14:useLocalDpi xmlns:a14="http://schemas.microsoft.com/office/drawing/2010/main" val="0"/>
              </a:ext>
            </a:extLst>
          </a:blip>
          <a:srcRect/>
          <a:stretch>
            <a:fillRect/>
          </a:stretch>
        </p:blipFill>
        <p:spPr bwMode="auto">
          <a:xfrm>
            <a:off x="6948264" y="181937"/>
            <a:ext cx="1656184" cy="366743"/>
          </a:xfrm>
          <a:prstGeom prst="rect">
            <a:avLst/>
          </a:prstGeom>
          <a:noFill/>
          <a:ln>
            <a:noFill/>
          </a:ln>
        </p:spPr>
      </p:pic>
    </p:spTree>
    <p:extLst>
      <p:ext uri="{BB962C8B-B14F-4D97-AF65-F5344CB8AC3E}">
        <p14:creationId xmlns:p14="http://schemas.microsoft.com/office/powerpoint/2010/main" val="26895799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0" y="7277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
            </a:r>
            <a:br>
              <a:rPr kumimoji="0" lang="tr-TR" altLang="tr-TR" sz="1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b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8" name="Straight Connector 7"/>
          <p:cNvCxnSpPr/>
          <p:nvPr/>
        </p:nvCxnSpPr>
        <p:spPr>
          <a:xfrm>
            <a:off x="72008" y="692696"/>
            <a:ext cx="9036496"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3528" y="1124744"/>
            <a:ext cx="8208912" cy="369332"/>
          </a:xfrm>
          <a:prstGeom prst="rect">
            <a:avLst/>
          </a:prstGeom>
          <a:noFill/>
        </p:spPr>
        <p:txBody>
          <a:bodyPr wrap="square" rtlCol="0">
            <a:spAutoFit/>
          </a:bodyPr>
          <a:lstStyle/>
          <a:p>
            <a:r>
              <a:rPr lang="tr-TR" b="1" dirty="0" smtClean="0">
                <a:solidFill>
                  <a:schemeClr val="accent1">
                    <a:lumMod val="75000"/>
                  </a:schemeClr>
                </a:solidFill>
              </a:rPr>
              <a:t>Quintum Voice Gateway in  Console Kablosu;</a:t>
            </a:r>
            <a:endParaRPr lang="tr-TR" b="1" dirty="0">
              <a:solidFill>
                <a:schemeClr val="accent1">
                  <a:lumMod val="75000"/>
                </a:schemeClr>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2775" y="2552700"/>
            <a:ext cx="28384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Resim 8" descr="O:\Genel\Herkes\yeni_dosyalar\image001.gif"/>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81937"/>
            <a:ext cx="1656184" cy="366743"/>
          </a:xfrm>
          <a:prstGeom prst="rect">
            <a:avLst/>
          </a:prstGeom>
          <a:noFill/>
          <a:ln>
            <a:noFill/>
          </a:ln>
        </p:spPr>
      </p:pic>
    </p:spTree>
    <p:extLst>
      <p:ext uri="{BB962C8B-B14F-4D97-AF65-F5344CB8AC3E}">
        <p14:creationId xmlns:p14="http://schemas.microsoft.com/office/powerpoint/2010/main" val="22255540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0" y="7277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
            </a:r>
            <a:br>
              <a:rPr kumimoji="0" lang="tr-TR" altLang="tr-TR" sz="1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b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8" name="Straight Connector 7"/>
          <p:cNvCxnSpPr/>
          <p:nvPr/>
        </p:nvCxnSpPr>
        <p:spPr>
          <a:xfrm>
            <a:off x="72008" y="692696"/>
            <a:ext cx="9036496"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3528" y="1131827"/>
            <a:ext cx="8208912" cy="369332"/>
          </a:xfrm>
          <a:prstGeom prst="rect">
            <a:avLst/>
          </a:prstGeom>
          <a:noFill/>
        </p:spPr>
        <p:txBody>
          <a:bodyPr wrap="square" rtlCol="0">
            <a:spAutoFit/>
          </a:bodyPr>
          <a:lstStyle/>
          <a:p>
            <a:r>
              <a:rPr lang="tr-TR" b="1" dirty="0" smtClean="0">
                <a:solidFill>
                  <a:schemeClr val="accent1">
                    <a:lumMod val="75000"/>
                  </a:schemeClr>
                </a:solidFill>
              </a:rPr>
              <a:t>Teles VoipBOX Voice Gateway in  Görünümü;</a:t>
            </a:r>
            <a:endParaRPr lang="tr-TR" b="1" dirty="0">
              <a:solidFill>
                <a:schemeClr val="accent1">
                  <a:lumMod val="75000"/>
                </a:schemeClr>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3" y="2695575"/>
            <a:ext cx="7608887"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Resim 8" descr="O:\Genel\Herkes\yeni_dosyalar\image001.gif"/>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81937"/>
            <a:ext cx="1656184" cy="366743"/>
          </a:xfrm>
          <a:prstGeom prst="rect">
            <a:avLst/>
          </a:prstGeom>
          <a:noFill/>
          <a:ln>
            <a:noFill/>
          </a:ln>
        </p:spPr>
      </p:pic>
    </p:spTree>
    <p:extLst>
      <p:ext uri="{BB962C8B-B14F-4D97-AF65-F5344CB8AC3E}">
        <p14:creationId xmlns:p14="http://schemas.microsoft.com/office/powerpoint/2010/main" val="26648156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Autofit/>
          </a:bodyPr>
          <a:lstStyle/>
          <a:p>
            <a:r>
              <a:rPr lang="tr-TR" sz="2800" dirty="0" smtClean="0"/>
              <a:t>Türk Telekom Dağılım Kutusu</a:t>
            </a:r>
            <a:endParaRPr lang="tr-TR" sz="2800" dirty="0"/>
          </a:p>
        </p:txBody>
      </p:sp>
      <p:sp>
        <p:nvSpPr>
          <p:cNvPr id="3" name="Content Placeholder 2"/>
          <p:cNvSpPr>
            <a:spLocks noGrp="1"/>
          </p:cNvSpPr>
          <p:nvPr>
            <p:ph idx="1"/>
          </p:nvPr>
        </p:nvSpPr>
        <p:spPr>
          <a:xfrm>
            <a:off x="457200" y="908720"/>
            <a:ext cx="8229600" cy="5217443"/>
          </a:xfrm>
        </p:spPr>
        <p:txBody>
          <a:bodyPr/>
          <a:lstStyle/>
          <a:p>
            <a:endParaRPr lang="tr-TR" dirty="0"/>
          </a:p>
        </p:txBody>
      </p:sp>
      <p:pic>
        <p:nvPicPr>
          <p:cNvPr id="1026" name="Picture 2" descr="C:\Users\ext0368091\Pictures\Bina Dışı TT Kutus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908720"/>
            <a:ext cx="8136903" cy="513489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7"/>
          <p:cNvCxnSpPr/>
          <p:nvPr/>
        </p:nvCxnSpPr>
        <p:spPr>
          <a:xfrm>
            <a:off x="72008" y="692696"/>
            <a:ext cx="9036496"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Resim 5" descr="O:\Genel\Herkes\yeni_dosyalar\image001.gif"/>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81937"/>
            <a:ext cx="1656184" cy="366743"/>
          </a:xfrm>
          <a:prstGeom prst="rect">
            <a:avLst/>
          </a:prstGeom>
          <a:noFill/>
          <a:ln>
            <a:noFill/>
          </a:ln>
        </p:spPr>
      </p:pic>
    </p:spTree>
    <p:extLst>
      <p:ext uri="{BB962C8B-B14F-4D97-AF65-F5344CB8AC3E}">
        <p14:creationId xmlns:p14="http://schemas.microsoft.com/office/powerpoint/2010/main" val="21288688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Autofit/>
          </a:bodyPr>
          <a:lstStyle/>
          <a:p>
            <a:r>
              <a:rPr lang="tr-TR" sz="2800" dirty="0"/>
              <a:t>Türk Telekom Dağılım Kutusu</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836712"/>
            <a:ext cx="8712967" cy="5904656"/>
          </a:xfrm>
        </p:spPr>
      </p:pic>
      <p:cxnSp>
        <p:nvCxnSpPr>
          <p:cNvPr id="5" name="Straight Connector 7"/>
          <p:cNvCxnSpPr/>
          <p:nvPr/>
        </p:nvCxnSpPr>
        <p:spPr>
          <a:xfrm>
            <a:off x="72008" y="692696"/>
            <a:ext cx="9036496"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Resim 5" descr="O:\Genel\Herkes\yeni_dosyalar\image001.gif"/>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81937"/>
            <a:ext cx="1656184" cy="366743"/>
          </a:xfrm>
          <a:prstGeom prst="rect">
            <a:avLst/>
          </a:prstGeom>
          <a:noFill/>
          <a:ln>
            <a:noFill/>
          </a:ln>
        </p:spPr>
      </p:pic>
    </p:spTree>
    <p:extLst>
      <p:ext uri="{BB962C8B-B14F-4D97-AF65-F5344CB8AC3E}">
        <p14:creationId xmlns:p14="http://schemas.microsoft.com/office/powerpoint/2010/main" val="39923713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864096"/>
          </a:xfrm>
        </p:spPr>
        <p:txBody>
          <a:bodyPr>
            <a:normAutofit/>
          </a:bodyPr>
          <a:lstStyle/>
          <a:p>
            <a:r>
              <a:rPr lang="tr-TR" sz="2800" dirty="0" smtClean="0"/>
              <a:t>3G HWIC KART &amp; LL KART</a:t>
            </a:r>
            <a:endParaRPr lang="tr-TR" sz="28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700808"/>
            <a:ext cx="3816424" cy="4525963"/>
          </a:xfrm>
        </p:spPr>
      </p:pic>
      <p:pic>
        <p:nvPicPr>
          <p:cNvPr id="2050" name="Picture 2" descr="C:\Users\ext0368091\Pictures\Leased Line ka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9384" y="1700808"/>
            <a:ext cx="4297660" cy="453650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7"/>
          <p:cNvCxnSpPr/>
          <p:nvPr/>
        </p:nvCxnSpPr>
        <p:spPr>
          <a:xfrm>
            <a:off x="72008" y="692696"/>
            <a:ext cx="9036496"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Resim 6" descr="O:\Genel\Herkes\yeni_dosyalar\image001.gif"/>
          <p:cNvPicPr/>
          <p:nvPr/>
        </p:nvPicPr>
        <p:blipFill>
          <a:blip r:embed="rId4">
            <a:extLst>
              <a:ext uri="{28A0092B-C50C-407E-A947-70E740481C1C}">
                <a14:useLocalDpi xmlns:a14="http://schemas.microsoft.com/office/drawing/2010/main" val="0"/>
              </a:ext>
            </a:extLst>
          </a:blip>
          <a:srcRect/>
          <a:stretch>
            <a:fillRect/>
          </a:stretch>
        </p:blipFill>
        <p:spPr bwMode="auto">
          <a:xfrm>
            <a:off x="6948264" y="181937"/>
            <a:ext cx="1656184" cy="366743"/>
          </a:xfrm>
          <a:prstGeom prst="rect">
            <a:avLst/>
          </a:prstGeom>
          <a:noFill/>
          <a:ln>
            <a:noFill/>
          </a:ln>
        </p:spPr>
      </p:pic>
    </p:spTree>
    <p:extLst>
      <p:ext uri="{BB962C8B-B14F-4D97-AF65-F5344CB8AC3E}">
        <p14:creationId xmlns:p14="http://schemas.microsoft.com/office/powerpoint/2010/main" val="38761250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6050"/>
          </a:xfrm>
        </p:spPr>
        <p:txBody>
          <a:bodyPr>
            <a:noAutofit/>
          </a:bodyPr>
          <a:lstStyle/>
          <a:p>
            <a:r>
              <a:rPr lang="tr-TR" sz="2800" dirty="0" smtClean="0"/>
              <a:t>TELEFON REGLET ÇATISI</a:t>
            </a:r>
            <a:endParaRPr lang="tr-TR"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836712"/>
            <a:ext cx="8424935" cy="5832648"/>
          </a:xfrm>
        </p:spPr>
      </p:pic>
      <p:cxnSp>
        <p:nvCxnSpPr>
          <p:cNvPr id="5" name="Straight Connector 7"/>
          <p:cNvCxnSpPr/>
          <p:nvPr/>
        </p:nvCxnSpPr>
        <p:spPr>
          <a:xfrm>
            <a:off x="72008" y="692696"/>
            <a:ext cx="9036496"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Resim 5" descr="O:\Genel\Herkes\yeni_dosyalar\image001.gif"/>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81937"/>
            <a:ext cx="1656184" cy="366743"/>
          </a:xfrm>
          <a:prstGeom prst="rect">
            <a:avLst/>
          </a:prstGeom>
          <a:noFill/>
          <a:ln>
            <a:noFill/>
          </a:ln>
        </p:spPr>
      </p:pic>
    </p:spTree>
    <p:extLst>
      <p:ext uri="{BB962C8B-B14F-4D97-AF65-F5344CB8AC3E}">
        <p14:creationId xmlns:p14="http://schemas.microsoft.com/office/powerpoint/2010/main" val="10688340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432048"/>
          </a:xfrm>
        </p:spPr>
        <p:txBody>
          <a:bodyPr>
            <a:normAutofit fontScale="90000"/>
          </a:bodyPr>
          <a:lstStyle/>
          <a:p>
            <a:r>
              <a:rPr lang="tr-TR" sz="2800" dirty="0" smtClean="0"/>
              <a:t>SARF MALZEMELER</a:t>
            </a:r>
            <a:endParaRPr lang="tr-TR"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172" y="1124744"/>
            <a:ext cx="3991532" cy="2520280"/>
          </a:xfrm>
        </p:spPr>
      </p:pic>
      <p:pic>
        <p:nvPicPr>
          <p:cNvPr id="3074" name="Picture 2" descr="C:\Users\ext0368091\Pictures\SC-LC Patch Cor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0993" y="1124744"/>
            <a:ext cx="4619625" cy="252028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ext0368091\Pictures\Fiber SF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0993" y="3773711"/>
            <a:ext cx="4594608" cy="3012281"/>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ext0368091\Pictures\Ethernet SF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5" y="3773711"/>
            <a:ext cx="4104455" cy="301228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7"/>
          <p:cNvCxnSpPr/>
          <p:nvPr/>
        </p:nvCxnSpPr>
        <p:spPr>
          <a:xfrm>
            <a:off x="72008" y="692696"/>
            <a:ext cx="9036496"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Resim 7" descr="O:\Genel\Herkes\yeni_dosyalar\image001.gif"/>
          <p:cNvPicPr/>
          <p:nvPr/>
        </p:nvPicPr>
        <p:blipFill>
          <a:blip r:embed="rId6">
            <a:extLst>
              <a:ext uri="{28A0092B-C50C-407E-A947-70E740481C1C}">
                <a14:useLocalDpi xmlns:a14="http://schemas.microsoft.com/office/drawing/2010/main" val="0"/>
              </a:ext>
            </a:extLst>
          </a:blip>
          <a:srcRect/>
          <a:stretch>
            <a:fillRect/>
          </a:stretch>
        </p:blipFill>
        <p:spPr bwMode="auto">
          <a:xfrm>
            <a:off x="6948264" y="181937"/>
            <a:ext cx="1656184" cy="366743"/>
          </a:xfrm>
          <a:prstGeom prst="rect">
            <a:avLst/>
          </a:prstGeom>
          <a:noFill/>
          <a:ln>
            <a:noFill/>
          </a:ln>
        </p:spPr>
      </p:pic>
    </p:spTree>
    <p:extLst>
      <p:ext uri="{BB962C8B-B14F-4D97-AF65-F5344CB8AC3E}">
        <p14:creationId xmlns:p14="http://schemas.microsoft.com/office/powerpoint/2010/main" val="38919436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724942"/>
          </a:xfrm>
        </p:spPr>
        <p:txBody>
          <a:bodyPr>
            <a:normAutofit fontScale="90000"/>
          </a:bodyPr>
          <a:lstStyle/>
          <a:p>
            <a:r>
              <a:rPr lang="tr-TR" dirty="0" smtClean="0"/>
              <a:t>TT FİBER SONLANDIRMA</a:t>
            </a:r>
            <a:endParaRPr lang="tr-T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0487" y="1600200"/>
            <a:ext cx="8003025" cy="4997152"/>
          </a:xfrm>
        </p:spPr>
      </p:pic>
      <p:cxnSp>
        <p:nvCxnSpPr>
          <p:cNvPr id="5" name="Straight Connector 7"/>
          <p:cNvCxnSpPr/>
          <p:nvPr/>
        </p:nvCxnSpPr>
        <p:spPr>
          <a:xfrm>
            <a:off x="72008" y="692696"/>
            <a:ext cx="9036496"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Resim 5" descr="O:\Genel\Herkes\yeni_dosyalar\image001.gif"/>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81937"/>
            <a:ext cx="1656184" cy="366743"/>
          </a:xfrm>
          <a:prstGeom prst="rect">
            <a:avLst/>
          </a:prstGeom>
          <a:noFill/>
          <a:ln>
            <a:noFill/>
          </a:ln>
        </p:spPr>
      </p:pic>
    </p:spTree>
    <p:extLst>
      <p:ext uri="{BB962C8B-B14F-4D97-AF65-F5344CB8AC3E}">
        <p14:creationId xmlns:p14="http://schemas.microsoft.com/office/powerpoint/2010/main" val="17639943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134"/>
            <a:ext cx="8229600" cy="653503"/>
          </a:xfrm>
        </p:spPr>
        <p:txBody>
          <a:bodyPr>
            <a:normAutofit fontScale="90000"/>
          </a:bodyPr>
          <a:lstStyle/>
          <a:p>
            <a:r>
              <a:rPr lang="tr-TR" dirty="0" smtClean="0"/>
              <a:t>2 &amp; 4 SHDSL CART MODELLERİ</a:t>
            </a:r>
            <a:endParaRPr lang="tr-TR" dirty="0"/>
          </a:p>
        </p:txBody>
      </p:sp>
      <p:sp>
        <p:nvSpPr>
          <p:cNvPr id="3" name="Content Placeholder 2"/>
          <p:cNvSpPr>
            <a:spLocks noGrp="1"/>
          </p:cNvSpPr>
          <p:nvPr>
            <p:ph idx="1"/>
          </p:nvPr>
        </p:nvSpPr>
        <p:spPr/>
        <p:txBody>
          <a:bodyPr/>
          <a:lstStyle/>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71638"/>
            <a:ext cx="38862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429000"/>
            <a:ext cx="3992041" cy="2444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2843213"/>
            <a:ext cx="3151237" cy="3322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7617" y="1762015"/>
            <a:ext cx="3695700"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a:xfrm>
            <a:off x="72008" y="692696"/>
            <a:ext cx="9036496"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Resim 8" descr="O:\Genel\Herkes\yeni_dosyalar\image001.gif"/>
          <p:cNvPicPr/>
          <p:nvPr/>
        </p:nvPicPr>
        <p:blipFill>
          <a:blip r:embed="rId6">
            <a:extLst>
              <a:ext uri="{28A0092B-C50C-407E-A947-70E740481C1C}">
                <a14:useLocalDpi xmlns:a14="http://schemas.microsoft.com/office/drawing/2010/main" val="0"/>
              </a:ext>
            </a:extLst>
          </a:blip>
          <a:srcRect/>
          <a:stretch>
            <a:fillRect/>
          </a:stretch>
        </p:blipFill>
        <p:spPr bwMode="auto">
          <a:xfrm>
            <a:off x="6948264" y="181937"/>
            <a:ext cx="1656184" cy="366743"/>
          </a:xfrm>
          <a:prstGeom prst="rect">
            <a:avLst/>
          </a:prstGeom>
          <a:noFill/>
          <a:ln>
            <a:noFill/>
          </a:ln>
        </p:spPr>
      </p:pic>
    </p:spTree>
    <p:extLst>
      <p:ext uri="{BB962C8B-B14F-4D97-AF65-F5344CB8AC3E}">
        <p14:creationId xmlns:p14="http://schemas.microsoft.com/office/powerpoint/2010/main" val="21812636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724942"/>
          </a:xfrm>
        </p:spPr>
        <p:txBody>
          <a:bodyPr>
            <a:normAutofit/>
          </a:bodyPr>
          <a:lstStyle/>
          <a:p>
            <a:r>
              <a:rPr lang="tr-TR" sz="2800" dirty="0" smtClean="0"/>
              <a:t>TELLABS &amp; VADSOM MODEM</a:t>
            </a:r>
            <a:endParaRPr lang="tr-TR" sz="2800" dirty="0"/>
          </a:p>
        </p:txBody>
      </p:sp>
      <p:sp>
        <p:nvSpPr>
          <p:cNvPr id="3" name="Content Placeholder 2"/>
          <p:cNvSpPr>
            <a:spLocks noGrp="1"/>
          </p:cNvSpPr>
          <p:nvPr>
            <p:ph idx="1"/>
          </p:nvPr>
        </p:nvSpPr>
        <p:spPr/>
        <p:txBody>
          <a:bodyPr/>
          <a:lstStyle/>
          <a:p>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204864"/>
            <a:ext cx="3744416"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204864"/>
            <a:ext cx="3816424"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7"/>
          <p:cNvCxnSpPr/>
          <p:nvPr/>
        </p:nvCxnSpPr>
        <p:spPr>
          <a:xfrm>
            <a:off x="72008" y="692696"/>
            <a:ext cx="9036496"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Resim 6" descr="O:\Genel\Herkes\yeni_dosyalar\image001.gif"/>
          <p:cNvPicPr/>
          <p:nvPr/>
        </p:nvPicPr>
        <p:blipFill>
          <a:blip r:embed="rId4">
            <a:extLst>
              <a:ext uri="{28A0092B-C50C-407E-A947-70E740481C1C}">
                <a14:useLocalDpi xmlns:a14="http://schemas.microsoft.com/office/drawing/2010/main" val="0"/>
              </a:ext>
            </a:extLst>
          </a:blip>
          <a:srcRect/>
          <a:stretch>
            <a:fillRect/>
          </a:stretch>
        </p:blipFill>
        <p:spPr bwMode="auto">
          <a:xfrm>
            <a:off x="6948264" y="181937"/>
            <a:ext cx="1656184" cy="366743"/>
          </a:xfrm>
          <a:prstGeom prst="rect">
            <a:avLst/>
          </a:prstGeom>
          <a:noFill/>
          <a:ln>
            <a:noFill/>
          </a:ln>
        </p:spPr>
      </p:pic>
    </p:spTree>
    <p:extLst>
      <p:ext uri="{BB962C8B-B14F-4D97-AF65-F5344CB8AC3E}">
        <p14:creationId xmlns:p14="http://schemas.microsoft.com/office/powerpoint/2010/main" val="3236618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0" y="7277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
            </a:r>
            <a:br>
              <a:rPr kumimoji="0" lang="tr-TR" altLang="tr-TR" sz="1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b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8" name="Straight Connector 7"/>
          <p:cNvCxnSpPr/>
          <p:nvPr/>
        </p:nvCxnSpPr>
        <p:spPr>
          <a:xfrm>
            <a:off x="72008" y="692696"/>
            <a:ext cx="9036496"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3528" y="808518"/>
            <a:ext cx="6120680" cy="369332"/>
          </a:xfrm>
          <a:prstGeom prst="rect">
            <a:avLst/>
          </a:prstGeom>
          <a:noFill/>
        </p:spPr>
        <p:txBody>
          <a:bodyPr wrap="square" rtlCol="0">
            <a:spAutoFit/>
          </a:bodyPr>
          <a:lstStyle/>
          <a:p>
            <a:r>
              <a:rPr lang="tr-TR" b="1" dirty="0" smtClean="0">
                <a:solidFill>
                  <a:schemeClr val="accent1">
                    <a:lumMod val="75000"/>
                  </a:schemeClr>
                </a:solidFill>
              </a:rPr>
              <a:t>Projelerde Hat Türüne Göre Kullanılan Cihaz Modelleri;</a:t>
            </a:r>
            <a:endParaRPr lang="tr-TR" b="1" dirty="0">
              <a:solidFill>
                <a:schemeClr val="accent1">
                  <a:lumMod val="75000"/>
                </a:schemeClr>
              </a:solidFill>
            </a:endParaRPr>
          </a:p>
        </p:txBody>
      </p:sp>
      <p:pic>
        <p:nvPicPr>
          <p:cNvPr id="9" name="Resim 8" descr="O:\Genel\Herkes\yeni_dosyalar\image001.gif"/>
          <p:cNvPicPr/>
          <p:nvPr/>
        </p:nvPicPr>
        <p:blipFill>
          <a:blip r:embed="rId2">
            <a:extLst>
              <a:ext uri="{28A0092B-C50C-407E-A947-70E740481C1C}">
                <a14:useLocalDpi xmlns:a14="http://schemas.microsoft.com/office/drawing/2010/main" val="0"/>
              </a:ext>
            </a:extLst>
          </a:blip>
          <a:srcRect/>
          <a:stretch>
            <a:fillRect/>
          </a:stretch>
        </p:blipFill>
        <p:spPr bwMode="auto">
          <a:xfrm>
            <a:off x="6948264" y="181937"/>
            <a:ext cx="1656184" cy="366743"/>
          </a:xfrm>
          <a:prstGeom prst="rect">
            <a:avLst/>
          </a:prstGeom>
          <a:noFill/>
          <a:ln>
            <a:noFill/>
          </a:ln>
        </p:spPr>
      </p:pic>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114714"/>
            <a:ext cx="8640959" cy="5743286"/>
          </a:xfrm>
          <a:prstGeom prst="rect">
            <a:avLst/>
          </a:prstGeom>
        </p:spPr>
      </p:pic>
    </p:spTree>
    <p:extLst>
      <p:ext uri="{BB962C8B-B14F-4D97-AF65-F5344CB8AC3E}">
        <p14:creationId xmlns:p14="http://schemas.microsoft.com/office/powerpoint/2010/main" val="34346360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CİSCO 888 K-9 ROUTER</a:t>
            </a:r>
            <a:endParaRPr lang="tr-TR" dirty="0"/>
          </a:p>
        </p:txBody>
      </p:sp>
      <p:pic>
        <p:nvPicPr>
          <p:cNvPr id="4" name="Resim 3"/>
          <p:cNvPicPr>
            <a:picLocks noChangeAspect="1"/>
          </p:cNvPicPr>
          <p:nvPr/>
        </p:nvPicPr>
        <p:blipFill>
          <a:blip r:embed="rId2"/>
          <a:stretch>
            <a:fillRect/>
          </a:stretch>
        </p:blipFill>
        <p:spPr>
          <a:xfrm>
            <a:off x="251519" y="1417638"/>
            <a:ext cx="4824536" cy="2524031"/>
          </a:xfrm>
          <a:prstGeom prst="rect">
            <a:avLst/>
          </a:prstGeom>
        </p:spPr>
      </p:pic>
      <p:pic>
        <p:nvPicPr>
          <p:cNvPr id="7" name="İçerik Yer Tutucusu 6"/>
          <p:cNvPicPr>
            <a:picLocks noGrp="1" noChangeAspect="1"/>
          </p:cNvPicPr>
          <p:nvPr>
            <p:ph idx="1"/>
          </p:nvPr>
        </p:nvPicPr>
        <p:blipFill>
          <a:blip r:embed="rId3"/>
          <a:stretch>
            <a:fillRect/>
          </a:stretch>
        </p:blipFill>
        <p:spPr>
          <a:xfrm>
            <a:off x="2771800" y="3970693"/>
            <a:ext cx="6120680" cy="2905125"/>
          </a:xfrm>
          <a:prstGeom prst="rect">
            <a:avLst/>
          </a:prstGeom>
        </p:spPr>
      </p:pic>
      <p:pic>
        <p:nvPicPr>
          <p:cNvPr id="5" name="Resim 4" descr="O:\Genel\Herkes\yeni_dosyalar\image001.gif"/>
          <p:cNvPicPr/>
          <p:nvPr/>
        </p:nvPicPr>
        <p:blipFill>
          <a:blip r:embed="rId4">
            <a:extLst>
              <a:ext uri="{28A0092B-C50C-407E-A947-70E740481C1C}">
                <a14:useLocalDpi xmlns:a14="http://schemas.microsoft.com/office/drawing/2010/main" val="0"/>
              </a:ext>
            </a:extLst>
          </a:blip>
          <a:srcRect/>
          <a:stretch>
            <a:fillRect/>
          </a:stretch>
        </p:blipFill>
        <p:spPr bwMode="auto">
          <a:xfrm>
            <a:off x="7236296" y="97106"/>
            <a:ext cx="1656184" cy="366743"/>
          </a:xfrm>
          <a:prstGeom prst="rect">
            <a:avLst/>
          </a:prstGeom>
          <a:noFill/>
          <a:ln>
            <a:noFill/>
          </a:ln>
        </p:spPr>
      </p:pic>
    </p:spTree>
    <p:extLst>
      <p:ext uri="{BB962C8B-B14F-4D97-AF65-F5344CB8AC3E}">
        <p14:creationId xmlns:p14="http://schemas.microsoft.com/office/powerpoint/2010/main" val="38134977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CİSCO 878 GHSDSL ROUTER</a:t>
            </a:r>
            <a:endParaRPr lang="tr-TR" dirty="0"/>
          </a:p>
        </p:txBody>
      </p:sp>
      <p:pic>
        <p:nvPicPr>
          <p:cNvPr id="4" name="İçerik Yer Tutucusu 3"/>
          <p:cNvPicPr>
            <a:picLocks noGrp="1" noChangeAspect="1"/>
          </p:cNvPicPr>
          <p:nvPr>
            <p:ph idx="1"/>
          </p:nvPr>
        </p:nvPicPr>
        <p:blipFill>
          <a:blip r:embed="rId2"/>
          <a:stretch>
            <a:fillRect/>
          </a:stretch>
        </p:blipFill>
        <p:spPr>
          <a:xfrm>
            <a:off x="457200" y="1772816"/>
            <a:ext cx="8229600" cy="4940399"/>
          </a:xfrm>
          <a:prstGeom prst="rect">
            <a:avLst/>
          </a:prstGeom>
        </p:spPr>
      </p:pic>
      <p:pic>
        <p:nvPicPr>
          <p:cNvPr id="5" name="Resim 4" descr="O:\Genel\Herkes\yeni_dosyalar\image001.gif"/>
          <p:cNvPicPr/>
          <p:nvPr/>
        </p:nvPicPr>
        <p:blipFill>
          <a:blip r:embed="rId3">
            <a:extLst>
              <a:ext uri="{28A0092B-C50C-407E-A947-70E740481C1C}">
                <a14:useLocalDpi xmlns:a14="http://schemas.microsoft.com/office/drawing/2010/main" val="0"/>
              </a:ext>
            </a:extLst>
          </a:blip>
          <a:srcRect/>
          <a:stretch>
            <a:fillRect/>
          </a:stretch>
        </p:blipFill>
        <p:spPr bwMode="auto">
          <a:xfrm>
            <a:off x="7164288" y="91266"/>
            <a:ext cx="1656184" cy="366743"/>
          </a:xfrm>
          <a:prstGeom prst="rect">
            <a:avLst/>
          </a:prstGeom>
          <a:noFill/>
          <a:ln>
            <a:noFill/>
          </a:ln>
        </p:spPr>
      </p:pic>
    </p:spTree>
    <p:extLst>
      <p:ext uri="{BB962C8B-B14F-4D97-AF65-F5344CB8AC3E}">
        <p14:creationId xmlns:p14="http://schemas.microsoft.com/office/powerpoint/2010/main" val="779289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CİSCO 887 VAG </a:t>
            </a:r>
            <a:endParaRPr lang="tr-TR" dirty="0"/>
          </a:p>
        </p:txBody>
      </p:sp>
      <p:pic>
        <p:nvPicPr>
          <p:cNvPr id="5" name="Resim 4" descr="O:\Genel\Herkes\yeni_dosyalar\image001.gif"/>
          <p:cNvPicPr/>
          <p:nvPr/>
        </p:nvPicPr>
        <p:blipFill>
          <a:blip r:embed="rId2">
            <a:extLst>
              <a:ext uri="{28A0092B-C50C-407E-A947-70E740481C1C}">
                <a14:useLocalDpi xmlns:a14="http://schemas.microsoft.com/office/drawing/2010/main" val="0"/>
              </a:ext>
            </a:extLst>
          </a:blip>
          <a:srcRect/>
          <a:stretch>
            <a:fillRect/>
          </a:stretch>
        </p:blipFill>
        <p:spPr bwMode="auto">
          <a:xfrm>
            <a:off x="7164288" y="91266"/>
            <a:ext cx="1656184" cy="366743"/>
          </a:xfrm>
          <a:prstGeom prst="rect">
            <a:avLst/>
          </a:prstGeom>
          <a:noFill/>
          <a:ln>
            <a:noFill/>
          </a:ln>
        </p:spPr>
      </p:pic>
      <p:pic>
        <p:nvPicPr>
          <p:cNvPr id="6" name="İçerik Yer Tutucus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90174" y="1581876"/>
            <a:ext cx="7953826" cy="4525963"/>
          </a:xfrm>
        </p:spPr>
      </p:pic>
    </p:spTree>
    <p:extLst>
      <p:ext uri="{BB962C8B-B14F-4D97-AF65-F5344CB8AC3E}">
        <p14:creationId xmlns:p14="http://schemas.microsoft.com/office/powerpoint/2010/main" val="5652231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CİSCO 3400 ME SW</a:t>
            </a:r>
            <a:endParaRPr lang="tr-TR" dirty="0"/>
          </a:p>
        </p:txBody>
      </p:sp>
      <p:pic>
        <p:nvPicPr>
          <p:cNvPr id="4" name="İçerik Yer Tutucusu 3"/>
          <p:cNvPicPr>
            <a:picLocks noGrp="1" noChangeAspect="1"/>
          </p:cNvPicPr>
          <p:nvPr>
            <p:ph idx="1"/>
          </p:nvPr>
        </p:nvPicPr>
        <p:blipFill>
          <a:blip r:embed="rId2"/>
          <a:stretch>
            <a:fillRect/>
          </a:stretch>
        </p:blipFill>
        <p:spPr>
          <a:xfrm>
            <a:off x="1076325" y="2024856"/>
            <a:ext cx="6991350" cy="3676650"/>
          </a:xfrm>
          <a:prstGeom prst="rect">
            <a:avLst/>
          </a:prstGeom>
        </p:spPr>
      </p:pic>
      <p:pic>
        <p:nvPicPr>
          <p:cNvPr id="5" name="Resim 4" descr="O:\Genel\Herkes\yeni_dosyalar\image001.gif"/>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81937"/>
            <a:ext cx="1656184" cy="366743"/>
          </a:xfrm>
          <a:prstGeom prst="rect">
            <a:avLst/>
          </a:prstGeom>
          <a:noFill/>
          <a:ln>
            <a:noFill/>
          </a:ln>
        </p:spPr>
      </p:pic>
    </p:spTree>
    <p:extLst>
      <p:ext uri="{BB962C8B-B14F-4D97-AF65-F5344CB8AC3E}">
        <p14:creationId xmlns:p14="http://schemas.microsoft.com/office/powerpoint/2010/main" val="23055467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CİSCO SF 300 ME SW</a:t>
            </a:r>
            <a:endParaRPr lang="tr-TR" dirty="0"/>
          </a:p>
        </p:txBody>
      </p:sp>
      <p:pic>
        <p:nvPicPr>
          <p:cNvPr id="4" name="İçerik Yer Tutucusu 3"/>
          <p:cNvPicPr>
            <a:picLocks noGrp="1" noChangeAspect="1"/>
          </p:cNvPicPr>
          <p:nvPr>
            <p:ph idx="1"/>
          </p:nvPr>
        </p:nvPicPr>
        <p:blipFill>
          <a:blip r:embed="rId2"/>
          <a:stretch>
            <a:fillRect/>
          </a:stretch>
        </p:blipFill>
        <p:spPr>
          <a:xfrm>
            <a:off x="323528" y="1700808"/>
            <a:ext cx="8712968" cy="5061545"/>
          </a:xfrm>
          <a:prstGeom prst="rect">
            <a:avLst/>
          </a:prstGeom>
        </p:spPr>
      </p:pic>
      <p:pic>
        <p:nvPicPr>
          <p:cNvPr id="5" name="Resim 4" descr="O:\Genel\Herkes\yeni_dosyalar\image001.gif"/>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81937"/>
            <a:ext cx="1656184" cy="366743"/>
          </a:xfrm>
          <a:prstGeom prst="rect">
            <a:avLst/>
          </a:prstGeom>
          <a:noFill/>
          <a:ln>
            <a:noFill/>
          </a:ln>
        </p:spPr>
      </p:pic>
    </p:spTree>
    <p:extLst>
      <p:ext uri="{BB962C8B-B14F-4D97-AF65-F5344CB8AC3E}">
        <p14:creationId xmlns:p14="http://schemas.microsoft.com/office/powerpoint/2010/main" val="39886164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490066"/>
          </a:xfrm>
        </p:spPr>
        <p:txBody>
          <a:bodyPr>
            <a:normAutofit fontScale="90000"/>
          </a:bodyPr>
          <a:lstStyle/>
          <a:p>
            <a:r>
              <a:rPr lang="tr-TR" dirty="0" smtClean="0"/>
              <a:t>CİSCO 2900 </a:t>
            </a:r>
            <a:r>
              <a:rPr lang="tr-TR" dirty="0" err="1" smtClean="0"/>
              <a:t>serial</a:t>
            </a:r>
            <a:endParaRPr lang="tr-TR" dirty="0"/>
          </a:p>
        </p:txBody>
      </p:sp>
      <p:pic>
        <p:nvPicPr>
          <p:cNvPr id="4" name="İçerik Yer Tutucusu 3"/>
          <p:cNvPicPr>
            <a:picLocks noGrp="1" noChangeAspect="1"/>
          </p:cNvPicPr>
          <p:nvPr>
            <p:ph idx="1"/>
          </p:nvPr>
        </p:nvPicPr>
        <p:blipFill>
          <a:blip r:embed="rId2"/>
          <a:stretch>
            <a:fillRect/>
          </a:stretch>
        </p:blipFill>
        <p:spPr>
          <a:xfrm>
            <a:off x="143508" y="764704"/>
            <a:ext cx="8856983" cy="3600400"/>
          </a:xfrm>
          <a:prstGeom prst="rect">
            <a:avLst/>
          </a:prstGeom>
        </p:spPr>
      </p:pic>
      <p:pic>
        <p:nvPicPr>
          <p:cNvPr id="5" name="Resim 4"/>
          <p:cNvPicPr>
            <a:picLocks noChangeAspect="1"/>
          </p:cNvPicPr>
          <p:nvPr/>
        </p:nvPicPr>
        <p:blipFill>
          <a:blip r:embed="rId3"/>
          <a:stretch>
            <a:fillRect/>
          </a:stretch>
        </p:blipFill>
        <p:spPr>
          <a:xfrm>
            <a:off x="251520" y="4365104"/>
            <a:ext cx="8640960" cy="2439081"/>
          </a:xfrm>
          <a:prstGeom prst="rect">
            <a:avLst/>
          </a:prstGeom>
        </p:spPr>
      </p:pic>
      <p:pic>
        <p:nvPicPr>
          <p:cNvPr id="6" name="Resim 5" descr="O:\Genel\Herkes\yeni_dosyalar\image001.gif"/>
          <p:cNvPicPr/>
          <p:nvPr/>
        </p:nvPicPr>
        <p:blipFill>
          <a:blip r:embed="rId4">
            <a:extLst>
              <a:ext uri="{28A0092B-C50C-407E-A947-70E740481C1C}">
                <a14:useLocalDpi xmlns:a14="http://schemas.microsoft.com/office/drawing/2010/main" val="0"/>
              </a:ext>
            </a:extLst>
          </a:blip>
          <a:srcRect/>
          <a:stretch>
            <a:fillRect/>
          </a:stretch>
        </p:blipFill>
        <p:spPr bwMode="auto">
          <a:xfrm>
            <a:off x="6948264" y="181937"/>
            <a:ext cx="1656184" cy="366743"/>
          </a:xfrm>
          <a:prstGeom prst="rect">
            <a:avLst/>
          </a:prstGeom>
          <a:noFill/>
          <a:ln>
            <a:noFill/>
          </a:ln>
        </p:spPr>
      </p:pic>
    </p:spTree>
    <p:extLst>
      <p:ext uri="{BB962C8B-B14F-4D97-AF65-F5344CB8AC3E}">
        <p14:creationId xmlns:p14="http://schemas.microsoft.com/office/powerpoint/2010/main" val="37953882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OPTION </a:t>
            </a:r>
            <a:endParaRPr lang="tr-TR" dirty="0"/>
          </a:p>
        </p:txBody>
      </p:sp>
      <p:pic>
        <p:nvPicPr>
          <p:cNvPr id="4" name="İçerik Yer Tutucusu 3"/>
          <p:cNvPicPr>
            <a:picLocks noGrp="1" noChangeAspect="1"/>
          </p:cNvPicPr>
          <p:nvPr>
            <p:ph idx="1"/>
          </p:nvPr>
        </p:nvPicPr>
        <p:blipFill>
          <a:blip r:embed="rId2"/>
          <a:stretch>
            <a:fillRect/>
          </a:stretch>
        </p:blipFill>
        <p:spPr>
          <a:xfrm>
            <a:off x="457200" y="1628801"/>
            <a:ext cx="8435280" cy="5229200"/>
          </a:xfrm>
          <a:prstGeom prst="rect">
            <a:avLst/>
          </a:prstGeom>
        </p:spPr>
      </p:pic>
      <p:pic>
        <p:nvPicPr>
          <p:cNvPr id="5" name="Resim 4" descr="O:\Genel\Herkes\yeni_dosyalar\image001.gif"/>
          <p:cNvPicPr/>
          <p:nvPr/>
        </p:nvPicPr>
        <p:blipFill>
          <a:blip r:embed="rId3">
            <a:extLst>
              <a:ext uri="{28A0092B-C50C-407E-A947-70E740481C1C}">
                <a14:useLocalDpi xmlns:a14="http://schemas.microsoft.com/office/drawing/2010/main" val="0"/>
              </a:ext>
            </a:extLst>
          </a:blip>
          <a:srcRect/>
          <a:stretch>
            <a:fillRect/>
          </a:stretch>
        </p:blipFill>
        <p:spPr bwMode="auto">
          <a:xfrm>
            <a:off x="6948264" y="253945"/>
            <a:ext cx="1656184" cy="366743"/>
          </a:xfrm>
          <a:prstGeom prst="rect">
            <a:avLst/>
          </a:prstGeom>
          <a:noFill/>
          <a:ln>
            <a:noFill/>
          </a:ln>
        </p:spPr>
      </p:pic>
    </p:spTree>
    <p:extLst>
      <p:ext uri="{BB962C8B-B14F-4D97-AF65-F5344CB8AC3E}">
        <p14:creationId xmlns:p14="http://schemas.microsoft.com/office/powerpoint/2010/main" val="1963784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38411"/>
            <a:ext cx="8229600" cy="4249541"/>
          </a:xfrm>
        </p:spPr>
      </p:pic>
      <p:pic>
        <p:nvPicPr>
          <p:cNvPr id="5" name="Resim 4" descr="O:\Genel\Herkes\yeni_dosyalar\image001.gif"/>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81937"/>
            <a:ext cx="1656184" cy="366743"/>
          </a:xfrm>
          <a:prstGeom prst="rect">
            <a:avLst/>
          </a:prstGeom>
          <a:noFill/>
          <a:ln>
            <a:noFill/>
          </a:ln>
        </p:spPr>
      </p:pic>
    </p:spTree>
    <p:extLst>
      <p:ext uri="{BB962C8B-B14F-4D97-AF65-F5344CB8AC3E}">
        <p14:creationId xmlns:p14="http://schemas.microsoft.com/office/powerpoint/2010/main" val="41075803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62946"/>
            <a:ext cx="8229600" cy="4200470"/>
          </a:xfrm>
        </p:spPr>
      </p:pic>
      <p:pic>
        <p:nvPicPr>
          <p:cNvPr id="5" name="Resim 4" descr="O:\Genel\Herkes\yeni_dosyalar\image001.gif"/>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81937"/>
            <a:ext cx="1656184" cy="366743"/>
          </a:xfrm>
          <a:prstGeom prst="rect">
            <a:avLst/>
          </a:prstGeom>
          <a:noFill/>
          <a:ln>
            <a:noFill/>
          </a:ln>
        </p:spPr>
      </p:pic>
    </p:spTree>
    <p:extLst>
      <p:ext uri="{BB962C8B-B14F-4D97-AF65-F5344CB8AC3E}">
        <p14:creationId xmlns:p14="http://schemas.microsoft.com/office/powerpoint/2010/main" val="18456070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31926"/>
            <a:ext cx="8229600" cy="4262510"/>
          </a:xfrm>
        </p:spPr>
      </p:pic>
      <p:pic>
        <p:nvPicPr>
          <p:cNvPr id="5" name="Resim 4" descr="O:\Genel\Herkes\yeni_dosyalar\image001.gif"/>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81937"/>
            <a:ext cx="1656184" cy="366743"/>
          </a:xfrm>
          <a:prstGeom prst="rect">
            <a:avLst/>
          </a:prstGeom>
          <a:noFill/>
          <a:ln>
            <a:noFill/>
          </a:ln>
        </p:spPr>
      </p:pic>
    </p:spTree>
    <p:extLst>
      <p:ext uri="{BB962C8B-B14F-4D97-AF65-F5344CB8AC3E}">
        <p14:creationId xmlns:p14="http://schemas.microsoft.com/office/powerpoint/2010/main" val="184096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0" y="7277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
            </a:r>
            <a:br>
              <a:rPr kumimoji="0" lang="tr-TR" altLang="tr-TR" sz="1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b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8" name="Straight Connector 7"/>
          <p:cNvCxnSpPr/>
          <p:nvPr/>
        </p:nvCxnSpPr>
        <p:spPr>
          <a:xfrm>
            <a:off x="72008" y="692696"/>
            <a:ext cx="9036496"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3528" y="1124744"/>
            <a:ext cx="8208912" cy="369332"/>
          </a:xfrm>
          <a:prstGeom prst="rect">
            <a:avLst/>
          </a:prstGeom>
          <a:noFill/>
        </p:spPr>
        <p:txBody>
          <a:bodyPr wrap="square" rtlCol="0">
            <a:spAutoFit/>
          </a:bodyPr>
          <a:lstStyle/>
          <a:p>
            <a:r>
              <a:rPr lang="tr-TR" b="1" dirty="0" smtClean="0">
                <a:solidFill>
                  <a:schemeClr val="accent1">
                    <a:lumMod val="75000"/>
                  </a:schemeClr>
                </a:solidFill>
              </a:rPr>
              <a:t>Lokasyona Geçildiğinde Kontrol Edilmesi Gereken Noktalar;</a:t>
            </a:r>
            <a:endParaRPr lang="tr-TR" b="1" dirty="0">
              <a:solidFill>
                <a:schemeClr val="accent1">
                  <a:lumMod val="75000"/>
                </a:schemeClr>
              </a:solidFill>
            </a:endParaRPr>
          </a:p>
        </p:txBody>
      </p:sp>
      <p:sp>
        <p:nvSpPr>
          <p:cNvPr id="2" name="TextBox 1"/>
          <p:cNvSpPr txBox="1"/>
          <p:nvPr/>
        </p:nvSpPr>
        <p:spPr>
          <a:xfrm>
            <a:off x="539552" y="1844824"/>
            <a:ext cx="8424936" cy="4801314"/>
          </a:xfrm>
          <a:prstGeom prst="rect">
            <a:avLst/>
          </a:prstGeom>
          <a:noFill/>
        </p:spPr>
        <p:txBody>
          <a:bodyPr wrap="square" rtlCol="0">
            <a:spAutoFit/>
          </a:bodyPr>
          <a:lstStyle/>
          <a:p>
            <a:pPr marL="285750" indent="-285750">
              <a:buFont typeface="Arial" panose="020B0604020202020204" pitchFamily="34" charset="0"/>
              <a:buChar char="•"/>
            </a:pPr>
            <a:r>
              <a:rPr lang="tr-TR" b="1" dirty="0" smtClean="0"/>
              <a:t>TT Hattının kutuda teslim edildiğinin kontrolünün yapılması,</a:t>
            </a:r>
          </a:p>
          <a:p>
            <a:endParaRPr lang="tr-TR" b="1" dirty="0" smtClean="0"/>
          </a:p>
          <a:p>
            <a:pPr marL="285750" indent="-285750">
              <a:buFont typeface="Arial" panose="020B0604020202020204" pitchFamily="34" charset="0"/>
              <a:buChar char="•"/>
            </a:pPr>
            <a:r>
              <a:rPr lang="tr-TR" b="1" dirty="0" smtClean="0"/>
              <a:t>Test modemiyle hat kontrolü nün yapılması,</a:t>
            </a:r>
          </a:p>
          <a:p>
            <a:endParaRPr lang="tr-TR" b="1" dirty="0" smtClean="0"/>
          </a:p>
          <a:p>
            <a:pPr marL="285750" indent="-285750">
              <a:buFont typeface="Arial" panose="020B0604020202020204" pitchFamily="34" charset="0"/>
              <a:buChar char="•"/>
            </a:pPr>
            <a:r>
              <a:rPr lang="tr-TR" b="1" dirty="0" smtClean="0"/>
              <a:t>TT hattı kutuda yoksa ilgili TT Bölge Santraliyle görüşülmesi,</a:t>
            </a:r>
          </a:p>
          <a:p>
            <a:endParaRPr lang="tr-TR" b="1" dirty="0" smtClean="0"/>
          </a:p>
          <a:p>
            <a:pPr marL="285750" indent="-285750">
              <a:buFont typeface="Arial" panose="020B0604020202020204" pitchFamily="34" charset="0"/>
              <a:buChar char="•"/>
            </a:pPr>
            <a:r>
              <a:rPr lang="tr-TR" b="1" dirty="0" smtClean="0"/>
              <a:t>Kutuda bırakılan hattın etiket bilgisi TT Ekipleri’ yle teyit edilmesi,</a:t>
            </a:r>
          </a:p>
          <a:p>
            <a:endParaRPr lang="tr-TR" b="1" dirty="0" smtClean="0"/>
          </a:p>
          <a:p>
            <a:pPr marL="285750" indent="-285750">
              <a:buFont typeface="Arial" panose="020B0604020202020204" pitchFamily="34" charset="0"/>
              <a:buChar char="•"/>
            </a:pPr>
            <a:r>
              <a:rPr lang="tr-TR" b="1" dirty="0" smtClean="0"/>
              <a:t>İç tesisat durumu müşteriye geçilmeden önce teyit edilmesi ve durumu </a:t>
            </a:r>
          </a:p>
          <a:p>
            <a:r>
              <a:rPr lang="tr-TR" b="1" dirty="0"/>
              <a:t> </a:t>
            </a:r>
            <a:r>
              <a:rPr lang="tr-TR" b="1" dirty="0" smtClean="0"/>
              <a:t>     </a:t>
            </a:r>
            <a:r>
              <a:rPr lang="tr-TR" b="1" dirty="0" err="1" smtClean="0"/>
              <a:t>SüperOnline</a:t>
            </a:r>
            <a:r>
              <a:rPr lang="tr-TR" b="1" dirty="0" smtClean="0"/>
              <a:t> veya Vodafone tarafındaki arkadaşlara iletilmesi,</a:t>
            </a:r>
          </a:p>
          <a:p>
            <a:endParaRPr lang="tr-TR" b="1" dirty="0" smtClean="0"/>
          </a:p>
          <a:p>
            <a:pPr marL="285750" indent="-285750">
              <a:buFont typeface="Arial" panose="020B0604020202020204" pitchFamily="34" charset="0"/>
              <a:buChar char="•"/>
            </a:pPr>
            <a:r>
              <a:rPr lang="tr-TR" b="1" dirty="0" smtClean="0"/>
              <a:t>Mevcutta fazladan içeride kablo varsa hat aktarımının yapılması,</a:t>
            </a:r>
          </a:p>
          <a:p>
            <a:endParaRPr lang="tr-TR" b="1" dirty="0" smtClean="0"/>
          </a:p>
          <a:p>
            <a:pPr marL="285750" indent="-285750">
              <a:buFont typeface="Arial" panose="020B0604020202020204" pitchFamily="34" charset="0"/>
              <a:buChar char="•"/>
            </a:pPr>
            <a:r>
              <a:rPr lang="tr-TR" b="1" dirty="0" smtClean="0"/>
              <a:t> Router ve modem konfigürasyonunun yapılması,</a:t>
            </a:r>
          </a:p>
          <a:p>
            <a:endParaRPr lang="tr-TR" b="1" dirty="0"/>
          </a:p>
          <a:p>
            <a:pPr marL="285750" indent="-285750">
              <a:buFont typeface="Arial" panose="020B0604020202020204" pitchFamily="34" charset="0"/>
              <a:buChar char="•"/>
            </a:pPr>
            <a:r>
              <a:rPr lang="tr-TR" b="1" dirty="0" smtClean="0"/>
              <a:t>Fiber hatlarda link ışığı yanmazsa sonlandırma kutusunda TT ye karşı loop verilmesi,</a:t>
            </a:r>
          </a:p>
          <a:p>
            <a:endParaRPr lang="tr-TR" dirty="0"/>
          </a:p>
        </p:txBody>
      </p:sp>
      <p:pic>
        <p:nvPicPr>
          <p:cNvPr id="9" name="Resim 8" descr="O:\Genel\Herkes\yeni_dosyalar\image001.gif"/>
          <p:cNvPicPr/>
          <p:nvPr/>
        </p:nvPicPr>
        <p:blipFill>
          <a:blip r:embed="rId2">
            <a:extLst>
              <a:ext uri="{28A0092B-C50C-407E-A947-70E740481C1C}">
                <a14:useLocalDpi xmlns:a14="http://schemas.microsoft.com/office/drawing/2010/main" val="0"/>
              </a:ext>
            </a:extLst>
          </a:blip>
          <a:srcRect/>
          <a:stretch>
            <a:fillRect/>
          </a:stretch>
        </p:blipFill>
        <p:spPr bwMode="auto">
          <a:xfrm>
            <a:off x="6948264" y="181937"/>
            <a:ext cx="1656184" cy="366743"/>
          </a:xfrm>
          <a:prstGeom prst="rect">
            <a:avLst/>
          </a:prstGeom>
          <a:noFill/>
          <a:ln>
            <a:noFill/>
          </a:ln>
        </p:spPr>
      </p:pic>
    </p:spTree>
    <p:extLst>
      <p:ext uri="{BB962C8B-B14F-4D97-AF65-F5344CB8AC3E}">
        <p14:creationId xmlns:p14="http://schemas.microsoft.com/office/powerpoint/2010/main" val="38791644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47736"/>
            <a:ext cx="8229600" cy="4230891"/>
          </a:xfrm>
        </p:spPr>
      </p:pic>
      <p:pic>
        <p:nvPicPr>
          <p:cNvPr id="5" name="Resim 4" descr="O:\Genel\Herkes\yeni_dosyalar\image001.gif"/>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81937"/>
            <a:ext cx="1656184" cy="366743"/>
          </a:xfrm>
          <a:prstGeom prst="rect">
            <a:avLst/>
          </a:prstGeom>
          <a:noFill/>
          <a:ln>
            <a:noFill/>
          </a:ln>
        </p:spPr>
      </p:pic>
    </p:spTree>
    <p:extLst>
      <p:ext uri="{BB962C8B-B14F-4D97-AF65-F5344CB8AC3E}">
        <p14:creationId xmlns:p14="http://schemas.microsoft.com/office/powerpoint/2010/main" val="5702957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97949"/>
            <a:ext cx="8229600" cy="4130465"/>
          </a:xfrm>
        </p:spPr>
      </p:pic>
      <p:pic>
        <p:nvPicPr>
          <p:cNvPr id="5" name="Resim 4" descr="O:\Genel\Herkes\yeni_dosyalar\image001.gif"/>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81937"/>
            <a:ext cx="1656184" cy="366743"/>
          </a:xfrm>
          <a:prstGeom prst="rect">
            <a:avLst/>
          </a:prstGeom>
          <a:noFill/>
          <a:ln>
            <a:noFill/>
          </a:ln>
        </p:spPr>
      </p:pic>
    </p:spTree>
    <p:extLst>
      <p:ext uri="{BB962C8B-B14F-4D97-AF65-F5344CB8AC3E}">
        <p14:creationId xmlns:p14="http://schemas.microsoft.com/office/powerpoint/2010/main" val="8285630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32209"/>
            <a:ext cx="8229600" cy="4261944"/>
          </a:xfrm>
        </p:spPr>
      </p:pic>
      <p:pic>
        <p:nvPicPr>
          <p:cNvPr id="5" name="Resim 4" descr="O:\Genel\Herkes\yeni_dosyalar\image001.gif"/>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81937"/>
            <a:ext cx="1656184" cy="366743"/>
          </a:xfrm>
          <a:prstGeom prst="rect">
            <a:avLst/>
          </a:prstGeom>
          <a:noFill/>
          <a:ln>
            <a:noFill/>
          </a:ln>
        </p:spPr>
      </p:pic>
    </p:spTree>
    <p:extLst>
      <p:ext uri="{BB962C8B-B14F-4D97-AF65-F5344CB8AC3E}">
        <p14:creationId xmlns:p14="http://schemas.microsoft.com/office/powerpoint/2010/main" val="23553738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77264"/>
            <a:ext cx="8229600" cy="3971834"/>
          </a:xfrm>
        </p:spPr>
      </p:pic>
      <p:pic>
        <p:nvPicPr>
          <p:cNvPr id="5" name="Resim 4" descr="O:\Genel\Herkes\yeni_dosyalar\image001.gif"/>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81937"/>
            <a:ext cx="1656184" cy="366743"/>
          </a:xfrm>
          <a:prstGeom prst="rect">
            <a:avLst/>
          </a:prstGeom>
          <a:noFill/>
          <a:ln>
            <a:noFill/>
          </a:ln>
        </p:spPr>
      </p:pic>
    </p:spTree>
    <p:extLst>
      <p:ext uri="{BB962C8B-B14F-4D97-AF65-F5344CB8AC3E}">
        <p14:creationId xmlns:p14="http://schemas.microsoft.com/office/powerpoint/2010/main" val="31744162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106151"/>
            <a:ext cx="8229600" cy="3514060"/>
          </a:xfrm>
        </p:spPr>
      </p:pic>
      <p:pic>
        <p:nvPicPr>
          <p:cNvPr id="5" name="Resim 4" descr="O:\Genel\Herkes\yeni_dosyalar\image001.gif"/>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81937"/>
            <a:ext cx="1656184" cy="366743"/>
          </a:xfrm>
          <a:prstGeom prst="rect">
            <a:avLst/>
          </a:prstGeom>
          <a:noFill/>
          <a:ln>
            <a:noFill/>
          </a:ln>
        </p:spPr>
      </p:pic>
    </p:spTree>
    <p:extLst>
      <p:ext uri="{BB962C8B-B14F-4D97-AF65-F5344CB8AC3E}">
        <p14:creationId xmlns:p14="http://schemas.microsoft.com/office/powerpoint/2010/main" val="9562868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600200"/>
            <a:ext cx="8395906" cy="4525963"/>
          </a:xfrm>
        </p:spPr>
      </p:pic>
      <p:pic>
        <p:nvPicPr>
          <p:cNvPr id="5" name="Resim 4" descr="O:\Genel\Herkes\yeni_dosyalar\image001.gif"/>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81937"/>
            <a:ext cx="1656184" cy="366743"/>
          </a:xfrm>
          <a:prstGeom prst="rect">
            <a:avLst/>
          </a:prstGeom>
          <a:noFill/>
          <a:ln>
            <a:noFill/>
          </a:ln>
        </p:spPr>
      </p:pic>
    </p:spTree>
    <p:extLst>
      <p:ext uri="{BB962C8B-B14F-4D97-AF65-F5344CB8AC3E}">
        <p14:creationId xmlns:p14="http://schemas.microsoft.com/office/powerpoint/2010/main" val="19250892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HUAWEİ ADSL MODEM </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1867694"/>
            <a:ext cx="8856984" cy="4801666"/>
          </a:xfrm>
        </p:spPr>
      </p:pic>
      <p:pic>
        <p:nvPicPr>
          <p:cNvPr id="5" name="Resim 4" descr="O:\Genel\Herkes\yeni_dosyalar\image001.gif"/>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81937"/>
            <a:ext cx="1656184" cy="366743"/>
          </a:xfrm>
          <a:prstGeom prst="rect">
            <a:avLst/>
          </a:prstGeom>
          <a:noFill/>
          <a:ln>
            <a:noFill/>
          </a:ln>
        </p:spPr>
      </p:pic>
    </p:spTree>
    <p:extLst>
      <p:ext uri="{BB962C8B-B14F-4D97-AF65-F5344CB8AC3E}">
        <p14:creationId xmlns:p14="http://schemas.microsoft.com/office/powerpoint/2010/main" val="25932591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HUAWEİ ADSL MODEM </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28800"/>
            <a:ext cx="8229600" cy="4896544"/>
          </a:xfrm>
        </p:spPr>
      </p:pic>
      <p:pic>
        <p:nvPicPr>
          <p:cNvPr id="5" name="Resim 4" descr="O:\Genel\Herkes\yeni_dosyalar\image001.gif"/>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81937"/>
            <a:ext cx="1656184" cy="366743"/>
          </a:xfrm>
          <a:prstGeom prst="rect">
            <a:avLst/>
          </a:prstGeom>
          <a:noFill/>
          <a:ln>
            <a:noFill/>
          </a:ln>
        </p:spPr>
      </p:pic>
    </p:spTree>
    <p:extLst>
      <p:ext uri="{BB962C8B-B14F-4D97-AF65-F5344CB8AC3E}">
        <p14:creationId xmlns:p14="http://schemas.microsoft.com/office/powerpoint/2010/main" val="26811379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395536" y="260648"/>
            <a:ext cx="8229600" cy="1143000"/>
          </a:xfrm>
        </p:spPr>
        <p:txBody>
          <a:bodyPr/>
          <a:lstStyle/>
          <a:p>
            <a:r>
              <a:rPr lang="tr-TR" dirty="0"/>
              <a:t>HUAWEİ ADSL MODEM </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556792"/>
            <a:ext cx="8784976" cy="5112568"/>
          </a:xfrm>
        </p:spPr>
      </p:pic>
      <p:pic>
        <p:nvPicPr>
          <p:cNvPr id="5" name="Resim 4" descr="O:\Genel\Herkes\yeni_dosyalar\image001.gif"/>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81937"/>
            <a:ext cx="1656184" cy="366743"/>
          </a:xfrm>
          <a:prstGeom prst="rect">
            <a:avLst/>
          </a:prstGeom>
          <a:noFill/>
          <a:ln>
            <a:noFill/>
          </a:ln>
        </p:spPr>
      </p:pic>
    </p:spTree>
    <p:extLst>
      <p:ext uri="{BB962C8B-B14F-4D97-AF65-F5344CB8AC3E}">
        <p14:creationId xmlns:p14="http://schemas.microsoft.com/office/powerpoint/2010/main" val="18370491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HUAWEİ ADSL MODEM </a:t>
            </a:r>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556792"/>
            <a:ext cx="8640960" cy="5040560"/>
          </a:xfrm>
        </p:spPr>
      </p:pic>
      <p:pic>
        <p:nvPicPr>
          <p:cNvPr id="7" name="Resim 6" descr="O:\Genel\Herkes\yeni_dosyalar\image001.gif"/>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81937"/>
            <a:ext cx="1656184" cy="366743"/>
          </a:xfrm>
          <a:prstGeom prst="rect">
            <a:avLst/>
          </a:prstGeom>
          <a:noFill/>
          <a:ln>
            <a:noFill/>
          </a:ln>
        </p:spPr>
      </p:pic>
    </p:spTree>
    <p:extLst>
      <p:ext uri="{BB962C8B-B14F-4D97-AF65-F5344CB8AC3E}">
        <p14:creationId xmlns:p14="http://schemas.microsoft.com/office/powerpoint/2010/main" val="6352246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0" y="7277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
            </a:r>
            <a:br>
              <a:rPr kumimoji="0" lang="tr-TR" altLang="tr-TR" sz="1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b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8" name="Straight Connector 7"/>
          <p:cNvCxnSpPr/>
          <p:nvPr/>
        </p:nvCxnSpPr>
        <p:spPr>
          <a:xfrm>
            <a:off x="72008" y="692696"/>
            <a:ext cx="9036496"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2008" y="784176"/>
            <a:ext cx="9036496" cy="5909310"/>
          </a:xfrm>
          <a:prstGeom prst="rect">
            <a:avLst/>
          </a:prstGeom>
          <a:noFill/>
        </p:spPr>
        <p:txBody>
          <a:bodyPr wrap="square" rtlCol="0">
            <a:spAutoFit/>
          </a:bodyPr>
          <a:lstStyle/>
          <a:p>
            <a:r>
              <a:rPr lang="tr-TR" b="1" dirty="0" err="1"/>
              <a:t>Vae</a:t>
            </a:r>
            <a:r>
              <a:rPr lang="tr-TR" b="1" dirty="0"/>
              <a:t> ve Noktadan noktaya devreler için yapılması gerekenler;</a:t>
            </a:r>
          </a:p>
          <a:p>
            <a:pPr lvl="0"/>
            <a:r>
              <a:rPr lang="tr-TR" b="1" dirty="0"/>
              <a:t>TT hattı kutuda </a:t>
            </a:r>
            <a:r>
              <a:rPr lang="tr-TR" b="1" dirty="0" smtClean="0"/>
              <a:t>var mı? </a:t>
            </a:r>
            <a:r>
              <a:rPr lang="tr-TR" b="1" dirty="0"/>
              <a:t>Test modemi ile kontrol </a:t>
            </a:r>
            <a:r>
              <a:rPr lang="tr-TR" b="1" dirty="0" smtClean="0"/>
              <a:t>edildi mi? </a:t>
            </a:r>
            <a:r>
              <a:rPr lang="tr-TR" b="1" dirty="0"/>
              <a:t>Buluştu IP </a:t>
            </a:r>
            <a:r>
              <a:rPr lang="tr-TR" b="1" dirty="0" smtClean="0"/>
              <a:t>aldı mı?(</a:t>
            </a:r>
            <a:r>
              <a:rPr lang="tr-TR" b="1" dirty="0" err="1"/>
              <a:t>vae</a:t>
            </a:r>
            <a:r>
              <a:rPr lang="tr-TR" b="1" dirty="0"/>
              <a:t> devre için</a:t>
            </a:r>
            <a:r>
              <a:rPr lang="tr-TR" b="1" dirty="0" smtClean="0"/>
              <a:t>)</a:t>
            </a:r>
          </a:p>
          <a:p>
            <a:pPr lvl="0"/>
            <a:endParaRPr lang="tr-TR" b="1" dirty="0"/>
          </a:p>
          <a:p>
            <a:pPr lvl="0"/>
            <a:r>
              <a:rPr lang="tr-TR" b="1" dirty="0"/>
              <a:t>TT hattı kutuda yok ise ilgili </a:t>
            </a:r>
            <a:r>
              <a:rPr lang="tr-TR" b="1" dirty="0" smtClean="0"/>
              <a:t>Telekom </a:t>
            </a:r>
            <a:r>
              <a:rPr lang="tr-TR" b="1" dirty="0"/>
              <a:t>santrali ile görüşüldü mü? Kutu devre bilgileri karşılıklı </a:t>
            </a:r>
            <a:r>
              <a:rPr lang="tr-TR" b="1" dirty="0" err="1" smtClean="0"/>
              <a:t>teyitleşildimi</a:t>
            </a:r>
            <a:r>
              <a:rPr lang="tr-TR" b="1" dirty="0" smtClean="0"/>
              <a:t>?</a:t>
            </a:r>
          </a:p>
          <a:p>
            <a:pPr lvl="0"/>
            <a:endParaRPr lang="tr-TR" b="1" dirty="0"/>
          </a:p>
          <a:p>
            <a:pPr lvl="0"/>
            <a:r>
              <a:rPr lang="tr-TR" b="1" dirty="0"/>
              <a:t>İlgili TT santrali ile kısa devre alış verişi </a:t>
            </a:r>
            <a:r>
              <a:rPr lang="tr-TR" b="1" dirty="0" smtClean="0"/>
              <a:t>yapıldı mı</a:t>
            </a:r>
            <a:r>
              <a:rPr lang="tr-TR" b="1" dirty="0"/>
              <a:t>? Devrenin şebekesi temiz mi? </a:t>
            </a:r>
            <a:endParaRPr lang="tr-TR" b="1" dirty="0" smtClean="0"/>
          </a:p>
          <a:p>
            <a:pPr lvl="0"/>
            <a:endParaRPr lang="tr-TR" b="1" dirty="0"/>
          </a:p>
          <a:p>
            <a:pPr lvl="0"/>
            <a:r>
              <a:rPr lang="tr-TR" b="1" dirty="0" smtClean="0"/>
              <a:t>Mümkünse </a:t>
            </a:r>
            <a:r>
              <a:rPr lang="tr-TR" b="1" dirty="0"/>
              <a:t>TT santralinden devre </a:t>
            </a:r>
            <a:r>
              <a:rPr lang="tr-TR" b="1" dirty="0" smtClean="0"/>
              <a:t>“Dis” </a:t>
            </a:r>
            <a:r>
              <a:rPr lang="tr-TR" b="1" dirty="0"/>
              <a:t>yapılıp </a:t>
            </a:r>
            <a:r>
              <a:rPr lang="tr-TR" b="1" dirty="0" smtClean="0"/>
              <a:t>desibel </a:t>
            </a:r>
            <a:r>
              <a:rPr lang="tr-TR" b="1" dirty="0"/>
              <a:t>metre ile dip gürültüsü ölçülmeli.!</a:t>
            </a:r>
          </a:p>
          <a:p>
            <a:pPr lvl="0"/>
            <a:r>
              <a:rPr lang="tr-TR" b="1" dirty="0"/>
              <a:t>Devre santrale kadar </a:t>
            </a:r>
            <a:r>
              <a:rPr lang="tr-TR" b="1" dirty="0" smtClean="0"/>
              <a:t>sağlam </a:t>
            </a:r>
            <a:r>
              <a:rPr lang="tr-TR" b="1" dirty="0"/>
              <a:t>değilse ekip </a:t>
            </a:r>
            <a:r>
              <a:rPr lang="tr-TR" b="1" dirty="0" smtClean="0"/>
              <a:t>istendi mi </a:t>
            </a:r>
            <a:r>
              <a:rPr lang="tr-TR" b="1" dirty="0"/>
              <a:t>? </a:t>
            </a:r>
            <a:endParaRPr lang="tr-TR" b="1" dirty="0" smtClean="0"/>
          </a:p>
          <a:p>
            <a:pPr lvl="0"/>
            <a:endParaRPr lang="tr-TR" b="1" dirty="0"/>
          </a:p>
          <a:p>
            <a:pPr lvl="0"/>
            <a:r>
              <a:rPr lang="tr-TR" b="1" dirty="0"/>
              <a:t>TT ekibi ile hat </a:t>
            </a:r>
            <a:r>
              <a:rPr lang="tr-TR" b="1" dirty="0" smtClean="0"/>
              <a:t>sağlama </a:t>
            </a:r>
            <a:r>
              <a:rPr lang="tr-TR" b="1" dirty="0"/>
              <a:t>alındı ise devre müşterinin iç tesisat kablolamasından modemin </a:t>
            </a:r>
            <a:r>
              <a:rPr lang="tr-TR" b="1" dirty="0" smtClean="0"/>
              <a:t>kurulacağı </a:t>
            </a:r>
            <a:r>
              <a:rPr lang="tr-TR" b="1" dirty="0"/>
              <a:t>alana kadar taşındı mı</a:t>
            </a:r>
            <a:r>
              <a:rPr lang="tr-TR" b="1" dirty="0" smtClean="0"/>
              <a:t>?</a:t>
            </a:r>
          </a:p>
          <a:p>
            <a:pPr lvl="0"/>
            <a:endParaRPr lang="tr-TR" b="1" dirty="0"/>
          </a:p>
          <a:p>
            <a:pPr lvl="0"/>
            <a:r>
              <a:rPr lang="tr-TR" b="1" dirty="0"/>
              <a:t>İç tesisat sorunu var ise sorunu gidermek için yeterli çalışıldı mı? erişilebilen her </a:t>
            </a:r>
            <a:r>
              <a:rPr lang="tr-TR" b="1" dirty="0" smtClean="0"/>
              <a:t>ek, atlama </a:t>
            </a:r>
            <a:r>
              <a:rPr lang="tr-TR" b="1" dirty="0"/>
              <a:t>yerleri detaylı kontrol edildi mi</a:t>
            </a:r>
            <a:r>
              <a:rPr lang="tr-TR" b="1" dirty="0" smtClean="0"/>
              <a:t>?</a:t>
            </a:r>
          </a:p>
          <a:p>
            <a:pPr lvl="0"/>
            <a:endParaRPr lang="tr-TR" b="1" dirty="0"/>
          </a:p>
          <a:p>
            <a:pPr lvl="0"/>
            <a:r>
              <a:rPr lang="tr-TR" b="1" dirty="0" err="1"/>
              <a:t>Router</a:t>
            </a:r>
            <a:r>
              <a:rPr lang="tr-TR" b="1" dirty="0"/>
              <a:t> – modem </a:t>
            </a:r>
            <a:r>
              <a:rPr lang="tr-TR" b="1" dirty="0" err="1"/>
              <a:t>configi</a:t>
            </a:r>
            <a:r>
              <a:rPr lang="tr-TR" b="1" dirty="0"/>
              <a:t> </a:t>
            </a:r>
            <a:r>
              <a:rPr lang="tr-TR" b="1" dirty="0" err="1"/>
              <a:t>dogru</a:t>
            </a:r>
            <a:r>
              <a:rPr lang="tr-TR" b="1" dirty="0"/>
              <a:t> yapıldı mı? Cisco </a:t>
            </a:r>
            <a:r>
              <a:rPr lang="tr-TR" b="1" dirty="0" err="1"/>
              <a:t>router</a:t>
            </a:r>
            <a:r>
              <a:rPr lang="tr-TR" b="1" dirty="0"/>
              <a:t> </a:t>
            </a:r>
            <a:r>
              <a:rPr lang="tr-TR" b="1" dirty="0" err="1"/>
              <a:t>config-register</a:t>
            </a:r>
            <a:r>
              <a:rPr lang="tr-TR" b="1" dirty="0"/>
              <a:t> kontrol edildi mi? </a:t>
            </a:r>
            <a:endParaRPr lang="tr-TR" b="1" dirty="0" smtClean="0"/>
          </a:p>
          <a:p>
            <a:pPr lvl="0"/>
            <a:endParaRPr lang="tr-TR" b="1" dirty="0"/>
          </a:p>
          <a:p>
            <a:pPr lvl="0"/>
            <a:r>
              <a:rPr lang="tr-TR" b="1" dirty="0" err="1" smtClean="0"/>
              <a:t>Register</a:t>
            </a:r>
            <a:r>
              <a:rPr lang="tr-TR" b="1" dirty="0" smtClean="0"/>
              <a:t> </a:t>
            </a:r>
            <a:r>
              <a:rPr lang="tr-TR" b="1" dirty="0"/>
              <a:t>0x2102 olmalı! Örnek </a:t>
            </a:r>
            <a:r>
              <a:rPr lang="tr-TR" b="1" dirty="0" err="1"/>
              <a:t>configler</a:t>
            </a:r>
            <a:r>
              <a:rPr lang="tr-TR" b="1" dirty="0"/>
              <a:t> aşağıdaki </a:t>
            </a:r>
            <a:r>
              <a:rPr lang="tr-TR" b="1" dirty="0" err="1"/>
              <a:t>txt</a:t>
            </a:r>
            <a:r>
              <a:rPr lang="tr-TR" b="1" dirty="0"/>
              <a:t> ve </a:t>
            </a:r>
            <a:r>
              <a:rPr lang="tr-TR" b="1" dirty="0" err="1"/>
              <a:t>ppp</a:t>
            </a:r>
            <a:r>
              <a:rPr lang="tr-TR" b="1" dirty="0"/>
              <a:t> </a:t>
            </a:r>
            <a:r>
              <a:rPr lang="tr-TR" b="1" dirty="0" err="1"/>
              <a:t>doslarında</a:t>
            </a:r>
            <a:r>
              <a:rPr lang="tr-TR" b="1" dirty="0"/>
              <a:t> mevcuttur lütfen adım adım dikkatli yapalım </a:t>
            </a:r>
            <a:r>
              <a:rPr lang="tr-TR" b="1" dirty="0" err="1"/>
              <a:t>configleri</a:t>
            </a:r>
            <a:r>
              <a:rPr lang="tr-TR" b="1" dirty="0"/>
              <a:t>!       			                        </a:t>
            </a:r>
          </a:p>
        </p:txBody>
      </p:sp>
      <p:pic>
        <p:nvPicPr>
          <p:cNvPr id="9" name="Resim 8" descr="O:\Genel\Herkes\yeni_dosyalar\image001.gif"/>
          <p:cNvPicPr/>
          <p:nvPr/>
        </p:nvPicPr>
        <p:blipFill>
          <a:blip r:embed="rId2">
            <a:extLst>
              <a:ext uri="{28A0092B-C50C-407E-A947-70E740481C1C}">
                <a14:useLocalDpi xmlns:a14="http://schemas.microsoft.com/office/drawing/2010/main" val="0"/>
              </a:ext>
            </a:extLst>
          </a:blip>
          <a:srcRect/>
          <a:stretch>
            <a:fillRect/>
          </a:stretch>
        </p:blipFill>
        <p:spPr bwMode="auto">
          <a:xfrm>
            <a:off x="6948264" y="181937"/>
            <a:ext cx="1656184" cy="366743"/>
          </a:xfrm>
          <a:prstGeom prst="rect">
            <a:avLst/>
          </a:prstGeom>
          <a:noFill/>
          <a:ln>
            <a:noFill/>
          </a:ln>
        </p:spPr>
      </p:pic>
    </p:spTree>
    <p:extLst>
      <p:ext uri="{BB962C8B-B14F-4D97-AF65-F5344CB8AC3E}">
        <p14:creationId xmlns:p14="http://schemas.microsoft.com/office/powerpoint/2010/main" val="35327970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HUAWEİ ADSL MODEM </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28800"/>
            <a:ext cx="8229600" cy="4968552"/>
          </a:xfrm>
        </p:spPr>
      </p:pic>
      <p:pic>
        <p:nvPicPr>
          <p:cNvPr id="5" name="Resim 4" descr="O:\Genel\Herkes\yeni_dosyalar\image001.gif"/>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81937"/>
            <a:ext cx="1656184" cy="366743"/>
          </a:xfrm>
          <a:prstGeom prst="rect">
            <a:avLst/>
          </a:prstGeom>
          <a:noFill/>
          <a:ln>
            <a:noFill/>
          </a:ln>
        </p:spPr>
      </p:pic>
    </p:spTree>
    <p:extLst>
      <p:ext uri="{BB962C8B-B14F-4D97-AF65-F5344CB8AC3E}">
        <p14:creationId xmlns:p14="http://schemas.microsoft.com/office/powerpoint/2010/main" val="21151030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HUAWEİ </a:t>
            </a:r>
            <a:r>
              <a:rPr lang="tr-TR" dirty="0" smtClean="0"/>
              <a:t>ADSL MODEM </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628800"/>
            <a:ext cx="8712968" cy="5040559"/>
          </a:xfrm>
        </p:spPr>
      </p:pic>
      <p:pic>
        <p:nvPicPr>
          <p:cNvPr id="5" name="Resim 4" descr="O:\Genel\Herkes\yeni_dosyalar\image001.gif"/>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81937"/>
            <a:ext cx="1656184" cy="366743"/>
          </a:xfrm>
          <a:prstGeom prst="rect">
            <a:avLst/>
          </a:prstGeom>
          <a:noFill/>
          <a:ln>
            <a:noFill/>
          </a:ln>
        </p:spPr>
      </p:pic>
    </p:spTree>
    <p:extLst>
      <p:ext uri="{BB962C8B-B14F-4D97-AF65-F5344CB8AC3E}">
        <p14:creationId xmlns:p14="http://schemas.microsoft.com/office/powerpoint/2010/main" val="37051477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sp>
        <p:nvSpPr>
          <p:cNvPr id="4" name="Title 1"/>
          <p:cNvSpPr txBox="1">
            <a:spLocks/>
          </p:cNvSpPr>
          <p:nvPr/>
        </p:nvSpPr>
        <p:spPr>
          <a:xfrm>
            <a:off x="107504" y="274638"/>
            <a:ext cx="8928992" cy="63547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rgbClr val="EEECE1">
                <a:lumMod val="10000"/>
              </a:srgb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7200" b="1" i="0" u="none" strike="noStrike" kern="1200" cap="none" spc="600" normalizeH="0" baseline="0" noProof="0" smtClean="0">
                <a:ln>
                  <a:noFill/>
                </a:ln>
                <a:solidFill>
                  <a:sysClr val="window" lastClr="FFFFFF"/>
                </a:solidFill>
                <a:effectLst>
                  <a:outerShdw blurRad="38100" dist="38100" dir="2700000" algn="tl">
                    <a:srgbClr val="000000">
                      <a:alpha val="43137"/>
                    </a:srgbClr>
                  </a:outerShdw>
                </a:effectLst>
                <a:uLnTx/>
                <a:uFillTx/>
                <a:latin typeface="Calibri"/>
                <a:ea typeface="+mn-ea"/>
                <a:cs typeface="+mn-cs"/>
              </a:rPr>
              <a:t>TEŞEKKÜRLER</a:t>
            </a:r>
            <a:endParaRPr kumimoji="0" lang="tr-TR" sz="7200" b="1" i="0" u="none" strike="noStrike" kern="1200" cap="none" spc="600" normalizeH="0" baseline="0" noProof="0" dirty="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Tree>
    <p:extLst>
      <p:ext uri="{BB962C8B-B14F-4D97-AF65-F5344CB8AC3E}">
        <p14:creationId xmlns:p14="http://schemas.microsoft.com/office/powerpoint/2010/main" val="35559055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600200" cy="533399"/>
          </a:xfrm>
        </p:spPr>
        <p:txBody>
          <a:bodyPr>
            <a:normAutofit/>
          </a:bodyPr>
          <a:lstStyle/>
          <a:p>
            <a:r>
              <a:rPr lang="tr-TR" sz="1400" b="1" dirty="0" smtClean="0"/>
              <a:t>TANIMLAMALAR</a:t>
            </a:r>
            <a:endParaRPr lang="tr-TR" sz="1400" b="1" dirty="0"/>
          </a:p>
        </p:txBody>
      </p:sp>
      <p:sp>
        <p:nvSpPr>
          <p:cNvPr id="3" name="Subtitle 2"/>
          <p:cNvSpPr>
            <a:spLocks noGrp="1"/>
          </p:cNvSpPr>
          <p:nvPr>
            <p:ph type="subTitle" idx="1"/>
          </p:nvPr>
        </p:nvSpPr>
        <p:spPr>
          <a:xfrm>
            <a:off x="0" y="609600"/>
            <a:ext cx="9144000" cy="6248400"/>
          </a:xfrm>
        </p:spPr>
        <p:txBody>
          <a:bodyPr>
            <a:normAutofit/>
          </a:bodyPr>
          <a:lstStyle/>
          <a:p>
            <a:pPr algn="l"/>
            <a:r>
              <a:rPr lang="tr-TR" sz="1400" b="1" dirty="0" smtClean="0">
                <a:solidFill>
                  <a:srgbClr val="C00000"/>
                </a:solidFill>
              </a:rPr>
              <a:t>KABLO </a:t>
            </a:r>
            <a:r>
              <a:rPr lang="tr-TR" sz="1400" b="1" dirty="0" smtClean="0">
                <a:solidFill>
                  <a:schemeClr val="tx1"/>
                </a:solidFill>
              </a:rPr>
              <a:t>: Ses, görüntü ve veriyi bir yerden diğer bir yere taşıyan bir bakır veya fiber optik iletim ortamıdır. </a:t>
            </a:r>
          </a:p>
          <a:p>
            <a:pPr algn="l"/>
            <a:endParaRPr lang="tr-TR" sz="1400" b="1" dirty="0" smtClean="0"/>
          </a:p>
          <a:p>
            <a:pPr algn="l"/>
            <a:r>
              <a:rPr lang="tr-TR" sz="1400" b="1" dirty="0" smtClean="0">
                <a:solidFill>
                  <a:srgbClr val="C00000"/>
                </a:solidFill>
              </a:rPr>
              <a:t>LOKAL SANTRAL : </a:t>
            </a:r>
            <a:r>
              <a:rPr lang="tr-TR" sz="1400" b="1" dirty="0" smtClean="0">
                <a:solidFill>
                  <a:schemeClr val="tx1"/>
                </a:solidFill>
              </a:rPr>
              <a:t>Abonelerin erişim şebekesi ile direk bağlı olduğu yerel telefon santralıdır. </a:t>
            </a:r>
          </a:p>
          <a:p>
            <a:pPr algn="l"/>
            <a:endParaRPr lang="tr-TR" sz="1400" b="1" dirty="0" smtClean="0"/>
          </a:p>
          <a:p>
            <a:pPr algn="l"/>
            <a:r>
              <a:rPr lang="tr-TR" sz="1400" b="1" dirty="0" smtClean="0">
                <a:solidFill>
                  <a:srgbClr val="C00000"/>
                </a:solidFill>
              </a:rPr>
              <a:t>LOKAL TANDEM SANTRAL : </a:t>
            </a:r>
            <a:r>
              <a:rPr lang="tr-TR" sz="1400" b="1" dirty="0" smtClean="0">
                <a:solidFill>
                  <a:schemeClr val="tx1"/>
                </a:solidFill>
              </a:rPr>
              <a:t>Lokal telefon santrallerinin birbiri ile olan iletişimini sağlayan ara santral birimidir. </a:t>
            </a:r>
          </a:p>
          <a:p>
            <a:pPr algn="l"/>
            <a:endParaRPr lang="tr-TR" sz="1400" b="1" dirty="0" smtClean="0"/>
          </a:p>
          <a:p>
            <a:pPr algn="l"/>
            <a:r>
              <a:rPr lang="tr-TR" sz="1400" b="1" dirty="0" smtClean="0">
                <a:solidFill>
                  <a:srgbClr val="C00000"/>
                </a:solidFill>
              </a:rPr>
              <a:t>BAKIR JONKSİYON : </a:t>
            </a:r>
            <a:r>
              <a:rPr lang="tr-TR" sz="1400" b="1" dirty="0" smtClean="0">
                <a:solidFill>
                  <a:schemeClr val="tx1"/>
                </a:solidFill>
              </a:rPr>
              <a:t>Ses, görüntü ve data işaretlerini bir santraldan bir santrala elektrik sinyalleri aracılığıyla taşıyan bakır iletkenli transmisyon ortamıdır. </a:t>
            </a:r>
          </a:p>
          <a:p>
            <a:pPr algn="l"/>
            <a:endParaRPr lang="tr-TR" sz="1400" b="1" dirty="0" smtClean="0"/>
          </a:p>
          <a:p>
            <a:pPr algn="l"/>
            <a:r>
              <a:rPr lang="tr-TR" sz="1400" b="1" dirty="0" smtClean="0">
                <a:solidFill>
                  <a:srgbClr val="C00000"/>
                </a:solidFill>
              </a:rPr>
              <a:t>F/O </a:t>
            </a:r>
            <a:r>
              <a:rPr lang="tr-TR" sz="1400" b="1" dirty="0" smtClean="0">
                <a:solidFill>
                  <a:schemeClr val="tx1"/>
                </a:solidFill>
              </a:rPr>
              <a:t>: Elektriki sinyallerin bir noktadan bir noktaya optik ortamda iletildiği bir transmisyon şeklidir. </a:t>
            </a:r>
          </a:p>
          <a:p>
            <a:pPr algn="l"/>
            <a:endParaRPr lang="tr-TR" sz="1400" b="1" dirty="0" smtClean="0"/>
          </a:p>
          <a:p>
            <a:pPr algn="l"/>
            <a:r>
              <a:rPr lang="tr-TR" sz="1400" b="1" dirty="0" smtClean="0">
                <a:solidFill>
                  <a:srgbClr val="C00000"/>
                </a:solidFill>
              </a:rPr>
              <a:t>JONKSİYON KABLOSU </a:t>
            </a:r>
            <a:r>
              <a:rPr lang="tr-TR" sz="1400" b="1" dirty="0" smtClean="0">
                <a:solidFill>
                  <a:schemeClr val="tx1"/>
                </a:solidFill>
              </a:rPr>
              <a:t>: Santraller arasındaki iletişimi sağlamada kullanılan bakır veya fiber optik kablo ortamıdır. </a:t>
            </a:r>
          </a:p>
          <a:p>
            <a:pPr algn="l"/>
            <a:endParaRPr lang="tr-TR" sz="1400" b="1" dirty="0" smtClean="0"/>
          </a:p>
          <a:p>
            <a:pPr algn="l"/>
            <a:r>
              <a:rPr lang="tr-TR" sz="1400" b="1" dirty="0" smtClean="0">
                <a:solidFill>
                  <a:srgbClr val="C00000"/>
                </a:solidFill>
              </a:rPr>
              <a:t>PRENSİPAL </a:t>
            </a:r>
            <a:r>
              <a:rPr lang="tr-TR" sz="1400" b="1" dirty="0" smtClean="0">
                <a:solidFill>
                  <a:schemeClr val="tx1"/>
                </a:solidFill>
              </a:rPr>
              <a:t>: Santral ile harici tip aktif erişim sistemi / saha dolabı arasında tesis edilen fiber/ bakır kablodur. </a:t>
            </a:r>
          </a:p>
          <a:p>
            <a:pPr algn="l"/>
            <a:endParaRPr lang="tr-TR" sz="1400" b="1" dirty="0" smtClean="0"/>
          </a:p>
          <a:p>
            <a:pPr algn="l"/>
            <a:r>
              <a:rPr lang="tr-TR" sz="1400" b="1" dirty="0" smtClean="0">
                <a:solidFill>
                  <a:srgbClr val="C00000"/>
                </a:solidFill>
              </a:rPr>
              <a:t>SAHA DOLABI : </a:t>
            </a:r>
            <a:r>
              <a:rPr lang="tr-TR" sz="1400" b="1" dirty="0" smtClean="0">
                <a:solidFill>
                  <a:schemeClr val="tx1"/>
                </a:solidFill>
              </a:rPr>
              <a:t>Bakır iletkenli prensipal ve lokal kabloların birbirine irtibatlandırılmasını sağlayan bağlantı dolabıdır. </a:t>
            </a:r>
          </a:p>
          <a:p>
            <a:pPr algn="l"/>
            <a:endParaRPr lang="tr-TR" sz="1400" b="1" dirty="0" smtClean="0"/>
          </a:p>
          <a:p>
            <a:pPr algn="l"/>
            <a:r>
              <a:rPr lang="tr-TR" sz="1400" b="1" dirty="0" smtClean="0">
                <a:solidFill>
                  <a:srgbClr val="C00000"/>
                </a:solidFill>
              </a:rPr>
              <a:t>LOKAL :</a:t>
            </a:r>
            <a:r>
              <a:rPr lang="tr-TR" sz="1400" b="1" dirty="0" smtClean="0">
                <a:solidFill>
                  <a:schemeClr val="tx1"/>
                </a:solidFill>
              </a:rPr>
              <a:t> Harici tip aktif erişim sistemi / saha dolabı ile abone dağıtım kutusu arası tesis edilen bakır iletkenli kablodur. </a:t>
            </a:r>
          </a:p>
          <a:p>
            <a:pPr algn="l"/>
            <a:endParaRPr lang="tr-TR" sz="1400" b="1" dirty="0" smtClean="0"/>
          </a:p>
          <a:p>
            <a:pPr algn="l"/>
            <a:r>
              <a:rPr lang="tr-TR" sz="1400" b="1" dirty="0" smtClean="0">
                <a:solidFill>
                  <a:srgbClr val="C00000"/>
                </a:solidFill>
              </a:rPr>
              <a:t>CAMPER TELİ : </a:t>
            </a:r>
            <a:r>
              <a:rPr lang="tr-TR" sz="1400" b="1" dirty="0" smtClean="0">
                <a:solidFill>
                  <a:schemeClr val="tx1"/>
                </a:solidFill>
              </a:rPr>
              <a:t>Repartitör ve saha dolaplarında kullanılan terminaller arası bağlantı telleridir. </a:t>
            </a:r>
            <a:r>
              <a:rPr lang="tr-TR" sz="1400" b="1" dirty="0" smtClean="0">
                <a:solidFill>
                  <a:srgbClr val="FF0000"/>
                </a:solidFill>
              </a:rPr>
              <a:t>GÖRSEL</a:t>
            </a:r>
          </a:p>
          <a:p>
            <a:pPr algn="l"/>
            <a:endParaRPr lang="tr-TR" sz="1400" b="1" dirty="0" smtClean="0"/>
          </a:p>
          <a:p>
            <a:pPr algn="l"/>
            <a:r>
              <a:rPr lang="tr-TR" sz="1400" b="1" dirty="0" smtClean="0">
                <a:solidFill>
                  <a:srgbClr val="C00000"/>
                </a:solidFill>
              </a:rPr>
              <a:t>TERMİNASYON MODÜLÜ(KRONE) : </a:t>
            </a:r>
            <a:r>
              <a:rPr lang="tr-TR" sz="1400" b="1" dirty="0" smtClean="0">
                <a:solidFill>
                  <a:schemeClr val="tx1"/>
                </a:solidFill>
              </a:rPr>
              <a:t>Bakır iletken çiftlerinin on’luk gruplar halinde sonlandırıldığı terminasyon malzemesidir.  </a:t>
            </a:r>
            <a:r>
              <a:rPr lang="tr-TR" sz="1400" b="1" dirty="0" smtClean="0">
                <a:solidFill>
                  <a:srgbClr val="FF0000"/>
                </a:solidFill>
              </a:rPr>
              <a:t>GÖRSEL</a:t>
            </a:r>
          </a:p>
          <a:p>
            <a:pPr algn="l"/>
            <a:endParaRPr lang="tr-TR" sz="1400" dirty="0">
              <a:solidFill>
                <a:srgbClr val="FF0000"/>
              </a:solidFill>
            </a:endParaRPr>
          </a:p>
        </p:txBody>
      </p:sp>
      <p:pic>
        <p:nvPicPr>
          <p:cNvPr id="4" name="Resim 3" descr="O:\Genel\Herkes\yeni_dosyalar\image001.gif"/>
          <p:cNvPicPr/>
          <p:nvPr/>
        </p:nvPicPr>
        <p:blipFill>
          <a:blip r:embed="rId2">
            <a:extLst>
              <a:ext uri="{28A0092B-C50C-407E-A947-70E740481C1C}">
                <a14:useLocalDpi xmlns:a14="http://schemas.microsoft.com/office/drawing/2010/main" val="0"/>
              </a:ext>
            </a:extLst>
          </a:blip>
          <a:srcRect/>
          <a:stretch>
            <a:fillRect/>
          </a:stretch>
        </p:blipFill>
        <p:spPr bwMode="auto">
          <a:xfrm>
            <a:off x="6948264" y="181937"/>
            <a:ext cx="1656184" cy="366743"/>
          </a:xfrm>
          <a:prstGeom prst="rect">
            <a:avLst/>
          </a:prstGeom>
          <a:noFill/>
          <a:ln>
            <a:noFill/>
          </a:ln>
        </p:spPr>
      </p:pic>
    </p:spTree>
    <p:extLst>
      <p:ext uri="{BB962C8B-B14F-4D97-AF65-F5344CB8AC3E}">
        <p14:creationId xmlns:p14="http://schemas.microsoft.com/office/powerpoint/2010/main" val="14290361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u="sng" dirty="0"/>
              <a:t>KABLO KODLARI</a:t>
            </a:r>
            <a:endParaRPr lang="tr-TR" dirty="0"/>
          </a:p>
        </p:txBody>
      </p:sp>
      <p:sp>
        <p:nvSpPr>
          <p:cNvPr id="3" name="İçerik Yer Tutucusu 2"/>
          <p:cNvSpPr>
            <a:spLocks noGrp="1"/>
          </p:cNvSpPr>
          <p:nvPr>
            <p:ph idx="1"/>
          </p:nvPr>
        </p:nvSpPr>
        <p:spPr>
          <a:xfrm>
            <a:off x="457200" y="1628800"/>
            <a:ext cx="8229600" cy="4886003"/>
          </a:xfrm>
        </p:spPr>
        <p:txBody>
          <a:bodyPr>
            <a:noAutofit/>
          </a:bodyPr>
          <a:lstStyle/>
          <a:p>
            <a:r>
              <a:rPr lang="tr-TR" sz="2400" b="1" u="sng" dirty="0"/>
              <a:t>KABLO KODLARI DÜNYA STANDARDI OLARAK AŞAĞIDAKİ RENKLERİ ESAS ALIR</a:t>
            </a:r>
          </a:p>
          <a:p>
            <a:endParaRPr lang="tr-TR" sz="2400" dirty="0"/>
          </a:p>
          <a:p>
            <a:endParaRPr lang="tr-TR" sz="2400" dirty="0"/>
          </a:p>
          <a:p>
            <a:endParaRPr lang="tr-TR" sz="2400" dirty="0"/>
          </a:p>
          <a:p>
            <a:r>
              <a:rPr lang="tr-TR" sz="2400" b="1" u="sng" dirty="0">
                <a:solidFill>
                  <a:schemeClr val="tx2"/>
                </a:solidFill>
              </a:rPr>
              <a:t>MAVİ BANT</a:t>
            </a:r>
            <a:r>
              <a:rPr lang="tr-TR" sz="2400" b="1" dirty="0">
                <a:solidFill>
                  <a:schemeClr val="tx2"/>
                </a:solidFill>
              </a:rPr>
              <a:t>	</a:t>
            </a:r>
            <a:endParaRPr lang="tr-TR" sz="2400" b="1" u="sng" dirty="0">
              <a:solidFill>
                <a:schemeClr val="tx2"/>
              </a:solidFill>
            </a:endParaRPr>
          </a:p>
          <a:p>
            <a:r>
              <a:rPr lang="tr-TR" sz="2400" b="1" dirty="0">
                <a:solidFill>
                  <a:schemeClr val="tx2"/>
                </a:solidFill>
              </a:rPr>
              <a:t>MAVİ	</a:t>
            </a:r>
            <a:r>
              <a:rPr lang="tr-TR" sz="2400" b="1" dirty="0">
                <a:solidFill>
                  <a:schemeClr val="tx2"/>
                </a:solidFill>
                <a:sym typeface="Wingdings" pitchFamily="2" charset="2"/>
              </a:rPr>
              <a:t> BEYAZ		</a:t>
            </a:r>
            <a:r>
              <a:rPr lang="tr-TR" sz="2400" b="1" dirty="0">
                <a:solidFill>
                  <a:srgbClr val="FF0000"/>
                </a:solidFill>
                <a:sym typeface="Wingdings" pitchFamily="2" charset="2"/>
              </a:rPr>
              <a:t> KIRMIZI</a:t>
            </a:r>
            <a:r>
              <a:rPr lang="tr-TR" sz="2400" b="1" dirty="0">
                <a:solidFill>
                  <a:schemeClr val="tx2"/>
                </a:solidFill>
                <a:sym typeface="Wingdings" pitchFamily="2" charset="2"/>
              </a:rPr>
              <a:t>	 </a:t>
            </a:r>
            <a:r>
              <a:rPr lang="tr-TR" sz="2400" b="1" dirty="0">
                <a:sym typeface="Wingdings" pitchFamily="2" charset="2"/>
              </a:rPr>
              <a:t>SIYAH</a:t>
            </a:r>
            <a:endParaRPr lang="tr-TR" sz="2400" b="1" dirty="0"/>
          </a:p>
          <a:p>
            <a:r>
              <a:rPr lang="tr-TR" sz="2400" b="1" dirty="0">
                <a:solidFill>
                  <a:srgbClr val="FFC000"/>
                </a:solidFill>
              </a:rPr>
              <a:t>TURUNCU </a:t>
            </a:r>
            <a:r>
              <a:rPr lang="tr-TR" sz="2400" b="1" dirty="0">
                <a:solidFill>
                  <a:srgbClr val="FFC000"/>
                </a:solidFill>
                <a:sym typeface="Wingdings" pitchFamily="2" charset="2"/>
              </a:rPr>
              <a:t> BEYAZ		</a:t>
            </a:r>
            <a:r>
              <a:rPr lang="tr-TR" sz="2400" b="1" dirty="0">
                <a:solidFill>
                  <a:schemeClr val="tx2"/>
                </a:solidFill>
                <a:sym typeface="Wingdings" pitchFamily="2" charset="2"/>
              </a:rPr>
              <a:t> </a:t>
            </a:r>
            <a:r>
              <a:rPr lang="tr-TR" sz="2400" b="1" dirty="0">
                <a:solidFill>
                  <a:srgbClr val="FF0000"/>
                </a:solidFill>
                <a:sym typeface="Wingdings" pitchFamily="2" charset="2"/>
              </a:rPr>
              <a:t>KIRMIZI</a:t>
            </a:r>
            <a:r>
              <a:rPr lang="tr-TR" sz="2400" b="1" dirty="0">
                <a:solidFill>
                  <a:schemeClr val="tx2"/>
                </a:solidFill>
                <a:sym typeface="Wingdings" pitchFamily="2" charset="2"/>
              </a:rPr>
              <a:t>	 </a:t>
            </a:r>
            <a:r>
              <a:rPr lang="tr-TR" sz="2400" b="1" dirty="0">
                <a:sym typeface="Wingdings" pitchFamily="2" charset="2"/>
              </a:rPr>
              <a:t>SIYAH</a:t>
            </a:r>
            <a:endParaRPr lang="tr-TR" sz="2400" b="1" dirty="0"/>
          </a:p>
          <a:p>
            <a:r>
              <a:rPr lang="tr-TR" sz="2400" b="1" dirty="0">
                <a:solidFill>
                  <a:srgbClr val="00B050"/>
                </a:solidFill>
              </a:rPr>
              <a:t>YEŞİL	</a:t>
            </a:r>
            <a:r>
              <a:rPr lang="tr-TR" sz="2400" b="1" dirty="0">
                <a:solidFill>
                  <a:srgbClr val="00B050"/>
                </a:solidFill>
                <a:sym typeface="Wingdings" pitchFamily="2" charset="2"/>
              </a:rPr>
              <a:t> BEYAZ		</a:t>
            </a:r>
            <a:r>
              <a:rPr lang="tr-TR" sz="2400" b="1" dirty="0">
                <a:solidFill>
                  <a:schemeClr val="tx2"/>
                </a:solidFill>
                <a:sym typeface="Wingdings" pitchFamily="2" charset="2"/>
              </a:rPr>
              <a:t> </a:t>
            </a:r>
            <a:r>
              <a:rPr lang="tr-TR" sz="2400" b="1" dirty="0">
                <a:solidFill>
                  <a:srgbClr val="FF0000"/>
                </a:solidFill>
                <a:sym typeface="Wingdings" pitchFamily="2" charset="2"/>
              </a:rPr>
              <a:t>KIRMIZI</a:t>
            </a:r>
            <a:r>
              <a:rPr lang="tr-TR" sz="2400" b="1" dirty="0">
                <a:solidFill>
                  <a:schemeClr val="tx2"/>
                </a:solidFill>
                <a:sym typeface="Wingdings" pitchFamily="2" charset="2"/>
              </a:rPr>
              <a:t>	 </a:t>
            </a:r>
            <a:r>
              <a:rPr lang="tr-TR" sz="2400" b="1" dirty="0">
                <a:sym typeface="Wingdings" pitchFamily="2" charset="2"/>
              </a:rPr>
              <a:t>SIYAH</a:t>
            </a:r>
            <a:endParaRPr lang="tr-TR" sz="2400" b="1" dirty="0"/>
          </a:p>
          <a:p>
            <a:r>
              <a:rPr lang="tr-TR" sz="2400" b="1" dirty="0">
                <a:solidFill>
                  <a:schemeClr val="accent6">
                    <a:lumMod val="50000"/>
                  </a:schemeClr>
                </a:solidFill>
              </a:rPr>
              <a:t>KAHVE	</a:t>
            </a:r>
            <a:r>
              <a:rPr lang="tr-TR" sz="2400" b="1" dirty="0">
                <a:solidFill>
                  <a:schemeClr val="accent6">
                    <a:lumMod val="50000"/>
                  </a:schemeClr>
                </a:solidFill>
                <a:sym typeface="Wingdings" pitchFamily="2" charset="2"/>
              </a:rPr>
              <a:t> BEYAZ		</a:t>
            </a:r>
            <a:r>
              <a:rPr lang="tr-TR" sz="2400" b="1" dirty="0">
                <a:solidFill>
                  <a:schemeClr val="tx2"/>
                </a:solidFill>
                <a:sym typeface="Wingdings" pitchFamily="2" charset="2"/>
              </a:rPr>
              <a:t> </a:t>
            </a:r>
            <a:r>
              <a:rPr lang="tr-TR" sz="2400" b="1" dirty="0">
                <a:solidFill>
                  <a:srgbClr val="FF0000"/>
                </a:solidFill>
                <a:sym typeface="Wingdings" pitchFamily="2" charset="2"/>
              </a:rPr>
              <a:t>KIRMIZI</a:t>
            </a:r>
            <a:r>
              <a:rPr lang="tr-TR" sz="2400" b="1" dirty="0">
                <a:solidFill>
                  <a:schemeClr val="tx2"/>
                </a:solidFill>
                <a:sym typeface="Wingdings" pitchFamily="2" charset="2"/>
              </a:rPr>
              <a:t>	 </a:t>
            </a:r>
            <a:r>
              <a:rPr lang="tr-TR" sz="2400" b="1" dirty="0">
                <a:sym typeface="Wingdings" pitchFamily="2" charset="2"/>
              </a:rPr>
              <a:t>SIYAH</a:t>
            </a:r>
            <a:endParaRPr lang="tr-TR" sz="2400" b="1" dirty="0"/>
          </a:p>
          <a:p>
            <a:r>
              <a:rPr lang="tr-TR" sz="2400" b="1" dirty="0"/>
              <a:t>GRİ	</a:t>
            </a:r>
            <a:r>
              <a:rPr lang="tr-TR" sz="2400" b="1" dirty="0" smtClean="0"/>
              <a:t>             </a:t>
            </a:r>
            <a:r>
              <a:rPr lang="tr-TR" sz="2400" b="1" dirty="0" smtClean="0">
                <a:sym typeface="Wingdings" pitchFamily="2" charset="2"/>
              </a:rPr>
              <a:t> </a:t>
            </a:r>
            <a:r>
              <a:rPr lang="tr-TR" sz="2400" b="1" dirty="0">
                <a:sym typeface="Wingdings" pitchFamily="2" charset="2"/>
              </a:rPr>
              <a:t>BEYAZ		</a:t>
            </a:r>
            <a:r>
              <a:rPr lang="tr-TR" sz="2400" b="1" dirty="0" smtClean="0">
                <a:solidFill>
                  <a:schemeClr val="tx2"/>
                </a:solidFill>
                <a:sym typeface="Wingdings" pitchFamily="2" charset="2"/>
              </a:rPr>
              <a:t> </a:t>
            </a:r>
            <a:r>
              <a:rPr lang="tr-TR" sz="2400" b="1" dirty="0">
                <a:solidFill>
                  <a:srgbClr val="FF0000"/>
                </a:solidFill>
                <a:sym typeface="Wingdings" pitchFamily="2" charset="2"/>
              </a:rPr>
              <a:t>KIRMIZI	</a:t>
            </a:r>
            <a:r>
              <a:rPr lang="tr-TR" sz="2400" b="1" dirty="0">
                <a:solidFill>
                  <a:schemeClr val="tx2"/>
                </a:solidFill>
                <a:sym typeface="Wingdings" pitchFamily="2" charset="2"/>
              </a:rPr>
              <a:t> </a:t>
            </a:r>
            <a:r>
              <a:rPr lang="tr-TR" sz="2400" b="1" dirty="0">
                <a:sym typeface="Wingdings" pitchFamily="2" charset="2"/>
              </a:rPr>
              <a:t>SIYAH</a:t>
            </a:r>
            <a:endParaRPr lang="tr-TR" sz="2400" b="1" dirty="0"/>
          </a:p>
          <a:p>
            <a:endParaRPr lang="tr-TR" sz="2400" dirty="0"/>
          </a:p>
        </p:txBody>
      </p:sp>
      <p:pic>
        <p:nvPicPr>
          <p:cNvPr id="4" name="Resim 3" descr="O:\Genel\Herkes\yeni_dosyalar\image001.gif"/>
          <p:cNvPicPr/>
          <p:nvPr/>
        </p:nvPicPr>
        <p:blipFill>
          <a:blip r:embed="rId2">
            <a:extLst>
              <a:ext uri="{28A0092B-C50C-407E-A947-70E740481C1C}">
                <a14:useLocalDpi xmlns:a14="http://schemas.microsoft.com/office/drawing/2010/main" val="0"/>
              </a:ext>
            </a:extLst>
          </a:blip>
          <a:srcRect/>
          <a:stretch>
            <a:fillRect/>
          </a:stretch>
        </p:blipFill>
        <p:spPr bwMode="auto">
          <a:xfrm>
            <a:off x="6948264" y="181937"/>
            <a:ext cx="1656184" cy="366743"/>
          </a:xfrm>
          <a:prstGeom prst="rect">
            <a:avLst/>
          </a:prstGeom>
          <a:noFill/>
          <a:ln>
            <a:noFill/>
          </a:ln>
        </p:spPr>
      </p:pic>
    </p:spTree>
    <p:extLst>
      <p:ext uri="{BB962C8B-B14F-4D97-AF65-F5344CB8AC3E}">
        <p14:creationId xmlns:p14="http://schemas.microsoft.com/office/powerpoint/2010/main" val="3226402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3505200" cy="1066800"/>
          </a:xfrm>
        </p:spPr>
        <p:txBody>
          <a:bodyPr>
            <a:normAutofit/>
          </a:bodyPr>
          <a:lstStyle/>
          <a:p>
            <a:r>
              <a:rPr lang="tr-TR" sz="1600" b="1" dirty="0" smtClean="0"/>
              <a:t>REPARTITOR YAPISI(MUAYENE MASASI)</a:t>
            </a:r>
            <a:endParaRPr lang="tr-TR" sz="1600" b="1" dirty="0"/>
          </a:p>
        </p:txBody>
      </p:sp>
      <p:sp>
        <p:nvSpPr>
          <p:cNvPr id="3" name="Subtitle 2"/>
          <p:cNvSpPr>
            <a:spLocks noGrp="1"/>
          </p:cNvSpPr>
          <p:nvPr>
            <p:ph type="subTitle" idx="1"/>
          </p:nvPr>
        </p:nvSpPr>
        <p:spPr>
          <a:xfrm>
            <a:off x="0" y="1447800"/>
            <a:ext cx="9144000" cy="5410200"/>
          </a:xfrm>
        </p:spPr>
        <p:txBody>
          <a:bodyPr>
            <a:normAutofit/>
          </a:bodyPr>
          <a:lstStyle/>
          <a:p>
            <a:pPr algn="l"/>
            <a:r>
              <a:rPr lang="tr-TR" sz="2000" b="1" u="sng" dirty="0" smtClean="0">
                <a:solidFill>
                  <a:srgbClr val="C00000"/>
                </a:solidFill>
              </a:rPr>
              <a:t>REPARTİTÖR : </a:t>
            </a:r>
          </a:p>
          <a:p>
            <a:pPr algn="l"/>
            <a:r>
              <a:rPr lang="tr-TR" sz="1800" dirty="0" smtClean="0">
                <a:solidFill>
                  <a:schemeClr val="tx1"/>
                </a:solidFill>
              </a:rPr>
              <a:t>Abone dağıtımında kullanılan prensipal kabloların santral binasındaki sonlandırıldığı ve santraldeki telefon hatlarının abonelere dağıtımının yapıldığı yerdir. </a:t>
            </a:r>
          </a:p>
          <a:p>
            <a:pPr algn="l"/>
            <a:r>
              <a:rPr lang="tr-TR" sz="1800" dirty="0" smtClean="0">
                <a:solidFill>
                  <a:schemeClr val="tx1"/>
                </a:solidFill>
              </a:rPr>
              <a:t>Bakırdan çalışan hatların ilk muayene yapıldıgı alandır. Santral binası içerisinde Telefon ve DSLAM sistem kabinleri ayrı bir sistem odasına kurulumu yapılır. Sistem bakıra dökülerek Repertitordeki regletlere sonlandırılır.Sistemler devreye alındıktan sonra bir arıza veya güncelleme olmadıkça sistem odasına kimse müdehale etmez. Personel bulundurulmaz. Telefon çatıları (Location) ve DSLAM Çatıları </a:t>
            </a:r>
            <a:r>
              <a:rPr lang="tr-TR" sz="1800" b="1" dirty="0" smtClean="0">
                <a:solidFill>
                  <a:schemeClr val="tx1"/>
                </a:solidFill>
              </a:rPr>
              <a:t>(portların bakıra dönüştüğü regletler) </a:t>
            </a:r>
            <a:r>
              <a:rPr lang="tr-TR" sz="1800" dirty="0" smtClean="0">
                <a:solidFill>
                  <a:schemeClr val="tx1"/>
                </a:solidFill>
              </a:rPr>
              <a:t>repertitörde olup personel sadece bu çatılardan devre aktarması ve yeni tesis olan abonenenin füüz &amp; prensibal bağlantılarını yapar.</a:t>
            </a:r>
          </a:p>
          <a:p>
            <a:pPr algn="l"/>
            <a:r>
              <a:rPr lang="tr-TR" sz="2000" b="1" dirty="0" smtClean="0">
                <a:solidFill>
                  <a:schemeClr val="tx1"/>
                </a:solidFill>
              </a:rPr>
              <a:t>Repartitörde Yapılan Aktarma </a:t>
            </a:r>
          </a:p>
          <a:p>
            <a:pPr algn="l"/>
            <a:r>
              <a:rPr lang="tr-TR" sz="1800" dirty="0" smtClean="0">
                <a:solidFill>
                  <a:schemeClr val="tx1"/>
                </a:solidFill>
              </a:rPr>
              <a:t>	Aktarma listesinde bulunan abonelerin bağlantıları, tespit edilen numara dizileri(santral tarafı) ve kablo terminalleri(Şebeke tarafı) arası camper teli kullanılarak yapılır. Aktarma, kablo terminal dizi sırasına göre yapılır. Camper teli repartitör çatısına serilirken gerdirilmez. Gerekli hallerde koruma elemanları dizilere monte edilerek abonelere yol verilir. Yol vermeyi müteakip aktarılan abonenin hattının çalışıp çalışmadığının kontrolü yapılır. Aktarma işlemi sonucunda eski camper telleri toplanır, abonelere ait kayıtlar güncelleştirilir.</a:t>
            </a:r>
          </a:p>
          <a:p>
            <a:pPr algn="l"/>
            <a:endParaRPr lang="tr-TR" sz="1800" dirty="0"/>
          </a:p>
        </p:txBody>
      </p:sp>
      <p:pic>
        <p:nvPicPr>
          <p:cNvPr id="4" name="Resim 3" descr="O:\Genel\Herkes\yeni_dosyalar\image001.gif"/>
          <p:cNvPicPr/>
          <p:nvPr/>
        </p:nvPicPr>
        <p:blipFill>
          <a:blip r:embed="rId2">
            <a:extLst>
              <a:ext uri="{28A0092B-C50C-407E-A947-70E740481C1C}">
                <a14:useLocalDpi xmlns:a14="http://schemas.microsoft.com/office/drawing/2010/main" val="0"/>
              </a:ext>
            </a:extLst>
          </a:blip>
          <a:srcRect/>
          <a:stretch>
            <a:fillRect/>
          </a:stretch>
        </p:blipFill>
        <p:spPr bwMode="auto">
          <a:xfrm>
            <a:off x="6948264" y="181937"/>
            <a:ext cx="1656184" cy="366743"/>
          </a:xfrm>
          <a:prstGeom prst="rect">
            <a:avLst/>
          </a:prstGeom>
          <a:noFill/>
          <a:ln>
            <a:noFill/>
          </a:ln>
        </p:spPr>
      </p:pic>
    </p:spTree>
    <p:extLst>
      <p:ext uri="{BB962C8B-B14F-4D97-AF65-F5344CB8AC3E}">
        <p14:creationId xmlns:p14="http://schemas.microsoft.com/office/powerpoint/2010/main" val="33026501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6626"/>
            <a:ext cx="2971800" cy="838200"/>
          </a:xfrm>
        </p:spPr>
        <p:txBody>
          <a:bodyPr>
            <a:normAutofit/>
          </a:bodyPr>
          <a:lstStyle/>
          <a:p>
            <a:r>
              <a:rPr lang="tr-TR" sz="1600" b="1" dirty="0" smtClean="0"/>
              <a:t>DATA TEST MERKEZİ YAPISI</a:t>
            </a:r>
            <a:endParaRPr lang="tr-TR" sz="1600" b="1" dirty="0"/>
          </a:p>
        </p:txBody>
      </p:sp>
      <p:sp>
        <p:nvSpPr>
          <p:cNvPr id="3" name="Subtitle 2"/>
          <p:cNvSpPr>
            <a:spLocks noGrp="1"/>
          </p:cNvSpPr>
          <p:nvPr>
            <p:ph type="subTitle" idx="1"/>
          </p:nvPr>
        </p:nvSpPr>
        <p:spPr>
          <a:xfrm>
            <a:off x="0" y="609600"/>
            <a:ext cx="9144000" cy="6248400"/>
          </a:xfrm>
        </p:spPr>
        <p:txBody>
          <a:bodyPr>
            <a:normAutofit fontScale="92500"/>
          </a:bodyPr>
          <a:lstStyle/>
          <a:p>
            <a:pPr algn="l"/>
            <a:endParaRPr lang="tr-TR" sz="1400" b="1" u="sng" dirty="0" smtClean="0">
              <a:solidFill>
                <a:schemeClr val="tx1"/>
              </a:solidFill>
            </a:endParaRPr>
          </a:p>
          <a:p>
            <a:pPr algn="l"/>
            <a:endParaRPr lang="tr-TR" sz="1400" b="1" u="sng" dirty="0" smtClean="0">
              <a:solidFill>
                <a:schemeClr val="tx1"/>
              </a:solidFill>
            </a:endParaRPr>
          </a:p>
          <a:p>
            <a:pPr algn="l"/>
            <a:r>
              <a:rPr lang="tr-TR" sz="1800" b="1" u="sng" dirty="0" smtClean="0">
                <a:solidFill>
                  <a:schemeClr val="tx1"/>
                </a:solidFill>
              </a:rPr>
              <a:t>DATA TEST MERKEZİ VE YAPILAN UYGULAMA</a:t>
            </a:r>
          </a:p>
          <a:p>
            <a:pPr algn="l"/>
            <a:r>
              <a:rPr lang="tr-TR" sz="1800" dirty="0" smtClean="0">
                <a:solidFill>
                  <a:schemeClr val="tx1"/>
                </a:solidFill>
              </a:rPr>
              <a:t>Data merkezi olarak adlandırılır. TDM,F/R,PCM ve noktadan noktaya diğer data devrelerinin sonlandıgı sistem odalarındaki portların ve modemle çalışan devrelerin testlerinin yapıldıgı bölümdür.</a:t>
            </a:r>
          </a:p>
          <a:p>
            <a:pPr algn="l"/>
            <a:r>
              <a:rPr lang="tr-TR" sz="1800" u="sng" dirty="0" smtClean="0">
                <a:solidFill>
                  <a:srgbClr val="FF0000"/>
                </a:solidFill>
              </a:rPr>
              <a:t>G.SHDSL,VDSL ve ADSL devrelerinin sistemleri ve kontrolünü bünyesinde barındırmaz.</a:t>
            </a:r>
          </a:p>
          <a:p>
            <a:pPr algn="l"/>
            <a:r>
              <a:rPr lang="tr-TR" sz="1800" dirty="0" smtClean="0">
                <a:solidFill>
                  <a:schemeClr val="tx1"/>
                </a:solidFill>
              </a:rPr>
              <a:t>TDM ve F/R şebekesinde genellikle santralde Node var ise DXX ve Newbridge sistemlerini kullanırız.(Data Merkezi olan santrallerde genellikle TDM DXX veya NB şebekesi mevcuttur) </a:t>
            </a:r>
          </a:p>
          <a:p>
            <a:pPr algn="l"/>
            <a:r>
              <a:rPr lang="tr-TR" sz="1800" dirty="0" smtClean="0">
                <a:solidFill>
                  <a:schemeClr val="tx1"/>
                </a:solidFill>
              </a:rPr>
              <a:t>Bulunulan bölge kırsal alan ise ve müşterinin santarale olan mesafesi uzun ise TDM şebekesi olarak  genellikle santral içerisinde DXX veya NB sistemleri yoktur. Ayrı bir kabin içerisinde PCM yolu ile çalışan başka bir aternatif çözümler vardır örnek olarak </a:t>
            </a:r>
            <a:r>
              <a:rPr lang="tr-TR" sz="1800" u="sng" dirty="0" smtClean="0">
                <a:solidFill>
                  <a:schemeClr val="tx1"/>
                </a:solidFill>
              </a:rPr>
              <a:t>Schmid watson </a:t>
            </a:r>
            <a:r>
              <a:rPr lang="tr-TR" sz="1800" dirty="0" smtClean="0">
                <a:solidFill>
                  <a:schemeClr val="tx1"/>
                </a:solidFill>
              </a:rPr>
              <a:t>uygulamasını verebiliriz.</a:t>
            </a:r>
          </a:p>
          <a:p>
            <a:pPr algn="l"/>
            <a:r>
              <a:rPr lang="tr-TR" sz="1800" dirty="0" smtClean="0">
                <a:solidFill>
                  <a:schemeClr val="tx1"/>
                </a:solidFill>
              </a:rPr>
              <a:t>Devre testleri şöyle yapılır;</a:t>
            </a:r>
          </a:p>
          <a:p>
            <a:pPr algn="l"/>
            <a:r>
              <a:rPr lang="tr-TR" sz="1800" dirty="0" smtClean="0">
                <a:solidFill>
                  <a:schemeClr val="tx1"/>
                </a:solidFill>
              </a:rPr>
              <a:t>Data devrelerinin sistem kabininden bakıra döküldüğü ilk nokta test odasıdır ve reglet ile sonlandırılır.</a:t>
            </a:r>
          </a:p>
          <a:p>
            <a:pPr algn="l"/>
            <a:r>
              <a:rPr lang="tr-TR" sz="1800" dirty="0" smtClean="0">
                <a:solidFill>
                  <a:schemeClr val="tx1"/>
                </a:solidFill>
              </a:rPr>
              <a:t>İkinci aşama test merkezinden Repartitore giden kablonun uçlarıdır her iki bölümde de reglette sonlanır. Devre bağlantısı yapılırken data test merkesinde sistem tarafındaki reglet ile Repartıtore giden reglet arasında camper teli ile data devresinin bağlantısı yapılır. Repertitörde data regletinden aynı şekilde prensibal bağlantısını yapar ve müşterinin bina girişindeki ankastra kutusuna kadar bağlantısı gerçekleşir.</a:t>
            </a:r>
          </a:p>
          <a:p>
            <a:pPr algn="l"/>
            <a:r>
              <a:rPr lang="tr-TR" sz="1800" dirty="0" smtClean="0">
                <a:solidFill>
                  <a:schemeClr val="tx1"/>
                </a:solidFill>
              </a:rPr>
              <a:t>Data merkezi devreyi ölçerken önce kendi sistem tarafındaki regletten devenin durmuna bakar.bakır kablodaki ohm değerini,bakır kablonun dip gürültüsünü ölçer. Sonra aynı uygulama ile repartitör dahil müşteri ankastrasına kadar devreyi ölçer.</a:t>
            </a:r>
          </a:p>
          <a:p>
            <a:pPr algn="l"/>
            <a:endParaRPr lang="tr-TR" sz="1400" dirty="0" smtClean="0">
              <a:solidFill>
                <a:schemeClr val="tx1"/>
              </a:solidFill>
            </a:endParaRPr>
          </a:p>
          <a:p>
            <a:pPr algn="l"/>
            <a:endParaRPr lang="tr-TR" sz="1400" dirty="0">
              <a:solidFill>
                <a:schemeClr val="tx1"/>
              </a:solidFill>
            </a:endParaRPr>
          </a:p>
        </p:txBody>
      </p:sp>
      <p:pic>
        <p:nvPicPr>
          <p:cNvPr id="4" name="Resim 3" descr="O:\Genel\Herkes\yeni_dosyalar\image001.gif"/>
          <p:cNvPicPr/>
          <p:nvPr/>
        </p:nvPicPr>
        <p:blipFill>
          <a:blip r:embed="rId2">
            <a:extLst>
              <a:ext uri="{28A0092B-C50C-407E-A947-70E740481C1C}">
                <a14:useLocalDpi xmlns:a14="http://schemas.microsoft.com/office/drawing/2010/main" val="0"/>
              </a:ext>
            </a:extLst>
          </a:blip>
          <a:srcRect/>
          <a:stretch>
            <a:fillRect/>
          </a:stretch>
        </p:blipFill>
        <p:spPr bwMode="auto">
          <a:xfrm>
            <a:off x="6948264" y="181937"/>
            <a:ext cx="1656184" cy="366743"/>
          </a:xfrm>
          <a:prstGeom prst="rect">
            <a:avLst/>
          </a:prstGeom>
          <a:noFill/>
          <a:ln>
            <a:noFill/>
          </a:ln>
        </p:spPr>
      </p:pic>
    </p:spTree>
    <p:extLst>
      <p:ext uri="{BB962C8B-B14F-4D97-AF65-F5344CB8AC3E}">
        <p14:creationId xmlns:p14="http://schemas.microsoft.com/office/powerpoint/2010/main" val="26199872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3479</TotalTime>
  <Words>1144</Words>
  <Application>Microsoft Office PowerPoint</Application>
  <PresentationFormat>Ekran Gösterisi (4:3)</PresentationFormat>
  <Paragraphs>219</Paragraphs>
  <Slides>52</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52</vt:i4>
      </vt:variant>
    </vt:vector>
  </HeadingPairs>
  <TitlesOfParts>
    <vt:vector size="58" baseType="lpstr">
      <vt:lpstr>Arial</vt:lpstr>
      <vt:lpstr>Calibri</vt:lpstr>
      <vt:lpstr>Tahoma</vt:lpstr>
      <vt:lpstr>Times New Roman</vt:lpstr>
      <vt:lpstr>Wingdings</vt:lpstr>
      <vt:lpstr>Office Theme</vt:lpstr>
      <vt:lpstr>Tuncay ANNAÇ GSM:0535 025 2591</vt:lpstr>
      <vt:lpstr>PowerPoint Sunusu</vt:lpstr>
      <vt:lpstr>PowerPoint Sunusu</vt:lpstr>
      <vt:lpstr>PowerPoint Sunusu</vt:lpstr>
      <vt:lpstr>PowerPoint Sunusu</vt:lpstr>
      <vt:lpstr>TANIMLAMALAR</vt:lpstr>
      <vt:lpstr>KABLO KODLARI</vt:lpstr>
      <vt:lpstr>REPARTITOR YAPISI(MUAYENE MASASI)</vt:lpstr>
      <vt:lpstr>DATA TEST MERKEZİ YAPISI</vt:lpstr>
      <vt:lpstr>TDM ŞEBEKESİNDE KULLANILAN MODEMLERİN ÇALIŞMA PRENSİPLERİ DXX </vt:lpstr>
      <vt:lpstr>ISDN PRI SDH BAĞLANTISI VE DDF MODÜLÜ YAPISI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Türk Telekom Dağılım Kutusu</vt:lpstr>
      <vt:lpstr>Türk Telekom Dağılım Kutusu</vt:lpstr>
      <vt:lpstr>3G HWIC KART &amp; LL KART</vt:lpstr>
      <vt:lpstr>TELEFON REGLET ÇATISI</vt:lpstr>
      <vt:lpstr>SARF MALZEMELER</vt:lpstr>
      <vt:lpstr>TT FİBER SONLANDIRMA</vt:lpstr>
      <vt:lpstr>2 &amp; 4 SHDSL CART MODELLERİ</vt:lpstr>
      <vt:lpstr>TELLABS &amp; VADSOM MODEM</vt:lpstr>
      <vt:lpstr>CİSCO 888 K-9 ROUTER</vt:lpstr>
      <vt:lpstr>CİSCO 878 GHSDSL ROUTER</vt:lpstr>
      <vt:lpstr>CİSCO 887 VAG </vt:lpstr>
      <vt:lpstr>CİSCO 3400 ME SW</vt:lpstr>
      <vt:lpstr>CİSCO SF 300 ME SW</vt:lpstr>
      <vt:lpstr>CİSCO 2900 serial</vt:lpstr>
      <vt:lpstr>OPTION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HUAWEİ ADSL MODEM </vt:lpstr>
      <vt:lpstr>HUAWEİ ADSL MODEM </vt:lpstr>
      <vt:lpstr>HUAWEİ ADSL MODEM </vt:lpstr>
      <vt:lpstr>HUAWEİ ADSL MODEM </vt:lpstr>
      <vt:lpstr>HUAWEİ ADSL MODEM </vt:lpstr>
      <vt:lpstr>HUAWEİ ADSL MODEM </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LEVENT SETENCI</dc:creator>
  <cp:keywords>KİŞİSEL</cp:keywords>
  <cp:lastModifiedBy>Tuncay Annac [Bircom]</cp:lastModifiedBy>
  <cp:revision>53</cp:revision>
  <dcterms:created xsi:type="dcterms:W3CDTF">2014-05-05T14:32:24Z</dcterms:created>
  <dcterms:modified xsi:type="dcterms:W3CDTF">2015-02-06T07:13:24Z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131bee10-82a0-4a05-980e-cddc89fefacc</vt:lpwstr>
  </property>
  <property fmtid="{D5CDD505-2E9C-101B-9397-08002B2CF9AE}" pid="3" name="SuperonlineSUPERONLINE CLASSIFICATION">
    <vt:lpwstr>KİŞİSEL</vt:lpwstr>
  </property>
</Properties>
</file>